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0" r:id="rId5"/>
  </p:sldMasterIdLst>
  <p:notesMasterIdLst>
    <p:notesMasterId r:id="rId60"/>
  </p:notesMasterIdLst>
  <p:sldIdLst>
    <p:sldId id="269" r:id="rId6"/>
    <p:sldId id="271" r:id="rId7"/>
    <p:sldId id="722" r:id="rId8"/>
    <p:sldId id="745" r:id="rId9"/>
    <p:sldId id="720" r:id="rId10"/>
    <p:sldId id="746" r:id="rId11"/>
    <p:sldId id="731" r:id="rId12"/>
    <p:sldId id="312" r:id="rId13"/>
    <p:sldId id="725" r:id="rId14"/>
    <p:sldId id="640" r:id="rId15"/>
    <p:sldId id="262" r:id="rId16"/>
    <p:sldId id="747" r:id="rId17"/>
    <p:sldId id="299" r:id="rId18"/>
    <p:sldId id="741" r:id="rId19"/>
    <p:sldId id="748" r:id="rId20"/>
    <p:sldId id="575" r:id="rId21"/>
    <p:sldId id="317" r:id="rId22"/>
    <p:sldId id="732" r:id="rId23"/>
    <p:sldId id="733" r:id="rId24"/>
    <p:sldId id="260" r:id="rId25"/>
    <p:sldId id="261" r:id="rId26"/>
    <p:sldId id="749" r:id="rId27"/>
    <p:sldId id="320" r:id="rId28"/>
    <p:sldId id="272" r:id="rId29"/>
    <p:sldId id="304" r:id="rId30"/>
    <p:sldId id="750" r:id="rId31"/>
    <p:sldId id="742" r:id="rId32"/>
    <p:sldId id="752" r:id="rId33"/>
    <p:sldId id="751" r:id="rId34"/>
    <p:sldId id="734" r:id="rId35"/>
    <p:sldId id="642" r:id="rId36"/>
    <p:sldId id="753" r:id="rId37"/>
    <p:sldId id="581" r:id="rId38"/>
    <p:sldId id="735" r:id="rId39"/>
    <p:sldId id="736" r:id="rId40"/>
    <p:sldId id="755" r:id="rId41"/>
    <p:sldId id="754" r:id="rId42"/>
    <p:sldId id="500" r:id="rId43"/>
    <p:sldId id="756" r:id="rId44"/>
    <p:sldId id="757" r:id="rId45"/>
    <p:sldId id="629" r:id="rId46"/>
    <p:sldId id="630" r:id="rId47"/>
    <p:sldId id="743" r:id="rId48"/>
    <p:sldId id="639" r:id="rId49"/>
    <p:sldId id="737" r:id="rId50"/>
    <p:sldId id="758" r:id="rId51"/>
    <p:sldId id="316" r:id="rId52"/>
    <p:sldId id="577" r:id="rId53"/>
    <p:sldId id="728" r:id="rId54"/>
    <p:sldId id="570" r:id="rId55"/>
    <p:sldId id="740" r:id="rId56"/>
    <p:sldId id="744" r:id="rId57"/>
    <p:sldId id="738" r:id="rId58"/>
    <p:sldId id="340" r:id="rId59"/>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HGPｺﾞｼｯｸE" pitchFamily="50" charset="-128"/>
        <a:cs typeface="+mn-cs"/>
      </a:defRPr>
    </a:lvl1pPr>
    <a:lvl2pPr marL="457200" algn="l" rtl="0" fontAlgn="base">
      <a:spcBef>
        <a:spcPct val="0"/>
      </a:spcBef>
      <a:spcAft>
        <a:spcPct val="0"/>
      </a:spcAft>
      <a:defRPr kumimoji="1" kern="1200">
        <a:solidFill>
          <a:schemeClr val="tx1"/>
        </a:solidFill>
        <a:latin typeface="Arial" charset="0"/>
        <a:ea typeface="HGPｺﾞｼｯｸE" pitchFamily="50" charset="-128"/>
        <a:cs typeface="+mn-cs"/>
      </a:defRPr>
    </a:lvl2pPr>
    <a:lvl3pPr marL="914400" algn="l" rtl="0" fontAlgn="base">
      <a:spcBef>
        <a:spcPct val="0"/>
      </a:spcBef>
      <a:spcAft>
        <a:spcPct val="0"/>
      </a:spcAft>
      <a:defRPr kumimoji="1" kern="1200">
        <a:solidFill>
          <a:schemeClr val="tx1"/>
        </a:solidFill>
        <a:latin typeface="Arial" charset="0"/>
        <a:ea typeface="HGPｺﾞｼｯｸE" pitchFamily="50" charset="-128"/>
        <a:cs typeface="+mn-cs"/>
      </a:defRPr>
    </a:lvl3pPr>
    <a:lvl4pPr marL="1371600" algn="l" rtl="0" fontAlgn="base">
      <a:spcBef>
        <a:spcPct val="0"/>
      </a:spcBef>
      <a:spcAft>
        <a:spcPct val="0"/>
      </a:spcAft>
      <a:defRPr kumimoji="1" kern="1200">
        <a:solidFill>
          <a:schemeClr val="tx1"/>
        </a:solidFill>
        <a:latin typeface="Arial" charset="0"/>
        <a:ea typeface="HGPｺﾞｼｯｸE" pitchFamily="50" charset="-128"/>
        <a:cs typeface="+mn-cs"/>
      </a:defRPr>
    </a:lvl4pPr>
    <a:lvl5pPr marL="1828800" algn="l" rtl="0" fontAlgn="base">
      <a:spcBef>
        <a:spcPct val="0"/>
      </a:spcBef>
      <a:spcAft>
        <a:spcPct val="0"/>
      </a:spcAft>
      <a:defRPr kumimoji="1" kern="1200">
        <a:solidFill>
          <a:schemeClr val="tx1"/>
        </a:solidFill>
        <a:latin typeface="Arial" charset="0"/>
        <a:ea typeface="HGPｺﾞｼｯｸE" pitchFamily="50" charset="-128"/>
        <a:cs typeface="+mn-cs"/>
      </a:defRPr>
    </a:lvl5pPr>
    <a:lvl6pPr marL="2286000" algn="l" defTabSz="914400" rtl="0" eaLnBrk="1" latinLnBrk="0" hangingPunct="1">
      <a:defRPr kumimoji="1" kern="1200">
        <a:solidFill>
          <a:schemeClr val="tx1"/>
        </a:solidFill>
        <a:latin typeface="Arial" charset="0"/>
        <a:ea typeface="HGPｺﾞｼｯｸE" pitchFamily="50" charset="-128"/>
        <a:cs typeface="+mn-cs"/>
      </a:defRPr>
    </a:lvl6pPr>
    <a:lvl7pPr marL="2743200" algn="l" defTabSz="914400" rtl="0" eaLnBrk="1" latinLnBrk="0" hangingPunct="1">
      <a:defRPr kumimoji="1" kern="1200">
        <a:solidFill>
          <a:schemeClr val="tx1"/>
        </a:solidFill>
        <a:latin typeface="Arial" charset="0"/>
        <a:ea typeface="HGPｺﾞｼｯｸE" pitchFamily="50" charset="-128"/>
        <a:cs typeface="+mn-cs"/>
      </a:defRPr>
    </a:lvl7pPr>
    <a:lvl8pPr marL="3200400" algn="l" defTabSz="914400" rtl="0" eaLnBrk="1" latinLnBrk="0" hangingPunct="1">
      <a:defRPr kumimoji="1" kern="1200">
        <a:solidFill>
          <a:schemeClr val="tx1"/>
        </a:solidFill>
        <a:latin typeface="Arial" charset="0"/>
        <a:ea typeface="HGPｺﾞｼｯｸE" pitchFamily="50" charset="-128"/>
        <a:cs typeface="+mn-cs"/>
      </a:defRPr>
    </a:lvl8pPr>
    <a:lvl9pPr marL="3657600" algn="l" defTabSz="914400" rtl="0" eaLnBrk="1" latinLnBrk="0" hangingPunct="1">
      <a:defRPr kumimoji="1" kern="1200">
        <a:solidFill>
          <a:schemeClr val="tx1"/>
        </a:solidFill>
        <a:latin typeface="Arial" charset="0"/>
        <a:ea typeface="HGPｺﾞｼｯｸE"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inoue" initials="" lastIdx="1" clrIdx="0"/>
  <p:cmAuthor id="1" name="Atsushi Mochizuki(望月　篤)" initials="AM" lastIdx="1" clrIdx="1">
    <p:extLst>
      <p:ext uri="{19B8F6BF-5375-455C-9EA6-DF929625EA0E}">
        <p15:presenceInfo xmlns:p15="http://schemas.microsoft.com/office/powerpoint/2012/main" userId="S::a5546@n-koei.co.jp::6bb378e8-4f18-4eb3-991b-7393ad828fcd" providerId="AD"/>
      </p:ext>
    </p:extLst>
  </p:cmAuthor>
  <p:cmAuthor id="2" name="Yoshiyuki Tajima(田島　佳幸)" initials="YT" lastIdx="1" clrIdx="2">
    <p:extLst>
      <p:ext uri="{19B8F6BF-5375-455C-9EA6-DF929625EA0E}">
        <p15:presenceInfo xmlns:p15="http://schemas.microsoft.com/office/powerpoint/2012/main" userId="S::a7542@n-koei.co.jp::1e833418-d2c0-4b2f-967a-8814016308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46EF7"/>
    <a:srgbClr val="FFCCCC"/>
    <a:srgbClr val="CCFFCC"/>
    <a:srgbClr val="1F75B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31DB10-2021-4D89-B903-815FE5DB5683}" v="16" dt="2021-07-01T09:38:34.06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20" autoAdjust="0"/>
    <p:restoredTop sz="63692" autoAdjust="0"/>
  </p:normalViewPr>
  <p:slideViewPr>
    <p:cSldViewPr snapToGrid="0">
      <p:cViewPr varScale="1">
        <p:scale>
          <a:sx n="63" d="100"/>
          <a:sy n="63" d="100"/>
        </p:scale>
        <p:origin x="421"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Seino" userId="07e982196ffee162" providerId="LiveId" clId="{DE79A6D8-2D4A-45F8-9F28-1088C01624B8}"/>
    <pc:docChg chg="modSld">
      <pc:chgData name="Paul Seino" userId="07e982196ffee162" providerId="LiveId" clId="{DE79A6D8-2D4A-45F8-9F28-1088C01624B8}" dt="2021-06-03T22:25:50.728" v="209" actId="20577"/>
      <pc:docMkLst>
        <pc:docMk/>
      </pc:docMkLst>
      <pc:sldChg chg="modSp mod">
        <pc:chgData name="Paul Seino" userId="07e982196ffee162" providerId="LiveId" clId="{DE79A6D8-2D4A-45F8-9F28-1088C01624B8}" dt="2021-06-03T22:11:23.679" v="2" actId="20577"/>
        <pc:sldMkLst>
          <pc:docMk/>
          <pc:sldMk cId="0" sldId="269"/>
        </pc:sldMkLst>
        <pc:spChg chg="mod">
          <ac:chgData name="Paul Seino" userId="07e982196ffee162" providerId="LiveId" clId="{DE79A6D8-2D4A-45F8-9F28-1088C01624B8}" dt="2021-06-03T22:11:23.679" v="2" actId="20577"/>
          <ac:spMkLst>
            <pc:docMk/>
            <pc:sldMk cId="0" sldId="269"/>
            <ac:spMk id="60422" creationId="{00000000-0000-0000-0000-000000000000}"/>
          </ac:spMkLst>
        </pc:spChg>
      </pc:sldChg>
      <pc:sldChg chg="modSp mod">
        <pc:chgData name="Paul Seino" userId="07e982196ffee162" providerId="LiveId" clId="{DE79A6D8-2D4A-45F8-9F28-1088C01624B8}" dt="2021-06-03T22:13:40.832" v="146"/>
        <pc:sldMkLst>
          <pc:docMk/>
          <pc:sldMk cId="4009211162" sldId="299"/>
        </pc:sldMkLst>
        <pc:spChg chg="mod">
          <ac:chgData name="Paul Seino" userId="07e982196ffee162" providerId="LiveId" clId="{DE79A6D8-2D4A-45F8-9F28-1088C01624B8}" dt="2021-06-03T22:12:35.191" v="118" actId="20577"/>
          <ac:spMkLst>
            <pc:docMk/>
            <pc:sldMk cId="4009211162" sldId="299"/>
            <ac:spMk id="3" creationId="{E2A2A56F-DE22-4F76-8020-86992CAEC0C0}"/>
          </ac:spMkLst>
        </pc:spChg>
        <pc:spChg chg="mod">
          <ac:chgData name="Paul Seino" userId="07e982196ffee162" providerId="LiveId" clId="{DE79A6D8-2D4A-45F8-9F28-1088C01624B8}" dt="2021-06-03T22:13:40.832" v="146"/>
          <ac:spMkLst>
            <pc:docMk/>
            <pc:sldMk cId="4009211162" sldId="299"/>
            <ac:spMk id="14" creationId="{D9CA6530-C896-4D09-B3BF-4E718DA00AFC}"/>
          </ac:spMkLst>
        </pc:spChg>
      </pc:sldChg>
      <pc:sldChg chg="modSp mod">
        <pc:chgData name="Paul Seino" userId="07e982196ffee162" providerId="LiveId" clId="{DE79A6D8-2D4A-45F8-9F28-1088C01624B8}" dt="2021-06-03T22:25:29.320" v="205" actId="20577"/>
        <pc:sldMkLst>
          <pc:docMk/>
          <pc:sldMk cId="3930150541" sldId="316"/>
        </pc:sldMkLst>
        <pc:spChg chg="mod">
          <ac:chgData name="Paul Seino" userId="07e982196ffee162" providerId="LiveId" clId="{DE79A6D8-2D4A-45F8-9F28-1088C01624B8}" dt="2021-06-03T22:25:29.320" v="205" actId="20577"/>
          <ac:spMkLst>
            <pc:docMk/>
            <pc:sldMk cId="3930150541" sldId="316"/>
            <ac:spMk id="6" creationId="{E3DFAAB0-C271-4E03-B74E-01B780963C61}"/>
          </ac:spMkLst>
        </pc:spChg>
        <pc:spChg chg="mod">
          <ac:chgData name="Paul Seino" userId="07e982196ffee162" providerId="LiveId" clId="{DE79A6D8-2D4A-45F8-9F28-1088C01624B8}" dt="2021-06-03T22:25:15.679" v="201" actId="20577"/>
          <ac:spMkLst>
            <pc:docMk/>
            <pc:sldMk cId="3930150541" sldId="316"/>
            <ac:spMk id="11" creationId="{03BFE45A-4233-4F63-AB3D-FAACB69EF6E0}"/>
          </ac:spMkLst>
        </pc:spChg>
      </pc:sldChg>
      <pc:sldChg chg="modSp mod">
        <pc:chgData name="Paul Seino" userId="07e982196ffee162" providerId="LiveId" clId="{DE79A6D8-2D4A-45F8-9F28-1088C01624B8}" dt="2021-06-03T22:14:28.015" v="167" actId="20577"/>
        <pc:sldMkLst>
          <pc:docMk/>
          <pc:sldMk cId="556805103" sldId="317"/>
        </pc:sldMkLst>
        <pc:spChg chg="mod">
          <ac:chgData name="Paul Seino" userId="07e982196ffee162" providerId="LiveId" clId="{DE79A6D8-2D4A-45F8-9F28-1088C01624B8}" dt="2021-06-03T22:14:19.969" v="161" actId="1076"/>
          <ac:spMkLst>
            <pc:docMk/>
            <pc:sldMk cId="556805103" sldId="317"/>
            <ac:spMk id="12" creationId="{263B62BA-BC4F-43FD-A033-FE89E6E2813E}"/>
          </ac:spMkLst>
        </pc:spChg>
        <pc:spChg chg="mod">
          <ac:chgData name="Paul Seino" userId="07e982196ffee162" providerId="LiveId" clId="{DE79A6D8-2D4A-45F8-9F28-1088C01624B8}" dt="2021-06-03T22:14:28.015" v="167" actId="20577"/>
          <ac:spMkLst>
            <pc:docMk/>
            <pc:sldMk cId="556805103" sldId="317"/>
            <ac:spMk id="16" creationId="{DD2FC63C-B31A-4319-9062-D4F0F233EDAD}"/>
          </ac:spMkLst>
        </pc:spChg>
      </pc:sldChg>
      <pc:sldChg chg="modSp mod">
        <pc:chgData name="Paul Seino" userId="07e982196ffee162" providerId="LiveId" clId="{DE79A6D8-2D4A-45F8-9F28-1088C01624B8}" dt="2021-06-03T22:25:50.728" v="209" actId="20577"/>
        <pc:sldMkLst>
          <pc:docMk/>
          <pc:sldMk cId="3806980016" sldId="570"/>
        </pc:sldMkLst>
        <pc:spChg chg="mod">
          <ac:chgData name="Paul Seino" userId="07e982196ffee162" providerId="LiveId" clId="{DE79A6D8-2D4A-45F8-9F28-1088C01624B8}" dt="2021-06-03T22:25:50.728" v="209" actId="20577"/>
          <ac:spMkLst>
            <pc:docMk/>
            <pc:sldMk cId="3806980016" sldId="570"/>
            <ac:spMk id="3" creationId="{ACA380C7-0904-46CA-B250-02E650899558}"/>
          </ac:spMkLst>
        </pc:spChg>
      </pc:sldChg>
      <pc:sldChg chg="modSp mod">
        <pc:chgData name="Paul Seino" userId="07e982196ffee162" providerId="LiveId" clId="{DE79A6D8-2D4A-45F8-9F28-1088C01624B8}" dt="2021-06-03T22:20:51.575" v="171" actId="20577"/>
        <pc:sldMkLst>
          <pc:docMk/>
          <pc:sldMk cId="754022254" sldId="581"/>
        </pc:sldMkLst>
        <pc:spChg chg="mod">
          <ac:chgData name="Paul Seino" userId="07e982196ffee162" providerId="LiveId" clId="{DE79A6D8-2D4A-45F8-9F28-1088C01624B8}" dt="2021-06-03T22:20:51.575" v="171" actId="20577"/>
          <ac:spMkLst>
            <pc:docMk/>
            <pc:sldMk cId="754022254" sldId="581"/>
            <ac:spMk id="9" creationId="{E3B33FB7-A4B8-43AC-A931-C74601868FC9}"/>
          </ac:spMkLst>
        </pc:spChg>
      </pc:sldChg>
      <pc:sldChg chg="modSp">
        <pc:chgData name="Paul Seino" userId="07e982196ffee162" providerId="LiveId" clId="{DE79A6D8-2D4A-45F8-9F28-1088C01624B8}" dt="2021-06-03T22:23:37.991" v="192" actId="20577"/>
        <pc:sldMkLst>
          <pc:docMk/>
          <pc:sldMk cId="4118009324" sldId="629"/>
        </pc:sldMkLst>
        <pc:spChg chg="mod">
          <ac:chgData name="Paul Seino" userId="07e982196ffee162" providerId="LiveId" clId="{DE79A6D8-2D4A-45F8-9F28-1088C01624B8}" dt="2021-06-03T22:23:37.991" v="192" actId="20577"/>
          <ac:spMkLst>
            <pc:docMk/>
            <pc:sldMk cId="4118009324" sldId="629"/>
            <ac:spMk id="3" creationId="{D827BD2A-6584-4679-846B-5DF0D8B08D42}"/>
          </ac:spMkLst>
        </pc:spChg>
      </pc:sldChg>
      <pc:sldChg chg="modSp mod">
        <pc:chgData name="Paul Seino" userId="07e982196ffee162" providerId="LiveId" clId="{DE79A6D8-2D4A-45F8-9F28-1088C01624B8}" dt="2021-06-03T22:22:54.448" v="190" actId="20577"/>
        <pc:sldMkLst>
          <pc:docMk/>
          <pc:sldMk cId="604885504" sldId="632"/>
        </pc:sldMkLst>
        <pc:spChg chg="mod">
          <ac:chgData name="Paul Seino" userId="07e982196ffee162" providerId="LiveId" clId="{DE79A6D8-2D4A-45F8-9F28-1088C01624B8}" dt="2021-06-03T22:22:54.448" v="190" actId="20577"/>
          <ac:spMkLst>
            <pc:docMk/>
            <pc:sldMk cId="604885504" sldId="632"/>
            <ac:spMk id="5" creationId="{FCF5A031-C487-4523-9237-26208A70C2A4}"/>
          </ac:spMkLst>
        </pc:spChg>
      </pc:sldChg>
      <pc:sldChg chg="modSp mod">
        <pc:chgData name="Paul Seino" userId="07e982196ffee162" providerId="LiveId" clId="{DE79A6D8-2D4A-45F8-9F28-1088C01624B8}" dt="2021-06-03T22:24:08.200" v="200" actId="20577"/>
        <pc:sldMkLst>
          <pc:docMk/>
          <pc:sldMk cId="0" sldId="639"/>
        </pc:sldMkLst>
        <pc:spChg chg="mod">
          <ac:chgData name="Paul Seino" userId="07e982196ffee162" providerId="LiveId" clId="{DE79A6D8-2D4A-45F8-9F28-1088C01624B8}" dt="2021-06-03T22:24:08.200" v="200" actId="20577"/>
          <ac:spMkLst>
            <pc:docMk/>
            <pc:sldMk cId="0" sldId="639"/>
            <ac:spMk id="183298" creationId="{39B4C5AF-8BA1-409A-97B4-16AB443F8B7A}"/>
          </ac:spMkLst>
        </pc:spChg>
      </pc:sldChg>
      <pc:sldChg chg="modSp mod">
        <pc:chgData name="Paul Seino" userId="07e982196ffee162" providerId="LiveId" clId="{DE79A6D8-2D4A-45F8-9F28-1088C01624B8}" dt="2021-06-03T22:11:37.135" v="16" actId="20577"/>
        <pc:sldMkLst>
          <pc:docMk/>
          <pc:sldMk cId="315692567" sldId="720"/>
        </pc:sldMkLst>
        <pc:spChg chg="mod">
          <ac:chgData name="Paul Seino" userId="07e982196ffee162" providerId="LiveId" clId="{DE79A6D8-2D4A-45F8-9F28-1088C01624B8}" dt="2021-06-03T22:11:37.135" v="16" actId="20577"/>
          <ac:spMkLst>
            <pc:docMk/>
            <pc:sldMk cId="315692567" sldId="720"/>
            <ac:spMk id="13" creationId="{CF968B29-1E80-4D53-B5D7-CE73264FD200}"/>
          </ac:spMkLst>
        </pc:spChg>
      </pc:sldChg>
      <pc:sldChg chg="modSp mod">
        <pc:chgData name="Paul Seino" userId="07e982196ffee162" providerId="LiveId" clId="{DE79A6D8-2D4A-45F8-9F28-1088C01624B8}" dt="2021-06-03T22:21:25.304" v="182" actId="20577"/>
        <pc:sldMkLst>
          <pc:docMk/>
          <pc:sldMk cId="3769437340" sldId="736"/>
        </pc:sldMkLst>
        <pc:spChg chg="mod">
          <ac:chgData name="Paul Seino" userId="07e982196ffee162" providerId="LiveId" clId="{DE79A6D8-2D4A-45F8-9F28-1088C01624B8}" dt="2021-06-03T22:21:25.304" v="182" actId="20577"/>
          <ac:spMkLst>
            <pc:docMk/>
            <pc:sldMk cId="3769437340" sldId="736"/>
            <ac:spMk id="36" creationId="{B7A08B3B-EDF5-4611-8229-B3319C4099F1}"/>
          </ac:spMkLst>
        </pc:spChg>
      </pc:sldChg>
    </pc:docChg>
  </pc:docChgLst>
  <pc:docChgLst>
    <pc:chgData name="Ryohei Hashimoto(橋本　諒平)" userId="ddcf924e-6466-4f11-8bcf-818f2367c309" providerId="ADAL" clId="{0631DB10-2021-4D89-B903-815FE5DB5683}"/>
    <pc:docChg chg="undo redo custSel addSld modSld sldOrd">
      <pc:chgData name="Ryohei Hashimoto(橋本　諒平)" userId="ddcf924e-6466-4f11-8bcf-818f2367c309" providerId="ADAL" clId="{0631DB10-2021-4D89-B903-815FE5DB5683}" dt="2021-07-01T09:38:34.067" v="315" actId="20577"/>
      <pc:docMkLst>
        <pc:docMk/>
      </pc:docMkLst>
      <pc:sldChg chg="modSp mod">
        <pc:chgData name="Ryohei Hashimoto(橋本　諒平)" userId="ddcf924e-6466-4f11-8bcf-818f2367c309" providerId="ADAL" clId="{0631DB10-2021-4D89-B903-815FE5DB5683}" dt="2021-07-01T09:11:35.691" v="92" actId="2711"/>
        <pc:sldMkLst>
          <pc:docMk/>
          <pc:sldMk cId="0" sldId="269"/>
        </pc:sldMkLst>
        <pc:spChg chg="mod">
          <ac:chgData name="Ryohei Hashimoto(橋本　諒平)" userId="ddcf924e-6466-4f11-8bcf-818f2367c309" providerId="ADAL" clId="{0631DB10-2021-4D89-B903-815FE5DB5683}" dt="2021-07-01T09:11:35.691" v="92" actId="2711"/>
          <ac:spMkLst>
            <pc:docMk/>
            <pc:sldMk cId="0" sldId="269"/>
            <ac:spMk id="60422" creationId="{00000000-0000-0000-0000-000000000000}"/>
          </ac:spMkLst>
        </pc:spChg>
        <pc:spChg chg="mod">
          <ac:chgData name="Ryohei Hashimoto(橋本　諒平)" userId="ddcf924e-6466-4f11-8bcf-818f2367c309" providerId="ADAL" clId="{0631DB10-2021-4D89-B903-815FE5DB5683}" dt="2021-07-01T09:11:35.691" v="92" actId="2711"/>
          <ac:spMkLst>
            <pc:docMk/>
            <pc:sldMk cId="0" sldId="269"/>
            <ac:spMk id="60423" creationId="{00000000-0000-0000-0000-000000000000}"/>
          </ac:spMkLst>
        </pc:spChg>
      </pc:sldChg>
      <pc:sldChg chg="modSp mod">
        <pc:chgData name="Ryohei Hashimoto(橋本　諒平)" userId="ddcf924e-6466-4f11-8bcf-818f2367c309" providerId="ADAL" clId="{0631DB10-2021-4D89-B903-815FE5DB5683}" dt="2021-07-01T09:17:34.448" v="109" actId="404"/>
        <pc:sldMkLst>
          <pc:docMk/>
          <pc:sldMk cId="0" sldId="271"/>
        </pc:sldMkLst>
        <pc:spChg chg="mod">
          <ac:chgData name="Ryohei Hashimoto(橋本　諒平)" userId="ddcf924e-6466-4f11-8bcf-818f2367c309" providerId="ADAL" clId="{0631DB10-2021-4D89-B903-815FE5DB5683}" dt="2021-07-01T09:17:13.159" v="106" actId="1076"/>
          <ac:spMkLst>
            <pc:docMk/>
            <pc:sldMk cId="0" sldId="271"/>
            <ac:spMk id="2" creationId="{15BB33B7-0054-4174-8521-431CA433D921}"/>
          </ac:spMkLst>
        </pc:spChg>
        <pc:spChg chg="mod">
          <ac:chgData name="Ryohei Hashimoto(橋本　諒平)" userId="ddcf924e-6466-4f11-8bcf-818f2367c309" providerId="ADAL" clId="{0631DB10-2021-4D89-B903-815FE5DB5683}" dt="2021-07-01T09:17:34.448" v="109" actId="404"/>
          <ac:spMkLst>
            <pc:docMk/>
            <pc:sldMk cId="0" sldId="271"/>
            <ac:spMk id="7" creationId="{C6BB1167-0E25-43E9-B0E6-83F4D0485C7A}"/>
          </ac:spMkLst>
        </pc:spChg>
        <pc:spChg chg="mod">
          <ac:chgData name="Ryohei Hashimoto(橋本　諒平)" userId="ddcf924e-6466-4f11-8bcf-818f2367c309" providerId="ADAL" clId="{0631DB10-2021-4D89-B903-815FE5DB5683}" dt="2021-07-01T09:15:34.691" v="95" actId="2711"/>
          <ac:spMkLst>
            <pc:docMk/>
            <pc:sldMk cId="0" sldId="271"/>
            <ac:spMk id="64514" creationId="{00000000-0000-0000-0000-000000000000}"/>
          </ac:spMkLst>
        </pc:spChg>
      </pc:sldChg>
      <pc:sldChg chg="modSp mod">
        <pc:chgData name="Ryohei Hashimoto(橋本　諒平)" userId="ddcf924e-6466-4f11-8bcf-818f2367c309" providerId="ADAL" clId="{0631DB10-2021-4D89-B903-815FE5DB5683}" dt="2021-06-27T04:22:46.899" v="22" actId="5793"/>
        <pc:sldMkLst>
          <pc:docMk/>
          <pc:sldMk cId="4009211162" sldId="299"/>
        </pc:sldMkLst>
        <pc:spChg chg="mod">
          <ac:chgData name="Ryohei Hashimoto(橋本　諒平)" userId="ddcf924e-6466-4f11-8bcf-818f2367c309" providerId="ADAL" clId="{0631DB10-2021-4D89-B903-815FE5DB5683}" dt="2021-06-27T04:22:46.899" v="22" actId="5793"/>
          <ac:spMkLst>
            <pc:docMk/>
            <pc:sldMk cId="4009211162" sldId="299"/>
            <ac:spMk id="3" creationId="{E2A2A56F-DE22-4F76-8020-86992CAEC0C0}"/>
          </ac:spMkLst>
        </pc:spChg>
        <pc:spChg chg="mod">
          <ac:chgData name="Ryohei Hashimoto(橋本　諒平)" userId="ddcf924e-6466-4f11-8bcf-818f2367c309" providerId="ADAL" clId="{0631DB10-2021-4D89-B903-815FE5DB5683}" dt="2021-06-27T03:27:01.939" v="7" actId="1076"/>
          <ac:spMkLst>
            <pc:docMk/>
            <pc:sldMk cId="4009211162" sldId="299"/>
            <ac:spMk id="8" creationId="{D5B376B4-45D9-4270-AB5C-22EA2AFA3A87}"/>
          </ac:spMkLst>
        </pc:spChg>
        <pc:spChg chg="mod">
          <ac:chgData name="Ryohei Hashimoto(橋本　諒平)" userId="ddcf924e-6466-4f11-8bcf-818f2367c309" providerId="ADAL" clId="{0631DB10-2021-4D89-B903-815FE5DB5683}" dt="2021-06-27T04:22:32.827" v="20" actId="1076"/>
          <ac:spMkLst>
            <pc:docMk/>
            <pc:sldMk cId="4009211162" sldId="299"/>
            <ac:spMk id="11" creationId="{B6C30661-3449-47A0-8982-0EDC50C045CD}"/>
          </ac:spMkLst>
        </pc:spChg>
      </pc:sldChg>
      <pc:sldChg chg="addSp delSp modSp mod ord modAnim">
        <pc:chgData name="Ryohei Hashimoto(橋本　諒平)" userId="ddcf924e-6466-4f11-8bcf-818f2367c309" providerId="ADAL" clId="{0631DB10-2021-4D89-B903-815FE5DB5683}" dt="2021-07-01T09:38:34.067" v="315" actId="20577"/>
        <pc:sldMkLst>
          <pc:docMk/>
          <pc:sldMk cId="2128536031" sldId="312"/>
        </pc:sldMkLst>
        <pc:spChg chg="add del">
          <ac:chgData name="Ryohei Hashimoto(橋本　諒平)" userId="ddcf924e-6466-4f11-8bcf-818f2367c309" providerId="ADAL" clId="{0631DB10-2021-4D89-B903-815FE5DB5683}" dt="2021-06-27T18:40:28.840" v="37" actId="478"/>
          <ac:spMkLst>
            <pc:docMk/>
            <pc:sldMk cId="2128536031" sldId="312"/>
            <ac:spMk id="2" creationId="{5B137FD0-185B-42FB-A7DB-FA6CF46C0A62}"/>
          </ac:spMkLst>
        </pc:spChg>
        <pc:spChg chg="add del mod">
          <ac:chgData name="Ryohei Hashimoto(橋本　諒平)" userId="ddcf924e-6466-4f11-8bcf-818f2367c309" providerId="ADAL" clId="{0631DB10-2021-4D89-B903-815FE5DB5683}" dt="2021-06-28T18:49:31.725" v="90" actId="478"/>
          <ac:spMkLst>
            <pc:docMk/>
            <pc:sldMk cId="2128536031" sldId="312"/>
            <ac:spMk id="3" creationId="{8760C7FF-984D-4AF6-B2F3-6FDB7BD31750}"/>
          </ac:spMkLst>
        </pc:spChg>
        <pc:spChg chg="mod">
          <ac:chgData name="Ryohei Hashimoto(橋本　諒平)" userId="ddcf924e-6466-4f11-8bcf-818f2367c309" providerId="ADAL" clId="{0631DB10-2021-4D89-B903-815FE5DB5683}" dt="2021-07-01T09:37:18.343" v="296" actId="2711"/>
          <ac:spMkLst>
            <pc:docMk/>
            <pc:sldMk cId="2128536031" sldId="312"/>
            <ac:spMk id="7" creationId="{167A8A39-56EC-476F-97BD-CA10BD1A6E67}"/>
          </ac:spMkLst>
        </pc:spChg>
        <pc:spChg chg="mod">
          <ac:chgData name="Ryohei Hashimoto(橋本　諒平)" userId="ddcf924e-6466-4f11-8bcf-818f2367c309" providerId="ADAL" clId="{0631DB10-2021-4D89-B903-815FE5DB5683}" dt="2021-07-01T09:38:24.424" v="313" actId="1076"/>
          <ac:spMkLst>
            <pc:docMk/>
            <pc:sldMk cId="2128536031" sldId="312"/>
            <ac:spMk id="9" creationId="{744ADB5C-67B2-4969-B306-B84433A797AA}"/>
          </ac:spMkLst>
        </pc:spChg>
        <pc:spChg chg="mod">
          <ac:chgData name="Ryohei Hashimoto(橋本　諒平)" userId="ddcf924e-6466-4f11-8bcf-818f2367c309" providerId="ADAL" clId="{0631DB10-2021-4D89-B903-815FE5DB5683}" dt="2021-07-01T09:38:34.067" v="315" actId="20577"/>
          <ac:spMkLst>
            <pc:docMk/>
            <pc:sldMk cId="2128536031" sldId="312"/>
            <ac:spMk id="14" creationId="{00000000-0000-0000-0000-000000000000}"/>
          </ac:spMkLst>
        </pc:spChg>
      </pc:sldChg>
      <pc:sldChg chg="modSp">
        <pc:chgData name="Ryohei Hashimoto(橋本　諒平)" userId="ddcf924e-6466-4f11-8bcf-818f2367c309" providerId="ADAL" clId="{0631DB10-2021-4D89-B903-815FE5DB5683}" dt="2021-06-27T16:04:01.791" v="24" actId="20578"/>
        <pc:sldMkLst>
          <pc:docMk/>
          <pc:sldMk cId="783916148" sldId="320"/>
        </pc:sldMkLst>
        <pc:spChg chg="mod">
          <ac:chgData name="Ryohei Hashimoto(橋本　諒平)" userId="ddcf924e-6466-4f11-8bcf-818f2367c309" providerId="ADAL" clId="{0631DB10-2021-4D89-B903-815FE5DB5683}" dt="2021-06-27T16:04:01.791" v="24" actId="20578"/>
          <ac:spMkLst>
            <pc:docMk/>
            <pc:sldMk cId="783916148" sldId="320"/>
            <ac:spMk id="44" creationId="{0784EE4C-A4C0-4534-A8D5-B32EA9541065}"/>
          </ac:spMkLst>
        </pc:spChg>
      </pc:sldChg>
      <pc:sldChg chg="modSp mod">
        <pc:chgData name="Ryohei Hashimoto(橋本　諒平)" userId="ddcf924e-6466-4f11-8bcf-818f2367c309" providerId="ADAL" clId="{0631DB10-2021-4D89-B903-815FE5DB5683}" dt="2021-06-27T19:18:32.876" v="83" actId="20577"/>
        <pc:sldMkLst>
          <pc:docMk/>
          <pc:sldMk cId="754022254" sldId="581"/>
        </pc:sldMkLst>
        <pc:spChg chg="mod">
          <ac:chgData name="Ryohei Hashimoto(橋本　諒平)" userId="ddcf924e-6466-4f11-8bcf-818f2367c309" providerId="ADAL" clId="{0631DB10-2021-4D89-B903-815FE5DB5683}" dt="2021-06-27T19:18:32.876" v="83" actId="20577"/>
          <ac:spMkLst>
            <pc:docMk/>
            <pc:sldMk cId="754022254" sldId="581"/>
            <ac:spMk id="9" creationId="{E3B33FB7-A4B8-43AC-A931-C74601868FC9}"/>
          </ac:spMkLst>
        </pc:spChg>
      </pc:sldChg>
      <pc:sldChg chg="modSp mod">
        <pc:chgData name="Ryohei Hashimoto(橋本　諒平)" userId="ddcf924e-6466-4f11-8bcf-818f2367c309" providerId="ADAL" clId="{0631DB10-2021-4D89-B903-815FE5DB5683}" dt="2021-06-28T18:03:06.694" v="89" actId="20577"/>
        <pc:sldMkLst>
          <pc:docMk/>
          <pc:sldMk cId="3339369353" sldId="630"/>
        </pc:sldMkLst>
        <pc:spChg chg="mod">
          <ac:chgData name="Ryohei Hashimoto(橋本　諒平)" userId="ddcf924e-6466-4f11-8bcf-818f2367c309" providerId="ADAL" clId="{0631DB10-2021-4D89-B903-815FE5DB5683}" dt="2021-06-28T18:03:06.694" v="89" actId="20577"/>
          <ac:spMkLst>
            <pc:docMk/>
            <pc:sldMk cId="3339369353" sldId="630"/>
            <ac:spMk id="3" creationId="{4C91A234-DDC1-425E-B88E-A8F1CD4694D5}"/>
          </ac:spMkLst>
        </pc:spChg>
      </pc:sldChg>
      <pc:sldChg chg="delSp modSp mod ord">
        <pc:chgData name="Ryohei Hashimoto(橋本　諒平)" userId="ddcf924e-6466-4f11-8bcf-818f2367c309" providerId="ADAL" clId="{0631DB10-2021-4D89-B903-815FE5DB5683}" dt="2021-07-01T09:25:14.536" v="201" actId="1076"/>
        <pc:sldMkLst>
          <pc:docMk/>
          <pc:sldMk cId="315692567" sldId="720"/>
        </pc:sldMkLst>
        <pc:spChg chg="mod">
          <ac:chgData name="Ryohei Hashimoto(橋本　諒平)" userId="ddcf924e-6466-4f11-8bcf-818f2367c309" providerId="ADAL" clId="{0631DB10-2021-4D89-B903-815FE5DB5683}" dt="2021-07-01T09:24:32.228" v="187" actId="1076"/>
          <ac:spMkLst>
            <pc:docMk/>
            <pc:sldMk cId="315692567" sldId="720"/>
            <ac:spMk id="5" creationId="{2D1BDCE9-EF08-42D5-86DC-FBAAE92832A3}"/>
          </ac:spMkLst>
        </pc:spChg>
        <pc:spChg chg="del mod">
          <ac:chgData name="Ryohei Hashimoto(橋本　諒平)" userId="ddcf924e-6466-4f11-8bcf-818f2367c309" providerId="ADAL" clId="{0631DB10-2021-4D89-B903-815FE5DB5683}" dt="2021-07-01T09:23:09.018" v="166" actId="478"/>
          <ac:spMkLst>
            <pc:docMk/>
            <pc:sldMk cId="315692567" sldId="720"/>
            <ac:spMk id="8" creationId="{F66DB041-034E-4667-BD22-8D5688133F92}"/>
          </ac:spMkLst>
        </pc:spChg>
        <pc:spChg chg="mod">
          <ac:chgData name="Ryohei Hashimoto(橋本　諒平)" userId="ddcf924e-6466-4f11-8bcf-818f2367c309" providerId="ADAL" clId="{0631DB10-2021-4D89-B903-815FE5DB5683}" dt="2021-07-01T09:24:15.902" v="182" actId="1076"/>
          <ac:spMkLst>
            <pc:docMk/>
            <pc:sldMk cId="315692567" sldId="720"/>
            <ac:spMk id="9" creationId="{6036BDBB-77A8-4546-8F89-3217120DA152}"/>
          </ac:spMkLst>
        </pc:spChg>
        <pc:spChg chg="mod">
          <ac:chgData name="Ryohei Hashimoto(橋本　諒平)" userId="ddcf924e-6466-4f11-8bcf-818f2367c309" providerId="ADAL" clId="{0631DB10-2021-4D89-B903-815FE5DB5683}" dt="2021-07-01T09:23:27.919" v="173" actId="2711"/>
          <ac:spMkLst>
            <pc:docMk/>
            <pc:sldMk cId="315692567" sldId="720"/>
            <ac:spMk id="10" creationId="{E54AE9B1-B764-4560-AF79-8FC141060663}"/>
          </ac:spMkLst>
        </pc:spChg>
        <pc:spChg chg="mod">
          <ac:chgData name="Ryohei Hashimoto(橋本　諒平)" userId="ddcf924e-6466-4f11-8bcf-818f2367c309" providerId="ADAL" clId="{0631DB10-2021-4D89-B903-815FE5DB5683}" dt="2021-07-01T09:24:09.646" v="181" actId="1076"/>
          <ac:spMkLst>
            <pc:docMk/>
            <pc:sldMk cId="315692567" sldId="720"/>
            <ac:spMk id="13" creationId="{CF968B29-1E80-4D53-B5D7-CE73264FD200}"/>
          </ac:spMkLst>
        </pc:spChg>
        <pc:spChg chg="del mod">
          <ac:chgData name="Ryohei Hashimoto(橋本　諒平)" userId="ddcf924e-6466-4f11-8bcf-818f2367c309" providerId="ADAL" clId="{0631DB10-2021-4D89-B903-815FE5DB5683}" dt="2021-07-01T09:23:09.018" v="166" actId="478"/>
          <ac:spMkLst>
            <pc:docMk/>
            <pc:sldMk cId="315692567" sldId="720"/>
            <ac:spMk id="16" creationId="{FD1EE90D-97D8-405A-B802-E2C2BDA52F19}"/>
          </ac:spMkLst>
        </pc:spChg>
        <pc:spChg chg="del mod">
          <ac:chgData name="Ryohei Hashimoto(橋本　諒平)" userId="ddcf924e-6466-4f11-8bcf-818f2367c309" providerId="ADAL" clId="{0631DB10-2021-4D89-B903-815FE5DB5683}" dt="2021-07-01T09:23:09.018" v="166" actId="478"/>
          <ac:spMkLst>
            <pc:docMk/>
            <pc:sldMk cId="315692567" sldId="720"/>
            <ac:spMk id="17" creationId="{7CF32936-A505-4DA3-93C4-4CA19EE20C6D}"/>
          </ac:spMkLst>
        </pc:spChg>
        <pc:spChg chg="del mod">
          <ac:chgData name="Ryohei Hashimoto(橋本　諒平)" userId="ddcf924e-6466-4f11-8bcf-818f2367c309" providerId="ADAL" clId="{0631DB10-2021-4D89-B903-815FE5DB5683}" dt="2021-07-01T09:23:09.018" v="166" actId="478"/>
          <ac:spMkLst>
            <pc:docMk/>
            <pc:sldMk cId="315692567" sldId="720"/>
            <ac:spMk id="18" creationId="{18FD51C1-D049-48AD-8DAE-74E3FA5F9508}"/>
          </ac:spMkLst>
        </pc:spChg>
        <pc:spChg chg="del mod">
          <ac:chgData name="Ryohei Hashimoto(橋本　諒平)" userId="ddcf924e-6466-4f11-8bcf-818f2367c309" providerId="ADAL" clId="{0631DB10-2021-4D89-B903-815FE5DB5683}" dt="2021-07-01T09:23:09.018" v="166" actId="478"/>
          <ac:spMkLst>
            <pc:docMk/>
            <pc:sldMk cId="315692567" sldId="720"/>
            <ac:spMk id="19" creationId="{0DF44767-18AC-4690-866A-6E9442A20B82}"/>
          </ac:spMkLst>
        </pc:spChg>
        <pc:spChg chg="mod">
          <ac:chgData name="Ryohei Hashimoto(橋本　諒平)" userId="ddcf924e-6466-4f11-8bcf-818f2367c309" providerId="ADAL" clId="{0631DB10-2021-4D89-B903-815FE5DB5683}" dt="2021-07-01T09:24:27.858" v="185" actId="1076"/>
          <ac:spMkLst>
            <pc:docMk/>
            <pc:sldMk cId="315692567" sldId="720"/>
            <ac:spMk id="20" creationId="{8E8C80C0-3FD0-46D1-BDE6-E6F37D4F41F0}"/>
          </ac:spMkLst>
        </pc:spChg>
        <pc:spChg chg="mod">
          <ac:chgData name="Ryohei Hashimoto(橋本　諒平)" userId="ddcf924e-6466-4f11-8bcf-818f2367c309" providerId="ADAL" clId="{0631DB10-2021-4D89-B903-815FE5DB5683}" dt="2021-07-01T09:24:42.044" v="190" actId="1076"/>
          <ac:spMkLst>
            <pc:docMk/>
            <pc:sldMk cId="315692567" sldId="720"/>
            <ac:spMk id="21" creationId="{4AE152A5-6694-46E0-817C-38CC21369CC4}"/>
          </ac:spMkLst>
        </pc:spChg>
        <pc:spChg chg="mod">
          <ac:chgData name="Ryohei Hashimoto(橋本　諒平)" userId="ddcf924e-6466-4f11-8bcf-818f2367c309" providerId="ADAL" clId="{0631DB10-2021-4D89-B903-815FE5DB5683}" dt="2021-07-01T09:24:52.376" v="193" actId="1076"/>
          <ac:spMkLst>
            <pc:docMk/>
            <pc:sldMk cId="315692567" sldId="720"/>
            <ac:spMk id="22" creationId="{1A69416F-AA35-477D-B936-B9BCFA14BC61}"/>
          </ac:spMkLst>
        </pc:spChg>
        <pc:spChg chg="mod">
          <ac:chgData name="Ryohei Hashimoto(橋本　諒平)" userId="ddcf924e-6466-4f11-8bcf-818f2367c309" providerId="ADAL" clId="{0631DB10-2021-4D89-B903-815FE5DB5683}" dt="2021-07-01T09:25:00.921" v="196" actId="1076"/>
          <ac:spMkLst>
            <pc:docMk/>
            <pc:sldMk cId="315692567" sldId="720"/>
            <ac:spMk id="23" creationId="{53494CE2-B49C-4065-8016-4A1F871042F0}"/>
          </ac:spMkLst>
        </pc:spChg>
        <pc:spChg chg="mod">
          <ac:chgData name="Ryohei Hashimoto(橋本　諒平)" userId="ddcf924e-6466-4f11-8bcf-818f2367c309" providerId="ADAL" clId="{0631DB10-2021-4D89-B903-815FE5DB5683}" dt="2021-07-01T09:25:08.960" v="199" actId="1076"/>
          <ac:spMkLst>
            <pc:docMk/>
            <pc:sldMk cId="315692567" sldId="720"/>
            <ac:spMk id="24" creationId="{68AFEF3A-724A-4C3A-AC2F-40C8ED29A08B}"/>
          </ac:spMkLst>
        </pc:spChg>
        <pc:spChg chg="mod">
          <ac:chgData name="Ryohei Hashimoto(橋本　諒平)" userId="ddcf924e-6466-4f11-8bcf-818f2367c309" providerId="ADAL" clId="{0631DB10-2021-4D89-B903-815FE5DB5683}" dt="2021-07-01T09:25:14.536" v="201" actId="1076"/>
          <ac:spMkLst>
            <pc:docMk/>
            <pc:sldMk cId="315692567" sldId="720"/>
            <ac:spMk id="25" creationId="{A08CCF06-C3C3-481D-B529-3A3819248BE7}"/>
          </ac:spMkLst>
        </pc:spChg>
      </pc:sldChg>
      <pc:sldChg chg="modSp mod">
        <pc:chgData name="Ryohei Hashimoto(橋本　諒平)" userId="ddcf924e-6466-4f11-8bcf-818f2367c309" providerId="ADAL" clId="{0631DB10-2021-4D89-B903-815FE5DB5683}" dt="2021-07-01T09:15:53.664" v="96" actId="2711"/>
        <pc:sldMkLst>
          <pc:docMk/>
          <pc:sldMk cId="0" sldId="722"/>
        </pc:sldMkLst>
        <pc:spChg chg="mod">
          <ac:chgData name="Ryohei Hashimoto(橋本　諒平)" userId="ddcf924e-6466-4f11-8bcf-818f2367c309" providerId="ADAL" clId="{0631DB10-2021-4D89-B903-815FE5DB5683}" dt="2021-07-01T09:15:53.664" v="96" actId="2711"/>
          <ac:spMkLst>
            <pc:docMk/>
            <pc:sldMk cId="0" sldId="722"/>
            <ac:spMk id="3" creationId="{9DF8C54C-D8BE-4BE1-A3E1-F3CBF48EBC96}"/>
          </ac:spMkLst>
        </pc:spChg>
        <pc:spChg chg="mod">
          <ac:chgData name="Ryohei Hashimoto(橋本　諒平)" userId="ddcf924e-6466-4f11-8bcf-818f2367c309" providerId="ADAL" clId="{0631DB10-2021-4D89-B903-815FE5DB5683}" dt="2021-07-01T09:15:53.664" v="96" actId="2711"/>
          <ac:spMkLst>
            <pc:docMk/>
            <pc:sldMk cId="0" sldId="722"/>
            <ac:spMk id="62468" creationId="{00000000-0000-0000-0000-000000000000}"/>
          </ac:spMkLst>
        </pc:spChg>
      </pc:sldChg>
      <pc:sldChg chg="delSp modSp mod ord">
        <pc:chgData name="Ryohei Hashimoto(橋本　諒平)" userId="ddcf924e-6466-4f11-8bcf-818f2367c309" providerId="ADAL" clId="{0631DB10-2021-4D89-B903-815FE5DB5683}" dt="2021-07-01T09:36:58.361" v="295" actId="1036"/>
        <pc:sldMkLst>
          <pc:docMk/>
          <pc:sldMk cId="2738873259" sldId="731"/>
        </pc:sldMkLst>
        <pc:spChg chg="del mod">
          <ac:chgData name="Ryohei Hashimoto(橋本　諒平)" userId="ddcf924e-6466-4f11-8bcf-818f2367c309" providerId="ADAL" clId="{0631DB10-2021-4D89-B903-815FE5DB5683}" dt="2021-07-01T09:34:31.222" v="263" actId="478"/>
          <ac:spMkLst>
            <pc:docMk/>
            <pc:sldMk cId="2738873259" sldId="731"/>
            <ac:spMk id="8" creationId="{F66DB041-034E-4667-BD22-8D5688133F92}"/>
          </ac:spMkLst>
        </pc:spChg>
        <pc:spChg chg="mod">
          <ac:chgData name="Ryohei Hashimoto(橋本　諒平)" userId="ddcf924e-6466-4f11-8bcf-818f2367c309" providerId="ADAL" clId="{0631DB10-2021-4D89-B903-815FE5DB5683}" dt="2021-07-01T09:26:07.284" v="210" actId="403"/>
          <ac:spMkLst>
            <pc:docMk/>
            <pc:sldMk cId="2738873259" sldId="731"/>
            <ac:spMk id="9" creationId="{6036BDBB-77A8-4546-8F89-3217120DA152}"/>
          </ac:spMkLst>
        </pc:spChg>
        <pc:spChg chg="mod">
          <ac:chgData name="Ryohei Hashimoto(橋本　諒平)" userId="ddcf924e-6466-4f11-8bcf-818f2367c309" providerId="ADAL" clId="{0631DB10-2021-4D89-B903-815FE5DB5683}" dt="2021-07-01T09:25:58.026" v="209" actId="14100"/>
          <ac:spMkLst>
            <pc:docMk/>
            <pc:sldMk cId="2738873259" sldId="731"/>
            <ac:spMk id="10" creationId="{E54AE9B1-B764-4560-AF79-8FC141060663}"/>
          </ac:spMkLst>
        </pc:spChg>
        <pc:spChg chg="mod">
          <ac:chgData name="Ryohei Hashimoto(橋本　諒平)" userId="ddcf924e-6466-4f11-8bcf-818f2367c309" providerId="ADAL" clId="{0631DB10-2021-4D89-B903-815FE5DB5683}" dt="2021-07-01T09:36:41.530" v="282" actId="1076"/>
          <ac:spMkLst>
            <pc:docMk/>
            <pc:sldMk cId="2738873259" sldId="731"/>
            <ac:spMk id="13" creationId="{CF968B29-1E80-4D53-B5D7-CE73264FD200}"/>
          </ac:spMkLst>
        </pc:spChg>
        <pc:spChg chg="mod">
          <ac:chgData name="Ryohei Hashimoto(橋本　諒平)" userId="ddcf924e-6466-4f11-8bcf-818f2367c309" providerId="ADAL" clId="{0631DB10-2021-4D89-B903-815FE5DB5683}" dt="2021-07-01T09:36:25.912" v="278" actId="14100"/>
          <ac:spMkLst>
            <pc:docMk/>
            <pc:sldMk cId="2738873259" sldId="731"/>
            <ac:spMk id="20" creationId="{AC04A9FF-3D18-4D12-ADCF-99B3BD4DC6FF}"/>
          </ac:spMkLst>
        </pc:spChg>
        <pc:spChg chg="mod">
          <ac:chgData name="Ryohei Hashimoto(橋本　諒平)" userId="ddcf924e-6466-4f11-8bcf-818f2367c309" providerId="ADAL" clId="{0631DB10-2021-4D89-B903-815FE5DB5683}" dt="2021-07-01T09:36:45.668" v="283" actId="1076"/>
          <ac:spMkLst>
            <pc:docMk/>
            <pc:sldMk cId="2738873259" sldId="731"/>
            <ac:spMk id="21" creationId="{6D68A6FB-361F-4C53-A2DA-E710A2613C4F}"/>
          </ac:spMkLst>
        </pc:spChg>
        <pc:spChg chg="del mod">
          <ac:chgData name="Ryohei Hashimoto(橋本　諒平)" userId="ddcf924e-6466-4f11-8bcf-818f2367c309" providerId="ADAL" clId="{0631DB10-2021-4D89-B903-815FE5DB5683}" dt="2021-07-01T09:34:31.222" v="263" actId="478"/>
          <ac:spMkLst>
            <pc:docMk/>
            <pc:sldMk cId="2738873259" sldId="731"/>
            <ac:spMk id="22" creationId="{5E3577B2-7645-4EAA-AAC0-40361A6A6168}"/>
          </ac:spMkLst>
        </pc:spChg>
        <pc:spChg chg="del mod">
          <ac:chgData name="Ryohei Hashimoto(橋本　諒平)" userId="ddcf924e-6466-4f11-8bcf-818f2367c309" providerId="ADAL" clId="{0631DB10-2021-4D89-B903-815FE5DB5683}" dt="2021-07-01T09:34:31.222" v="263" actId="478"/>
          <ac:spMkLst>
            <pc:docMk/>
            <pc:sldMk cId="2738873259" sldId="731"/>
            <ac:spMk id="23" creationId="{54EE89B3-16F1-4F3D-991F-EEBEAB448250}"/>
          </ac:spMkLst>
        </pc:spChg>
        <pc:spChg chg="mod">
          <ac:chgData name="Ryohei Hashimoto(橋本　諒平)" userId="ddcf924e-6466-4f11-8bcf-818f2367c309" providerId="ADAL" clId="{0631DB10-2021-4D89-B903-815FE5DB5683}" dt="2021-07-01T09:36:58.361" v="295" actId="1036"/>
          <ac:spMkLst>
            <pc:docMk/>
            <pc:sldMk cId="2738873259" sldId="731"/>
            <ac:spMk id="24" creationId="{C2FE8417-E013-4E9D-AADC-502D49469F92}"/>
          </ac:spMkLst>
        </pc:spChg>
      </pc:sldChg>
      <pc:sldChg chg="addSp delSp modSp add mod">
        <pc:chgData name="Ryohei Hashimoto(橋本　諒平)" userId="ddcf924e-6466-4f11-8bcf-818f2367c309" providerId="ADAL" clId="{0631DB10-2021-4D89-B903-815FE5DB5683}" dt="2021-07-01T09:22:43.760" v="162" actId="1076"/>
        <pc:sldMkLst>
          <pc:docMk/>
          <pc:sldMk cId="3804741248" sldId="745"/>
        </pc:sldMkLst>
        <pc:spChg chg="del">
          <ac:chgData name="Ryohei Hashimoto(橋本　諒平)" userId="ddcf924e-6466-4f11-8bcf-818f2367c309" providerId="ADAL" clId="{0631DB10-2021-4D89-B903-815FE5DB5683}" dt="2021-07-01T09:19:25.160" v="122" actId="478"/>
          <ac:spMkLst>
            <pc:docMk/>
            <pc:sldMk cId="3804741248" sldId="745"/>
            <ac:spMk id="5" creationId="{2D1BDCE9-EF08-42D5-86DC-FBAAE92832A3}"/>
          </ac:spMkLst>
        </pc:spChg>
        <pc:spChg chg="mod">
          <ac:chgData name="Ryohei Hashimoto(橋本　諒平)" userId="ddcf924e-6466-4f11-8bcf-818f2367c309" providerId="ADAL" clId="{0631DB10-2021-4D89-B903-815FE5DB5683}" dt="2021-07-01T09:21:48.286" v="155" actId="1038"/>
          <ac:spMkLst>
            <pc:docMk/>
            <pc:sldMk cId="3804741248" sldId="745"/>
            <ac:spMk id="8" creationId="{F66DB041-034E-4667-BD22-8D5688133F92}"/>
          </ac:spMkLst>
        </pc:spChg>
        <pc:spChg chg="mod">
          <ac:chgData name="Ryohei Hashimoto(橋本　諒平)" userId="ddcf924e-6466-4f11-8bcf-818f2367c309" providerId="ADAL" clId="{0631DB10-2021-4D89-B903-815FE5DB5683}" dt="2021-07-01T09:20:36.467" v="135" actId="2711"/>
          <ac:spMkLst>
            <pc:docMk/>
            <pc:sldMk cId="3804741248" sldId="745"/>
            <ac:spMk id="9" creationId="{6036BDBB-77A8-4546-8F89-3217120DA152}"/>
          </ac:spMkLst>
        </pc:spChg>
        <pc:spChg chg="mod">
          <ac:chgData name="Ryohei Hashimoto(橋本　諒平)" userId="ddcf924e-6466-4f11-8bcf-818f2367c309" providerId="ADAL" clId="{0631DB10-2021-4D89-B903-815FE5DB5683}" dt="2021-07-01T09:20:36.467" v="135" actId="2711"/>
          <ac:spMkLst>
            <pc:docMk/>
            <pc:sldMk cId="3804741248" sldId="745"/>
            <ac:spMk id="10" creationId="{E54AE9B1-B764-4560-AF79-8FC141060663}"/>
          </ac:spMkLst>
        </pc:spChg>
        <pc:spChg chg="mod">
          <ac:chgData name="Ryohei Hashimoto(橋本　諒平)" userId="ddcf924e-6466-4f11-8bcf-818f2367c309" providerId="ADAL" clId="{0631DB10-2021-4D89-B903-815FE5DB5683}" dt="2021-07-01T09:21:12.343" v="142" actId="1076"/>
          <ac:spMkLst>
            <pc:docMk/>
            <pc:sldMk cId="3804741248" sldId="745"/>
            <ac:spMk id="13" creationId="{CF968B29-1E80-4D53-B5D7-CE73264FD200}"/>
          </ac:spMkLst>
        </pc:spChg>
        <pc:spChg chg="mod">
          <ac:chgData name="Ryohei Hashimoto(橋本　諒平)" userId="ddcf924e-6466-4f11-8bcf-818f2367c309" providerId="ADAL" clId="{0631DB10-2021-4D89-B903-815FE5DB5683}" dt="2021-07-01T09:21:40.320" v="151" actId="1076"/>
          <ac:spMkLst>
            <pc:docMk/>
            <pc:sldMk cId="3804741248" sldId="745"/>
            <ac:spMk id="16" creationId="{FD1EE90D-97D8-405A-B802-E2C2BDA52F19}"/>
          </ac:spMkLst>
        </pc:spChg>
        <pc:spChg chg="mod">
          <ac:chgData name="Ryohei Hashimoto(橋本　諒平)" userId="ddcf924e-6466-4f11-8bcf-818f2367c309" providerId="ADAL" clId="{0631DB10-2021-4D89-B903-815FE5DB5683}" dt="2021-07-01T09:22:15.858" v="158" actId="1076"/>
          <ac:spMkLst>
            <pc:docMk/>
            <pc:sldMk cId="3804741248" sldId="745"/>
            <ac:spMk id="17" creationId="{7CF32936-A505-4DA3-93C4-4CA19EE20C6D}"/>
          </ac:spMkLst>
        </pc:spChg>
        <pc:spChg chg="mod">
          <ac:chgData name="Ryohei Hashimoto(橋本　諒平)" userId="ddcf924e-6466-4f11-8bcf-818f2367c309" providerId="ADAL" clId="{0631DB10-2021-4D89-B903-815FE5DB5683}" dt="2021-07-01T09:22:36.651" v="160" actId="1076"/>
          <ac:spMkLst>
            <pc:docMk/>
            <pc:sldMk cId="3804741248" sldId="745"/>
            <ac:spMk id="18" creationId="{18FD51C1-D049-48AD-8DAE-74E3FA5F9508}"/>
          </ac:spMkLst>
        </pc:spChg>
        <pc:spChg chg="mod">
          <ac:chgData name="Ryohei Hashimoto(橋本　諒平)" userId="ddcf924e-6466-4f11-8bcf-818f2367c309" providerId="ADAL" clId="{0631DB10-2021-4D89-B903-815FE5DB5683}" dt="2021-07-01T09:22:43.760" v="162" actId="1076"/>
          <ac:spMkLst>
            <pc:docMk/>
            <pc:sldMk cId="3804741248" sldId="745"/>
            <ac:spMk id="19" creationId="{0DF44767-18AC-4690-866A-6E9442A20B82}"/>
          </ac:spMkLst>
        </pc:spChg>
        <pc:spChg chg="del mod">
          <ac:chgData name="Ryohei Hashimoto(橋本　諒平)" userId="ddcf924e-6466-4f11-8bcf-818f2367c309" providerId="ADAL" clId="{0631DB10-2021-4D89-B903-815FE5DB5683}" dt="2021-07-01T09:19:23.241" v="121" actId="478"/>
          <ac:spMkLst>
            <pc:docMk/>
            <pc:sldMk cId="3804741248" sldId="745"/>
            <ac:spMk id="20" creationId="{8E8C80C0-3FD0-46D1-BDE6-E6F37D4F41F0}"/>
          </ac:spMkLst>
        </pc:spChg>
        <pc:spChg chg="del mod">
          <ac:chgData name="Ryohei Hashimoto(橋本　諒平)" userId="ddcf924e-6466-4f11-8bcf-818f2367c309" providerId="ADAL" clId="{0631DB10-2021-4D89-B903-815FE5DB5683}" dt="2021-07-01T09:19:27.165" v="123" actId="478"/>
          <ac:spMkLst>
            <pc:docMk/>
            <pc:sldMk cId="3804741248" sldId="745"/>
            <ac:spMk id="21" creationId="{4AE152A5-6694-46E0-817C-38CC21369CC4}"/>
          </ac:spMkLst>
        </pc:spChg>
        <pc:spChg chg="del mod">
          <ac:chgData name="Ryohei Hashimoto(橋本　諒平)" userId="ddcf924e-6466-4f11-8bcf-818f2367c309" providerId="ADAL" clId="{0631DB10-2021-4D89-B903-815FE5DB5683}" dt="2021-07-01T09:19:28.748" v="124" actId="478"/>
          <ac:spMkLst>
            <pc:docMk/>
            <pc:sldMk cId="3804741248" sldId="745"/>
            <ac:spMk id="22" creationId="{1A69416F-AA35-477D-B936-B9BCFA14BC61}"/>
          </ac:spMkLst>
        </pc:spChg>
        <pc:spChg chg="del mod">
          <ac:chgData name="Ryohei Hashimoto(橋本　諒平)" userId="ddcf924e-6466-4f11-8bcf-818f2367c309" providerId="ADAL" clId="{0631DB10-2021-4D89-B903-815FE5DB5683}" dt="2021-07-01T09:19:30.313" v="125" actId="478"/>
          <ac:spMkLst>
            <pc:docMk/>
            <pc:sldMk cId="3804741248" sldId="745"/>
            <ac:spMk id="23" creationId="{53494CE2-B49C-4065-8016-4A1F871042F0}"/>
          </ac:spMkLst>
        </pc:spChg>
        <pc:spChg chg="del mod">
          <ac:chgData name="Ryohei Hashimoto(橋本　諒平)" userId="ddcf924e-6466-4f11-8bcf-818f2367c309" providerId="ADAL" clId="{0631DB10-2021-4D89-B903-815FE5DB5683}" dt="2021-07-01T09:19:31.883" v="126" actId="478"/>
          <ac:spMkLst>
            <pc:docMk/>
            <pc:sldMk cId="3804741248" sldId="745"/>
            <ac:spMk id="24" creationId="{68AFEF3A-724A-4C3A-AC2F-40C8ED29A08B}"/>
          </ac:spMkLst>
        </pc:spChg>
        <pc:spChg chg="del mod">
          <ac:chgData name="Ryohei Hashimoto(橋本　諒平)" userId="ddcf924e-6466-4f11-8bcf-818f2367c309" providerId="ADAL" clId="{0631DB10-2021-4D89-B903-815FE5DB5683}" dt="2021-07-01T09:19:33.654" v="127" actId="478"/>
          <ac:spMkLst>
            <pc:docMk/>
            <pc:sldMk cId="3804741248" sldId="745"/>
            <ac:spMk id="25" creationId="{A08CCF06-C3C3-481D-B529-3A3819248BE7}"/>
          </ac:spMkLst>
        </pc:spChg>
        <pc:spChg chg="add mod ord">
          <ac:chgData name="Ryohei Hashimoto(橋本　諒平)" userId="ddcf924e-6466-4f11-8bcf-818f2367c309" providerId="ADAL" clId="{0631DB10-2021-4D89-B903-815FE5DB5683}" dt="2021-07-01T09:20:55.683" v="138" actId="1076"/>
          <ac:spMkLst>
            <pc:docMk/>
            <pc:sldMk cId="3804741248" sldId="745"/>
            <ac:spMk id="26" creationId="{1F657B50-839D-42F1-8863-604E5209007C}"/>
          </ac:spMkLst>
        </pc:spChg>
      </pc:sldChg>
      <pc:sldChg chg="modSp add mod">
        <pc:chgData name="Ryohei Hashimoto(橋本　諒平)" userId="ddcf924e-6466-4f11-8bcf-818f2367c309" providerId="ADAL" clId="{0631DB10-2021-4D89-B903-815FE5DB5683}" dt="2021-07-01T09:36:03.494" v="273" actId="14100"/>
        <pc:sldMkLst>
          <pc:docMk/>
          <pc:sldMk cId="1080774928" sldId="746"/>
        </pc:sldMkLst>
        <pc:spChg chg="mod">
          <ac:chgData name="Ryohei Hashimoto(橋本　諒平)" userId="ddcf924e-6466-4f11-8bcf-818f2367c309" providerId="ADAL" clId="{0631DB10-2021-4D89-B903-815FE5DB5683}" dt="2021-07-01T09:34:10.755" v="260" actId="1076"/>
          <ac:spMkLst>
            <pc:docMk/>
            <pc:sldMk cId="1080774928" sldId="746"/>
            <ac:spMk id="8" creationId="{F66DB041-034E-4667-BD22-8D5688133F92}"/>
          </ac:spMkLst>
        </pc:spChg>
        <pc:spChg chg="mod">
          <ac:chgData name="Ryohei Hashimoto(橋本　諒平)" userId="ddcf924e-6466-4f11-8bcf-818f2367c309" providerId="ADAL" clId="{0631DB10-2021-4D89-B903-815FE5DB5683}" dt="2021-07-01T09:35:57.431" v="272" actId="5793"/>
          <ac:spMkLst>
            <pc:docMk/>
            <pc:sldMk cId="1080774928" sldId="746"/>
            <ac:spMk id="13" creationId="{CF968B29-1E80-4D53-B5D7-CE73264FD200}"/>
          </ac:spMkLst>
        </pc:spChg>
        <pc:spChg chg="mod">
          <ac:chgData name="Ryohei Hashimoto(橋本　諒平)" userId="ddcf924e-6466-4f11-8bcf-818f2367c309" providerId="ADAL" clId="{0631DB10-2021-4D89-B903-815FE5DB5683}" dt="2021-07-01T09:36:03.494" v="273" actId="14100"/>
          <ac:spMkLst>
            <pc:docMk/>
            <pc:sldMk cId="1080774928" sldId="746"/>
            <ac:spMk id="20" creationId="{AC04A9FF-3D18-4D12-ADCF-99B3BD4DC6FF}"/>
          </ac:spMkLst>
        </pc:spChg>
        <pc:spChg chg="mod">
          <ac:chgData name="Ryohei Hashimoto(橋本　諒平)" userId="ddcf924e-6466-4f11-8bcf-818f2367c309" providerId="ADAL" clId="{0631DB10-2021-4D89-B903-815FE5DB5683}" dt="2021-07-01T09:33:22.751" v="257" actId="1076"/>
          <ac:spMkLst>
            <pc:docMk/>
            <pc:sldMk cId="1080774928" sldId="746"/>
            <ac:spMk id="21" creationId="{6D68A6FB-361F-4C53-A2DA-E710A2613C4F}"/>
          </ac:spMkLst>
        </pc:spChg>
        <pc:spChg chg="mod">
          <ac:chgData name="Ryohei Hashimoto(橋本　諒平)" userId="ddcf924e-6466-4f11-8bcf-818f2367c309" providerId="ADAL" clId="{0631DB10-2021-4D89-B903-815FE5DB5683}" dt="2021-07-01T09:33:09.093" v="254" actId="1076"/>
          <ac:spMkLst>
            <pc:docMk/>
            <pc:sldMk cId="1080774928" sldId="746"/>
            <ac:spMk id="22" creationId="{5E3577B2-7645-4EAA-AAC0-40361A6A6168}"/>
          </ac:spMkLst>
        </pc:spChg>
        <pc:spChg chg="mod">
          <ac:chgData name="Ryohei Hashimoto(橋本　諒平)" userId="ddcf924e-6466-4f11-8bcf-818f2367c309" providerId="ADAL" clId="{0631DB10-2021-4D89-B903-815FE5DB5683}" dt="2021-07-01T09:33:28.838" v="258" actId="1076"/>
          <ac:spMkLst>
            <pc:docMk/>
            <pc:sldMk cId="1080774928" sldId="746"/>
            <ac:spMk id="23" creationId="{54EE89B3-16F1-4F3D-991F-EEBEAB448250}"/>
          </ac:spMkLst>
        </pc:spChg>
        <pc:spChg chg="mod">
          <ac:chgData name="Ryohei Hashimoto(橋本　諒平)" userId="ddcf924e-6466-4f11-8bcf-818f2367c309" providerId="ADAL" clId="{0631DB10-2021-4D89-B903-815FE5DB5683}" dt="2021-07-01T09:33:22.751" v="257" actId="1076"/>
          <ac:spMkLst>
            <pc:docMk/>
            <pc:sldMk cId="1080774928" sldId="746"/>
            <ac:spMk id="24" creationId="{C2FE8417-E013-4E9D-AADC-502D49469F92}"/>
          </ac:spMkLst>
        </pc:spChg>
      </pc:sldChg>
    </pc:docChg>
  </pc:docChgLst>
  <pc:docChgLst>
    <pc:chgData name="Yoshiyuki Tajima(田島　佳幸)" userId="1e833418-d2c0-4b2f-967a-8814016308fa" providerId="ADAL" clId="{CD900663-D1A6-4418-A375-47BE3E2EAC08}"/>
    <pc:docChg chg="undo custSel modSld">
      <pc:chgData name="Yoshiyuki Tajima(田島　佳幸)" userId="1e833418-d2c0-4b2f-967a-8814016308fa" providerId="ADAL" clId="{CD900663-D1A6-4418-A375-47BE3E2EAC08}" dt="2021-06-07T00:19:56.235" v="293" actId="1076"/>
      <pc:docMkLst>
        <pc:docMk/>
      </pc:docMkLst>
      <pc:sldChg chg="delSp modSp mod">
        <pc:chgData name="Yoshiyuki Tajima(田島　佳幸)" userId="1e833418-d2c0-4b2f-967a-8814016308fa" providerId="ADAL" clId="{CD900663-D1A6-4418-A375-47BE3E2EAC08}" dt="2021-06-07T00:11:05.422" v="114" actId="14100"/>
        <pc:sldMkLst>
          <pc:docMk/>
          <pc:sldMk cId="126365488" sldId="260"/>
        </pc:sldMkLst>
        <pc:spChg chg="mod">
          <ac:chgData name="Yoshiyuki Tajima(田島　佳幸)" userId="1e833418-d2c0-4b2f-967a-8814016308fa" providerId="ADAL" clId="{CD900663-D1A6-4418-A375-47BE3E2EAC08}" dt="2021-06-07T00:11:05.422" v="114" actId="14100"/>
          <ac:spMkLst>
            <pc:docMk/>
            <pc:sldMk cId="126365488" sldId="260"/>
            <ac:spMk id="2" creationId="{00000000-0000-0000-0000-000000000000}"/>
          </ac:spMkLst>
        </pc:spChg>
        <pc:spChg chg="del">
          <ac:chgData name="Yoshiyuki Tajima(田島　佳幸)" userId="1e833418-d2c0-4b2f-967a-8814016308fa" providerId="ADAL" clId="{CD900663-D1A6-4418-A375-47BE3E2EAC08}" dt="2021-06-07T00:10:38.232" v="109" actId="478"/>
          <ac:spMkLst>
            <pc:docMk/>
            <pc:sldMk cId="126365488" sldId="260"/>
            <ac:spMk id="33" creationId="{08C771EC-F7A4-4CAB-831F-01A4B21D9D51}"/>
          </ac:spMkLst>
        </pc:spChg>
        <pc:spChg chg="mod">
          <ac:chgData name="Yoshiyuki Tajima(田島　佳幸)" userId="1e833418-d2c0-4b2f-967a-8814016308fa" providerId="ADAL" clId="{CD900663-D1A6-4418-A375-47BE3E2EAC08}" dt="2021-06-07T00:10:58.054" v="111" actId="1076"/>
          <ac:spMkLst>
            <pc:docMk/>
            <pc:sldMk cId="126365488" sldId="260"/>
            <ac:spMk id="34" creationId="{00000000-0000-0000-0000-000000000000}"/>
          </ac:spMkLst>
        </pc:spChg>
        <pc:spChg chg="mod">
          <ac:chgData name="Yoshiyuki Tajima(田島　佳幸)" userId="1e833418-d2c0-4b2f-967a-8814016308fa" providerId="ADAL" clId="{CD900663-D1A6-4418-A375-47BE3E2EAC08}" dt="2021-06-07T00:10:58.054" v="111" actId="1076"/>
          <ac:spMkLst>
            <pc:docMk/>
            <pc:sldMk cId="126365488" sldId="260"/>
            <ac:spMk id="37" creationId="{00000000-0000-0000-0000-000000000000}"/>
          </ac:spMkLst>
        </pc:spChg>
        <pc:spChg chg="mod">
          <ac:chgData name="Yoshiyuki Tajima(田島　佳幸)" userId="1e833418-d2c0-4b2f-967a-8814016308fa" providerId="ADAL" clId="{CD900663-D1A6-4418-A375-47BE3E2EAC08}" dt="2021-06-07T00:10:58.054" v="111" actId="1076"/>
          <ac:spMkLst>
            <pc:docMk/>
            <pc:sldMk cId="126365488" sldId="260"/>
            <ac:spMk id="38" creationId="{00000000-0000-0000-0000-000000000000}"/>
          </ac:spMkLst>
        </pc:spChg>
        <pc:spChg chg="mod">
          <ac:chgData name="Yoshiyuki Tajima(田島　佳幸)" userId="1e833418-d2c0-4b2f-967a-8814016308fa" providerId="ADAL" clId="{CD900663-D1A6-4418-A375-47BE3E2EAC08}" dt="2021-06-07T00:10:58.054" v="111" actId="1076"/>
          <ac:spMkLst>
            <pc:docMk/>
            <pc:sldMk cId="126365488" sldId="260"/>
            <ac:spMk id="39" creationId="{00000000-0000-0000-0000-000000000000}"/>
          </ac:spMkLst>
        </pc:spChg>
        <pc:spChg chg="mod">
          <ac:chgData name="Yoshiyuki Tajima(田島　佳幸)" userId="1e833418-d2c0-4b2f-967a-8814016308fa" providerId="ADAL" clId="{CD900663-D1A6-4418-A375-47BE3E2EAC08}" dt="2021-06-07T00:10:58.054" v="111" actId="1076"/>
          <ac:spMkLst>
            <pc:docMk/>
            <pc:sldMk cId="126365488" sldId="260"/>
            <ac:spMk id="40" creationId="{00000000-0000-0000-0000-000000000000}"/>
          </ac:spMkLst>
        </pc:spChg>
        <pc:spChg chg="mod">
          <ac:chgData name="Yoshiyuki Tajima(田島　佳幸)" userId="1e833418-d2c0-4b2f-967a-8814016308fa" providerId="ADAL" clId="{CD900663-D1A6-4418-A375-47BE3E2EAC08}" dt="2021-06-07T00:10:58.054" v="111" actId="1076"/>
          <ac:spMkLst>
            <pc:docMk/>
            <pc:sldMk cId="126365488" sldId="260"/>
            <ac:spMk id="41" creationId="{00000000-0000-0000-0000-000000000000}"/>
          </ac:spMkLst>
        </pc:spChg>
        <pc:spChg chg="mod">
          <ac:chgData name="Yoshiyuki Tajima(田島　佳幸)" userId="1e833418-d2c0-4b2f-967a-8814016308fa" providerId="ADAL" clId="{CD900663-D1A6-4418-A375-47BE3E2EAC08}" dt="2021-06-07T00:10:58.054" v="111" actId="1076"/>
          <ac:spMkLst>
            <pc:docMk/>
            <pc:sldMk cId="126365488" sldId="260"/>
            <ac:spMk id="42" creationId="{00000000-0000-0000-0000-000000000000}"/>
          </ac:spMkLst>
        </pc:spChg>
        <pc:spChg chg="mod">
          <ac:chgData name="Yoshiyuki Tajima(田島　佳幸)" userId="1e833418-d2c0-4b2f-967a-8814016308fa" providerId="ADAL" clId="{CD900663-D1A6-4418-A375-47BE3E2EAC08}" dt="2021-06-07T00:11:01.281" v="112" actId="1076"/>
          <ac:spMkLst>
            <pc:docMk/>
            <pc:sldMk cId="126365488" sldId="260"/>
            <ac:spMk id="44" creationId="{00000000-0000-0000-0000-000000000000}"/>
          </ac:spMkLst>
        </pc:spChg>
        <pc:spChg chg="mod">
          <ac:chgData name="Yoshiyuki Tajima(田島　佳幸)" userId="1e833418-d2c0-4b2f-967a-8814016308fa" providerId="ADAL" clId="{CD900663-D1A6-4418-A375-47BE3E2EAC08}" dt="2021-06-07T00:10:58.054" v="111" actId="1076"/>
          <ac:spMkLst>
            <pc:docMk/>
            <pc:sldMk cId="126365488" sldId="260"/>
            <ac:spMk id="45" creationId="{00000000-0000-0000-0000-000000000000}"/>
          </ac:spMkLst>
        </pc:spChg>
        <pc:spChg chg="mod">
          <ac:chgData name="Yoshiyuki Tajima(田島　佳幸)" userId="1e833418-d2c0-4b2f-967a-8814016308fa" providerId="ADAL" clId="{CD900663-D1A6-4418-A375-47BE3E2EAC08}" dt="2021-06-07T00:10:58.054" v="111" actId="1076"/>
          <ac:spMkLst>
            <pc:docMk/>
            <pc:sldMk cId="126365488" sldId="260"/>
            <ac:spMk id="46" creationId="{00000000-0000-0000-0000-000000000000}"/>
          </ac:spMkLst>
        </pc:spChg>
        <pc:spChg chg="del">
          <ac:chgData name="Yoshiyuki Tajima(田島　佳幸)" userId="1e833418-d2c0-4b2f-967a-8814016308fa" providerId="ADAL" clId="{CD900663-D1A6-4418-A375-47BE3E2EAC08}" dt="2021-06-07T00:10:39.166" v="110" actId="478"/>
          <ac:spMkLst>
            <pc:docMk/>
            <pc:sldMk cId="126365488" sldId="260"/>
            <ac:spMk id="47" creationId="{F0197067-9822-4929-BC91-F54F17639051}"/>
          </ac:spMkLst>
        </pc:spChg>
        <pc:spChg chg="mod">
          <ac:chgData name="Yoshiyuki Tajima(田島　佳幸)" userId="1e833418-d2c0-4b2f-967a-8814016308fa" providerId="ADAL" clId="{CD900663-D1A6-4418-A375-47BE3E2EAC08}" dt="2021-06-07T00:10:58.054" v="111" actId="1076"/>
          <ac:spMkLst>
            <pc:docMk/>
            <pc:sldMk cId="126365488" sldId="260"/>
            <ac:spMk id="54" creationId="{00000000-0000-0000-0000-000000000000}"/>
          </ac:spMkLst>
        </pc:spChg>
        <pc:spChg chg="mod">
          <ac:chgData name="Yoshiyuki Tajima(田島　佳幸)" userId="1e833418-d2c0-4b2f-967a-8814016308fa" providerId="ADAL" clId="{CD900663-D1A6-4418-A375-47BE3E2EAC08}" dt="2021-06-07T00:10:58.054" v="111" actId="1076"/>
          <ac:spMkLst>
            <pc:docMk/>
            <pc:sldMk cId="126365488" sldId="260"/>
            <ac:spMk id="55" creationId="{00000000-0000-0000-0000-000000000000}"/>
          </ac:spMkLst>
        </pc:spChg>
        <pc:spChg chg="mod">
          <ac:chgData name="Yoshiyuki Tajima(田島　佳幸)" userId="1e833418-d2c0-4b2f-967a-8814016308fa" providerId="ADAL" clId="{CD900663-D1A6-4418-A375-47BE3E2EAC08}" dt="2021-06-07T00:10:58.054" v="111" actId="1076"/>
          <ac:spMkLst>
            <pc:docMk/>
            <pc:sldMk cId="126365488" sldId="260"/>
            <ac:spMk id="56" creationId="{00000000-0000-0000-0000-000000000000}"/>
          </ac:spMkLst>
        </pc:spChg>
        <pc:spChg chg="mod">
          <ac:chgData name="Yoshiyuki Tajima(田島　佳幸)" userId="1e833418-d2c0-4b2f-967a-8814016308fa" providerId="ADAL" clId="{CD900663-D1A6-4418-A375-47BE3E2EAC08}" dt="2021-06-07T00:10:58.054" v="111" actId="1076"/>
          <ac:spMkLst>
            <pc:docMk/>
            <pc:sldMk cId="126365488" sldId="260"/>
            <ac:spMk id="62" creationId="{00000000-0000-0000-0000-000000000000}"/>
          </ac:spMkLst>
        </pc:spChg>
        <pc:grpChg chg="mod">
          <ac:chgData name="Yoshiyuki Tajima(田島　佳幸)" userId="1e833418-d2c0-4b2f-967a-8814016308fa" providerId="ADAL" clId="{CD900663-D1A6-4418-A375-47BE3E2EAC08}" dt="2021-06-07T00:10:58.054" v="111" actId="1076"/>
          <ac:grpSpMkLst>
            <pc:docMk/>
            <pc:sldMk cId="126365488" sldId="260"/>
            <ac:grpSpMk id="35" creationId="{00000000-0000-0000-0000-000000000000}"/>
          </ac:grpSpMkLst>
        </pc:grpChg>
        <pc:grpChg chg="mod">
          <ac:chgData name="Yoshiyuki Tajima(田島　佳幸)" userId="1e833418-d2c0-4b2f-967a-8814016308fa" providerId="ADAL" clId="{CD900663-D1A6-4418-A375-47BE3E2EAC08}" dt="2021-06-07T00:10:58.054" v="111" actId="1076"/>
          <ac:grpSpMkLst>
            <pc:docMk/>
            <pc:sldMk cId="126365488" sldId="260"/>
            <ac:grpSpMk id="36" creationId="{00000000-0000-0000-0000-000000000000}"/>
          </ac:grpSpMkLst>
        </pc:grpChg>
        <pc:picChg chg="mod">
          <ac:chgData name="Yoshiyuki Tajima(田島　佳幸)" userId="1e833418-d2c0-4b2f-967a-8814016308fa" providerId="ADAL" clId="{CD900663-D1A6-4418-A375-47BE3E2EAC08}" dt="2021-06-07T00:10:58.054" v="111" actId="1076"/>
          <ac:picMkLst>
            <pc:docMk/>
            <pc:sldMk cId="126365488" sldId="260"/>
            <ac:picMk id="60" creationId="{00000000-0000-0000-0000-000000000000}"/>
          </ac:picMkLst>
        </pc:picChg>
        <pc:picChg chg="mod">
          <ac:chgData name="Yoshiyuki Tajima(田島　佳幸)" userId="1e833418-d2c0-4b2f-967a-8814016308fa" providerId="ADAL" clId="{CD900663-D1A6-4418-A375-47BE3E2EAC08}" dt="2021-06-07T00:10:58.054" v="111" actId="1076"/>
          <ac:picMkLst>
            <pc:docMk/>
            <pc:sldMk cId="126365488" sldId="260"/>
            <ac:picMk id="61" creationId="{00000000-0000-0000-0000-000000000000}"/>
          </ac:picMkLst>
        </pc:picChg>
        <pc:picChg chg="mod">
          <ac:chgData name="Yoshiyuki Tajima(田島　佳幸)" userId="1e833418-d2c0-4b2f-967a-8814016308fa" providerId="ADAL" clId="{CD900663-D1A6-4418-A375-47BE3E2EAC08}" dt="2021-06-07T00:10:58.054" v="111" actId="1076"/>
          <ac:picMkLst>
            <pc:docMk/>
            <pc:sldMk cId="126365488" sldId="260"/>
            <ac:picMk id="64" creationId="{00000000-0000-0000-0000-000000000000}"/>
          </ac:picMkLst>
        </pc:picChg>
        <pc:picChg chg="mod">
          <ac:chgData name="Yoshiyuki Tajima(田島　佳幸)" userId="1e833418-d2c0-4b2f-967a-8814016308fa" providerId="ADAL" clId="{CD900663-D1A6-4418-A375-47BE3E2EAC08}" dt="2021-06-07T00:10:58.054" v="111" actId="1076"/>
          <ac:picMkLst>
            <pc:docMk/>
            <pc:sldMk cId="126365488" sldId="260"/>
            <ac:picMk id="65" creationId="{00000000-0000-0000-0000-000000000000}"/>
          </ac:picMkLst>
        </pc:picChg>
        <pc:cxnChg chg="mod">
          <ac:chgData name="Yoshiyuki Tajima(田島　佳幸)" userId="1e833418-d2c0-4b2f-967a-8814016308fa" providerId="ADAL" clId="{CD900663-D1A6-4418-A375-47BE3E2EAC08}" dt="2021-06-07T00:10:58.054" v="111" actId="1076"/>
          <ac:cxnSpMkLst>
            <pc:docMk/>
            <pc:sldMk cId="126365488" sldId="260"/>
            <ac:cxnSpMk id="29" creationId="{00000000-0000-0000-0000-000000000000}"/>
          </ac:cxnSpMkLst>
        </pc:cxnChg>
        <pc:cxnChg chg="mod">
          <ac:chgData name="Yoshiyuki Tajima(田島　佳幸)" userId="1e833418-d2c0-4b2f-967a-8814016308fa" providerId="ADAL" clId="{CD900663-D1A6-4418-A375-47BE3E2EAC08}" dt="2021-06-07T00:10:58.054" v="111" actId="1076"/>
          <ac:cxnSpMkLst>
            <pc:docMk/>
            <pc:sldMk cId="126365488" sldId="260"/>
            <ac:cxnSpMk id="30" creationId="{00000000-0000-0000-0000-000000000000}"/>
          </ac:cxnSpMkLst>
        </pc:cxnChg>
        <pc:cxnChg chg="mod">
          <ac:chgData name="Yoshiyuki Tajima(田島　佳幸)" userId="1e833418-d2c0-4b2f-967a-8814016308fa" providerId="ADAL" clId="{CD900663-D1A6-4418-A375-47BE3E2EAC08}" dt="2021-06-07T00:10:58.054" v="111" actId="1076"/>
          <ac:cxnSpMkLst>
            <pc:docMk/>
            <pc:sldMk cId="126365488" sldId="260"/>
            <ac:cxnSpMk id="31" creationId="{00000000-0000-0000-0000-000000000000}"/>
          </ac:cxnSpMkLst>
        </pc:cxnChg>
        <pc:cxnChg chg="mod">
          <ac:chgData name="Yoshiyuki Tajima(田島　佳幸)" userId="1e833418-d2c0-4b2f-967a-8814016308fa" providerId="ADAL" clId="{CD900663-D1A6-4418-A375-47BE3E2EAC08}" dt="2021-06-07T00:10:58.054" v="111" actId="1076"/>
          <ac:cxnSpMkLst>
            <pc:docMk/>
            <pc:sldMk cId="126365488" sldId="260"/>
            <ac:cxnSpMk id="32" creationId="{00000000-0000-0000-0000-000000000000}"/>
          </ac:cxnSpMkLst>
        </pc:cxnChg>
        <pc:cxnChg chg="mod">
          <ac:chgData name="Yoshiyuki Tajima(田島　佳幸)" userId="1e833418-d2c0-4b2f-967a-8814016308fa" providerId="ADAL" clId="{CD900663-D1A6-4418-A375-47BE3E2EAC08}" dt="2021-06-07T00:10:58.054" v="111" actId="1076"/>
          <ac:cxnSpMkLst>
            <pc:docMk/>
            <pc:sldMk cId="126365488" sldId="260"/>
            <ac:cxnSpMk id="49" creationId="{00000000-0000-0000-0000-000000000000}"/>
          </ac:cxnSpMkLst>
        </pc:cxnChg>
        <pc:cxnChg chg="mod">
          <ac:chgData name="Yoshiyuki Tajima(田島　佳幸)" userId="1e833418-d2c0-4b2f-967a-8814016308fa" providerId="ADAL" clId="{CD900663-D1A6-4418-A375-47BE3E2EAC08}" dt="2021-06-07T00:10:58.054" v="111" actId="1076"/>
          <ac:cxnSpMkLst>
            <pc:docMk/>
            <pc:sldMk cId="126365488" sldId="260"/>
            <ac:cxnSpMk id="50" creationId="{00000000-0000-0000-0000-000000000000}"/>
          </ac:cxnSpMkLst>
        </pc:cxnChg>
        <pc:cxnChg chg="mod">
          <ac:chgData name="Yoshiyuki Tajima(田島　佳幸)" userId="1e833418-d2c0-4b2f-967a-8814016308fa" providerId="ADAL" clId="{CD900663-D1A6-4418-A375-47BE3E2EAC08}" dt="2021-06-07T00:10:58.054" v="111" actId="1076"/>
          <ac:cxnSpMkLst>
            <pc:docMk/>
            <pc:sldMk cId="126365488" sldId="260"/>
            <ac:cxnSpMk id="51" creationId="{00000000-0000-0000-0000-000000000000}"/>
          </ac:cxnSpMkLst>
        </pc:cxnChg>
        <pc:cxnChg chg="mod">
          <ac:chgData name="Yoshiyuki Tajima(田島　佳幸)" userId="1e833418-d2c0-4b2f-967a-8814016308fa" providerId="ADAL" clId="{CD900663-D1A6-4418-A375-47BE3E2EAC08}" dt="2021-06-07T00:10:58.054" v="111" actId="1076"/>
          <ac:cxnSpMkLst>
            <pc:docMk/>
            <pc:sldMk cId="126365488" sldId="260"/>
            <ac:cxnSpMk id="53" creationId="{00000000-0000-0000-0000-000000000000}"/>
          </ac:cxnSpMkLst>
        </pc:cxnChg>
      </pc:sldChg>
      <pc:sldChg chg="delSp modSp mod">
        <pc:chgData name="Yoshiyuki Tajima(田島　佳幸)" userId="1e833418-d2c0-4b2f-967a-8814016308fa" providerId="ADAL" clId="{CD900663-D1A6-4418-A375-47BE3E2EAC08}" dt="2021-06-07T00:11:20.574" v="142" actId="14100"/>
        <pc:sldMkLst>
          <pc:docMk/>
          <pc:sldMk cId="3898537389" sldId="261"/>
        </pc:sldMkLst>
        <pc:spChg chg="del">
          <ac:chgData name="Yoshiyuki Tajima(田島　佳幸)" userId="1e833418-d2c0-4b2f-967a-8814016308fa" providerId="ADAL" clId="{CD900663-D1A6-4418-A375-47BE3E2EAC08}" dt="2021-06-07T00:11:10.187" v="115" actId="478"/>
          <ac:spMkLst>
            <pc:docMk/>
            <pc:sldMk cId="3898537389" sldId="261"/>
            <ac:spMk id="3" creationId="{00000000-0000-0000-0000-000000000000}"/>
          </ac:spMkLst>
        </pc:spChg>
        <pc:spChg chg="mod">
          <ac:chgData name="Yoshiyuki Tajima(田島　佳幸)" userId="1e833418-d2c0-4b2f-967a-8814016308fa" providerId="ADAL" clId="{CD900663-D1A6-4418-A375-47BE3E2EAC08}" dt="2021-06-07T00:11:16.960" v="140" actId="1035"/>
          <ac:spMkLst>
            <pc:docMk/>
            <pc:sldMk cId="3898537389" sldId="261"/>
            <ac:spMk id="33" creationId="{00000000-0000-0000-0000-000000000000}"/>
          </ac:spMkLst>
        </pc:spChg>
        <pc:spChg chg="mod">
          <ac:chgData name="Yoshiyuki Tajima(田島　佳幸)" userId="1e833418-d2c0-4b2f-967a-8814016308fa" providerId="ADAL" clId="{CD900663-D1A6-4418-A375-47BE3E2EAC08}" dt="2021-06-07T00:11:16.960" v="140" actId="1035"/>
          <ac:spMkLst>
            <pc:docMk/>
            <pc:sldMk cId="3898537389" sldId="261"/>
            <ac:spMk id="36" creationId="{00000000-0000-0000-0000-000000000000}"/>
          </ac:spMkLst>
        </pc:spChg>
        <pc:spChg chg="mod">
          <ac:chgData name="Yoshiyuki Tajima(田島　佳幸)" userId="1e833418-d2c0-4b2f-967a-8814016308fa" providerId="ADAL" clId="{CD900663-D1A6-4418-A375-47BE3E2EAC08}" dt="2021-06-07T00:11:16.960" v="140" actId="1035"/>
          <ac:spMkLst>
            <pc:docMk/>
            <pc:sldMk cId="3898537389" sldId="261"/>
            <ac:spMk id="37" creationId="{00000000-0000-0000-0000-000000000000}"/>
          </ac:spMkLst>
        </pc:spChg>
        <pc:spChg chg="mod">
          <ac:chgData name="Yoshiyuki Tajima(田島　佳幸)" userId="1e833418-d2c0-4b2f-967a-8814016308fa" providerId="ADAL" clId="{CD900663-D1A6-4418-A375-47BE3E2EAC08}" dt="2021-06-07T00:11:16.960" v="140" actId="1035"/>
          <ac:spMkLst>
            <pc:docMk/>
            <pc:sldMk cId="3898537389" sldId="261"/>
            <ac:spMk id="38" creationId="{00000000-0000-0000-0000-000000000000}"/>
          </ac:spMkLst>
        </pc:spChg>
        <pc:spChg chg="mod">
          <ac:chgData name="Yoshiyuki Tajima(田島　佳幸)" userId="1e833418-d2c0-4b2f-967a-8814016308fa" providerId="ADAL" clId="{CD900663-D1A6-4418-A375-47BE3E2EAC08}" dt="2021-06-07T00:11:16.960" v="140" actId="1035"/>
          <ac:spMkLst>
            <pc:docMk/>
            <pc:sldMk cId="3898537389" sldId="261"/>
            <ac:spMk id="39" creationId="{00000000-0000-0000-0000-000000000000}"/>
          </ac:spMkLst>
        </pc:spChg>
        <pc:spChg chg="mod">
          <ac:chgData name="Yoshiyuki Tajima(田島　佳幸)" userId="1e833418-d2c0-4b2f-967a-8814016308fa" providerId="ADAL" clId="{CD900663-D1A6-4418-A375-47BE3E2EAC08}" dt="2021-06-07T00:11:16.960" v="140" actId="1035"/>
          <ac:spMkLst>
            <pc:docMk/>
            <pc:sldMk cId="3898537389" sldId="261"/>
            <ac:spMk id="40" creationId="{00000000-0000-0000-0000-000000000000}"/>
          </ac:spMkLst>
        </pc:spChg>
        <pc:spChg chg="mod">
          <ac:chgData name="Yoshiyuki Tajima(田島　佳幸)" userId="1e833418-d2c0-4b2f-967a-8814016308fa" providerId="ADAL" clId="{CD900663-D1A6-4418-A375-47BE3E2EAC08}" dt="2021-06-07T00:11:20.574" v="142" actId="14100"/>
          <ac:spMkLst>
            <pc:docMk/>
            <pc:sldMk cId="3898537389" sldId="261"/>
            <ac:spMk id="42" creationId="{00000000-0000-0000-0000-000000000000}"/>
          </ac:spMkLst>
        </pc:spChg>
        <pc:spChg chg="mod">
          <ac:chgData name="Yoshiyuki Tajima(田島　佳幸)" userId="1e833418-d2c0-4b2f-967a-8814016308fa" providerId="ADAL" clId="{CD900663-D1A6-4418-A375-47BE3E2EAC08}" dt="2021-06-07T00:11:16.960" v="140" actId="1035"/>
          <ac:spMkLst>
            <pc:docMk/>
            <pc:sldMk cId="3898537389" sldId="261"/>
            <ac:spMk id="44" creationId="{00000000-0000-0000-0000-000000000000}"/>
          </ac:spMkLst>
        </pc:spChg>
        <pc:spChg chg="mod">
          <ac:chgData name="Yoshiyuki Tajima(田島　佳幸)" userId="1e833418-d2c0-4b2f-967a-8814016308fa" providerId="ADAL" clId="{CD900663-D1A6-4418-A375-47BE3E2EAC08}" dt="2021-06-07T00:11:16.960" v="140" actId="1035"/>
          <ac:spMkLst>
            <pc:docMk/>
            <pc:sldMk cId="3898537389" sldId="261"/>
            <ac:spMk id="51" creationId="{78FBE82F-2D2D-4891-9F5C-97FE6106D350}"/>
          </ac:spMkLst>
        </pc:spChg>
        <pc:spChg chg="mod">
          <ac:chgData name="Yoshiyuki Tajima(田島　佳幸)" userId="1e833418-d2c0-4b2f-967a-8814016308fa" providerId="ADAL" clId="{CD900663-D1A6-4418-A375-47BE3E2EAC08}" dt="2021-06-07T00:11:16.960" v="140" actId="1035"/>
          <ac:spMkLst>
            <pc:docMk/>
            <pc:sldMk cId="3898537389" sldId="261"/>
            <ac:spMk id="56" creationId="{2901D804-D239-4BE9-BF19-E46FF53E9FF4}"/>
          </ac:spMkLst>
        </pc:spChg>
        <pc:spChg chg="mod">
          <ac:chgData name="Yoshiyuki Tajima(田島　佳幸)" userId="1e833418-d2c0-4b2f-967a-8814016308fa" providerId="ADAL" clId="{CD900663-D1A6-4418-A375-47BE3E2EAC08}" dt="2021-06-07T00:11:16.960" v="140" actId="1035"/>
          <ac:spMkLst>
            <pc:docMk/>
            <pc:sldMk cId="3898537389" sldId="261"/>
            <ac:spMk id="57" creationId="{12BB94BA-E231-42CD-A239-B23489BA4819}"/>
          </ac:spMkLst>
        </pc:spChg>
        <pc:spChg chg="mod">
          <ac:chgData name="Yoshiyuki Tajima(田島　佳幸)" userId="1e833418-d2c0-4b2f-967a-8814016308fa" providerId="ADAL" clId="{CD900663-D1A6-4418-A375-47BE3E2EAC08}" dt="2021-06-07T00:11:16.960" v="140" actId="1035"/>
          <ac:spMkLst>
            <pc:docMk/>
            <pc:sldMk cId="3898537389" sldId="261"/>
            <ac:spMk id="58" creationId="{A57DEF36-5EB9-4C81-9CFD-69B12A1CC9E4}"/>
          </ac:spMkLst>
        </pc:spChg>
        <pc:spChg chg="mod">
          <ac:chgData name="Yoshiyuki Tajima(田島　佳幸)" userId="1e833418-d2c0-4b2f-967a-8814016308fa" providerId="ADAL" clId="{CD900663-D1A6-4418-A375-47BE3E2EAC08}" dt="2021-06-07T00:11:16.960" v="140" actId="1035"/>
          <ac:spMkLst>
            <pc:docMk/>
            <pc:sldMk cId="3898537389" sldId="261"/>
            <ac:spMk id="61" creationId="{00000000-0000-0000-0000-000000000000}"/>
          </ac:spMkLst>
        </pc:spChg>
        <pc:spChg chg="mod">
          <ac:chgData name="Yoshiyuki Tajima(田島　佳幸)" userId="1e833418-d2c0-4b2f-967a-8814016308fa" providerId="ADAL" clId="{CD900663-D1A6-4418-A375-47BE3E2EAC08}" dt="2021-06-07T00:11:16.960" v="140" actId="1035"/>
          <ac:spMkLst>
            <pc:docMk/>
            <pc:sldMk cId="3898537389" sldId="261"/>
            <ac:spMk id="64" creationId="{8CE667CC-46D7-43EE-BA94-E9E5B5835795}"/>
          </ac:spMkLst>
        </pc:spChg>
        <pc:spChg chg="mod">
          <ac:chgData name="Yoshiyuki Tajima(田島　佳幸)" userId="1e833418-d2c0-4b2f-967a-8814016308fa" providerId="ADAL" clId="{CD900663-D1A6-4418-A375-47BE3E2EAC08}" dt="2021-06-07T00:11:16.960" v="140" actId="1035"/>
          <ac:spMkLst>
            <pc:docMk/>
            <pc:sldMk cId="3898537389" sldId="261"/>
            <ac:spMk id="65" creationId="{A45EED7F-E7DB-434B-A628-19BFDC067FAE}"/>
          </ac:spMkLst>
        </pc:spChg>
        <pc:grpChg chg="mod">
          <ac:chgData name="Yoshiyuki Tajima(田島　佳幸)" userId="1e833418-d2c0-4b2f-967a-8814016308fa" providerId="ADAL" clId="{CD900663-D1A6-4418-A375-47BE3E2EAC08}" dt="2021-06-07T00:11:16.960" v="140" actId="1035"/>
          <ac:grpSpMkLst>
            <pc:docMk/>
            <pc:sldMk cId="3898537389" sldId="261"/>
            <ac:grpSpMk id="34" creationId="{00000000-0000-0000-0000-000000000000}"/>
          </ac:grpSpMkLst>
        </pc:grpChg>
        <pc:grpChg chg="mod">
          <ac:chgData name="Yoshiyuki Tajima(田島　佳幸)" userId="1e833418-d2c0-4b2f-967a-8814016308fa" providerId="ADAL" clId="{CD900663-D1A6-4418-A375-47BE3E2EAC08}" dt="2021-06-07T00:11:16.960" v="140" actId="1035"/>
          <ac:grpSpMkLst>
            <pc:docMk/>
            <pc:sldMk cId="3898537389" sldId="261"/>
            <ac:grpSpMk id="35" creationId="{00000000-0000-0000-0000-000000000000}"/>
          </ac:grpSpMkLst>
        </pc:grpChg>
        <pc:picChg chg="mod">
          <ac:chgData name="Yoshiyuki Tajima(田島　佳幸)" userId="1e833418-d2c0-4b2f-967a-8814016308fa" providerId="ADAL" clId="{CD900663-D1A6-4418-A375-47BE3E2EAC08}" dt="2021-06-07T00:11:16.960" v="140" actId="1035"/>
          <ac:picMkLst>
            <pc:docMk/>
            <pc:sldMk cId="3898537389" sldId="261"/>
            <ac:picMk id="59" creationId="{00000000-0000-0000-0000-000000000000}"/>
          </ac:picMkLst>
        </pc:picChg>
        <pc:picChg chg="mod">
          <ac:chgData name="Yoshiyuki Tajima(田島　佳幸)" userId="1e833418-d2c0-4b2f-967a-8814016308fa" providerId="ADAL" clId="{CD900663-D1A6-4418-A375-47BE3E2EAC08}" dt="2021-06-07T00:11:16.960" v="140" actId="1035"/>
          <ac:picMkLst>
            <pc:docMk/>
            <pc:sldMk cId="3898537389" sldId="261"/>
            <ac:picMk id="60" creationId="{00000000-0000-0000-0000-000000000000}"/>
          </ac:picMkLst>
        </pc:picChg>
        <pc:picChg chg="mod">
          <ac:chgData name="Yoshiyuki Tajima(田島　佳幸)" userId="1e833418-d2c0-4b2f-967a-8814016308fa" providerId="ADAL" clId="{CD900663-D1A6-4418-A375-47BE3E2EAC08}" dt="2021-06-07T00:11:16.960" v="140" actId="1035"/>
          <ac:picMkLst>
            <pc:docMk/>
            <pc:sldMk cId="3898537389" sldId="261"/>
            <ac:picMk id="62" creationId="{00000000-0000-0000-0000-000000000000}"/>
          </ac:picMkLst>
        </pc:picChg>
        <pc:picChg chg="mod">
          <ac:chgData name="Yoshiyuki Tajima(田島　佳幸)" userId="1e833418-d2c0-4b2f-967a-8814016308fa" providerId="ADAL" clId="{CD900663-D1A6-4418-A375-47BE3E2EAC08}" dt="2021-06-07T00:11:16.960" v="140" actId="1035"/>
          <ac:picMkLst>
            <pc:docMk/>
            <pc:sldMk cId="3898537389" sldId="261"/>
            <ac:picMk id="63" creationId="{00000000-0000-0000-0000-000000000000}"/>
          </ac:picMkLst>
        </pc:picChg>
        <pc:picChg chg="mod">
          <ac:chgData name="Yoshiyuki Tajima(田島　佳幸)" userId="1e833418-d2c0-4b2f-967a-8814016308fa" providerId="ADAL" clId="{CD900663-D1A6-4418-A375-47BE3E2EAC08}" dt="2021-06-07T00:11:16.960" v="140" actId="1035"/>
          <ac:picMkLst>
            <pc:docMk/>
            <pc:sldMk cId="3898537389" sldId="261"/>
            <ac:picMk id="10242" creationId="{00000000-0000-0000-0000-000000000000}"/>
          </ac:picMkLst>
        </pc:picChg>
        <pc:picChg chg="mod">
          <ac:chgData name="Yoshiyuki Tajima(田島　佳幸)" userId="1e833418-d2c0-4b2f-967a-8814016308fa" providerId="ADAL" clId="{CD900663-D1A6-4418-A375-47BE3E2EAC08}" dt="2021-06-07T00:11:16.960" v="140" actId="1035"/>
          <ac:picMkLst>
            <pc:docMk/>
            <pc:sldMk cId="3898537389" sldId="261"/>
            <ac:picMk id="10244" creationId="{00000000-0000-0000-0000-000000000000}"/>
          </ac:picMkLst>
        </pc:picChg>
        <pc:picChg chg="mod">
          <ac:chgData name="Yoshiyuki Tajima(田島　佳幸)" userId="1e833418-d2c0-4b2f-967a-8814016308fa" providerId="ADAL" clId="{CD900663-D1A6-4418-A375-47BE3E2EAC08}" dt="2021-06-07T00:11:16.960" v="140" actId="1035"/>
          <ac:picMkLst>
            <pc:docMk/>
            <pc:sldMk cId="3898537389" sldId="261"/>
            <ac:picMk id="10245" creationId="{00000000-0000-0000-0000-000000000000}"/>
          </ac:picMkLst>
        </pc:picChg>
        <pc:cxnChg chg="mod">
          <ac:chgData name="Yoshiyuki Tajima(田島　佳幸)" userId="1e833418-d2c0-4b2f-967a-8814016308fa" providerId="ADAL" clId="{CD900663-D1A6-4418-A375-47BE3E2EAC08}" dt="2021-06-07T00:11:16.960" v="140" actId="1035"/>
          <ac:cxnSpMkLst>
            <pc:docMk/>
            <pc:sldMk cId="3898537389" sldId="261"/>
            <ac:cxnSpMk id="28" creationId="{00000000-0000-0000-0000-000000000000}"/>
          </ac:cxnSpMkLst>
        </pc:cxnChg>
        <pc:cxnChg chg="mod">
          <ac:chgData name="Yoshiyuki Tajima(田島　佳幸)" userId="1e833418-d2c0-4b2f-967a-8814016308fa" providerId="ADAL" clId="{CD900663-D1A6-4418-A375-47BE3E2EAC08}" dt="2021-06-07T00:11:16.960" v="140" actId="1035"/>
          <ac:cxnSpMkLst>
            <pc:docMk/>
            <pc:sldMk cId="3898537389" sldId="261"/>
            <ac:cxnSpMk id="29" creationId="{00000000-0000-0000-0000-000000000000}"/>
          </ac:cxnSpMkLst>
        </pc:cxnChg>
        <pc:cxnChg chg="mod">
          <ac:chgData name="Yoshiyuki Tajima(田島　佳幸)" userId="1e833418-d2c0-4b2f-967a-8814016308fa" providerId="ADAL" clId="{CD900663-D1A6-4418-A375-47BE3E2EAC08}" dt="2021-06-07T00:11:16.960" v="140" actId="1035"/>
          <ac:cxnSpMkLst>
            <pc:docMk/>
            <pc:sldMk cId="3898537389" sldId="261"/>
            <ac:cxnSpMk id="30" creationId="{00000000-0000-0000-0000-000000000000}"/>
          </ac:cxnSpMkLst>
        </pc:cxnChg>
        <pc:cxnChg chg="mod">
          <ac:chgData name="Yoshiyuki Tajima(田島　佳幸)" userId="1e833418-d2c0-4b2f-967a-8814016308fa" providerId="ADAL" clId="{CD900663-D1A6-4418-A375-47BE3E2EAC08}" dt="2021-06-07T00:11:16.960" v="140" actId="1035"/>
          <ac:cxnSpMkLst>
            <pc:docMk/>
            <pc:sldMk cId="3898537389" sldId="261"/>
            <ac:cxnSpMk id="31" creationId="{00000000-0000-0000-0000-000000000000}"/>
          </ac:cxnSpMkLst>
        </pc:cxnChg>
        <pc:cxnChg chg="mod">
          <ac:chgData name="Yoshiyuki Tajima(田島　佳幸)" userId="1e833418-d2c0-4b2f-967a-8814016308fa" providerId="ADAL" clId="{CD900663-D1A6-4418-A375-47BE3E2EAC08}" dt="2021-06-07T00:11:16.960" v="140" actId="1035"/>
          <ac:cxnSpMkLst>
            <pc:docMk/>
            <pc:sldMk cId="3898537389" sldId="261"/>
            <ac:cxnSpMk id="48" creationId="{00000000-0000-0000-0000-000000000000}"/>
          </ac:cxnSpMkLst>
        </pc:cxnChg>
        <pc:cxnChg chg="mod">
          <ac:chgData name="Yoshiyuki Tajima(田島　佳幸)" userId="1e833418-d2c0-4b2f-967a-8814016308fa" providerId="ADAL" clId="{CD900663-D1A6-4418-A375-47BE3E2EAC08}" dt="2021-06-07T00:11:16.960" v="140" actId="1035"/>
          <ac:cxnSpMkLst>
            <pc:docMk/>
            <pc:sldMk cId="3898537389" sldId="261"/>
            <ac:cxnSpMk id="49" creationId="{00000000-0000-0000-0000-000000000000}"/>
          </ac:cxnSpMkLst>
        </pc:cxnChg>
        <pc:cxnChg chg="mod">
          <ac:chgData name="Yoshiyuki Tajima(田島　佳幸)" userId="1e833418-d2c0-4b2f-967a-8814016308fa" providerId="ADAL" clId="{CD900663-D1A6-4418-A375-47BE3E2EAC08}" dt="2021-06-07T00:11:16.960" v="140" actId="1035"/>
          <ac:cxnSpMkLst>
            <pc:docMk/>
            <pc:sldMk cId="3898537389" sldId="261"/>
            <ac:cxnSpMk id="50" creationId="{00000000-0000-0000-0000-000000000000}"/>
          </ac:cxnSpMkLst>
        </pc:cxnChg>
        <pc:cxnChg chg="mod">
          <ac:chgData name="Yoshiyuki Tajima(田島　佳幸)" userId="1e833418-d2c0-4b2f-967a-8814016308fa" providerId="ADAL" clId="{CD900663-D1A6-4418-A375-47BE3E2EAC08}" dt="2021-06-07T00:11:16.960" v="140" actId="1035"/>
          <ac:cxnSpMkLst>
            <pc:docMk/>
            <pc:sldMk cId="3898537389" sldId="261"/>
            <ac:cxnSpMk id="53" creationId="{00000000-0000-0000-0000-000000000000}"/>
          </ac:cxnSpMkLst>
        </pc:cxnChg>
      </pc:sldChg>
      <pc:sldChg chg="modSp mod">
        <pc:chgData name="Yoshiyuki Tajima(田島　佳幸)" userId="1e833418-d2c0-4b2f-967a-8814016308fa" providerId="ADAL" clId="{CD900663-D1A6-4418-A375-47BE3E2EAC08}" dt="2021-06-07T00:09:02.734" v="105" actId="14100"/>
        <pc:sldMkLst>
          <pc:docMk/>
          <pc:sldMk cId="4009211162" sldId="299"/>
        </pc:sldMkLst>
        <pc:spChg chg="mod">
          <ac:chgData name="Yoshiyuki Tajima(田島　佳幸)" userId="1e833418-d2c0-4b2f-967a-8814016308fa" providerId="ADAL" clId="{CD900663-D1A6-4418-A375-47BE3E2EAC08}" dt="2021-06-07T00:07:43.225" v="51" actId="113"/>
          <ac:spMkLst>
            <pc:docMk/>
            <pc:sldMk cId="4009211162" sldId="299"/>
            <ac:spMk id="8" creationId="{D5B376B4-45D9-4270-AB5C-22EA2AFA3A87}"/>
          </ac:spMkLst>
        </pc:spChg>
        <pc:spChg chg="mod">
          <ac:chgData name="Yoshiyuki Tajima(田島　佳幸)" userId="1e833418-d2c0-4b2f-967a-8814016308fa" providerId="ADAL" clId="{CD900663-D1A6-4418-A375-47BE3E2EAC08}" dt="2021-06-07T00:08:49.582" v="82" actId="1035"/>
          <ac:spMkLst>
            <pc:docMk/>
            <pc:sldMk cId="4009211162" sldId="299"/>
            <ac:spMk id="10" creationId="{FEFF335D-ECB4-4BA0-B0F1-3DA456CC2418}"/>
          </ac:spMkLst>
        </pc:spChg>
        <pc:spChg chg="mod">
          <ac:chgData name="Yoshiyuki Tajima(田島　佳幸)" userId="1e833418-d2c0-4b2f-967a-8814016308fa" providerId="ADAL" clId="{CD900663-D1A6-4418-A375-47BE3E2EAC08}" dt="2021-06-07T00:08:56.922" v="89" actId="14100"/>
          <ac:spMkLst>
            <pc:docMk/>
            <pc:sldMk cId="4009211162" sldId="299"/>
            <ac:spMk id="11" creationId="{B6C30661-3449-47A0-8982-0EDC50C045CD}"/>
          </ac:spMkLst>
        </pc:spChg>
        <pc:spChg chg="mod">
          <ac:chgData name="Yoshiyuki Tajima(田島　佳幸)" userId="1e833418-d2c0-4b2f-967a-8814016308fa" providerId="ADAL" clId="{CD900663-D1A6-4418-A375-47BE3E2EAC08}" dt="2021-06-07T00:09:02.734" v="105" actId="14100"/>
          <ac:spMkLst>
            <pc:docMk/>
            <pc:sldMk cId="4009211162" sldId="299"/>
            <ac:spMk id="12" creationId="{9200005B-D3C1-428A-B149-C3BDE496C85F}"/>
          </ac:spMkLst>
        </pc:spChg>
      </pc:sldChg>
      <pc:sldChg chg="addSp delSp modSp mod">
        <pc:chgData name="Yoshiyuki Tajima(田島　佳幸)" userId="1e833418-d2c0-4b2f-967a-8814016308fa" providerId="ADAL" clId="{CD900663-D1A6-4418-A375-47BE3E2EAC08}" dt="2021-06-07T00:13:35.872" v="222" actId="478"/>
        <pc:sldMkLst>
          <pc:docMk/>
          <pc:sldMk cId="2909346065" sldId="304"/>
        </pc:sldMkLst>
        <pc:spChg chg="del">
          <ac:chgData name="Yoshiyuki Tajima(田島　佳幸)" userId="1e833418-d2c0-4b2f-967a-8814016308fa" providerId="ADAL" clId="{CD900663-D1A6-4418-A375-47BE3E2EAC08}" dt="2021-06-07T00:13:33.023" v="221" actId="478"/>
          <ac:spMkLst>
            <pc:docMk/>
            <pc:sldMk cId="2909346065" sldId="304"/>
            <ac:spMk id="3" creationId="{E2A2A56F-DE22-4F76-8020-86992CAEC0C0}"/>
          </ac:spMkLst>
        </pc:spChg>
        <pc:spChg chg="add del mod">
          <ac:chgData name="Yoshiyuki Tajima(田島　佳幸)" userId="1e833418-d2c0-4b2f-967a-8814016308fa" providerId="ADAL" clId="{CD900663-D1A6-4418-A375-47BE3E2EAC08}" dt="2021-06-07T00:13:35.872" v="222" actId="478"/>
          <ac:spMkLst>
            <pc:docMk/>
            <pc:sldMk cId="2909346065" sldId="304"/>
            <ac:spMk id="5" creationId="{35D35BC7-35F7-4A99-8E7B-77B79C8A6142}"/>
          </ac:spMkLst>
        </pc:spChg>
        <pc:spChg chg="del">
          <ac:chgData name="Yoshiyuki Tajima(田島　佳幸)" userId="1e833418-d2c0-4b2f-967a-8814016308fa" providerId="ADAL" clId="{CD900663-D1A6-4418-A375-47BE3E2EAC08}" dt="2021-06-07T00:13:31.484" v="220" actId="478"/>
          <ac:spMkLst>
            <pc:docMk/>
            <pc:sldMk cId="2909346065" sldId="304"/>
            <ac:spMk id="6" creationId="{81123855-7879-4BBB-8322-FF555F6FFCD8}"/>
          </ac:spMkLst>
        </pc:spChg>
        <pc:spChg chg="mod">
          <ac:chgData name="Yoshiyuki Tajima(田島　佳幸)" userId="1e833418-d2c0-4b2f-967a-8814016308fa" providerId="ADAL" clId="{CD900663-D1A6-4418-A375-47BE3E2EAC08}" dt="2021-06-07T00:13:12.998" v="215" actId="1076"/>
          <ac:spMkLst>
            <pc:docMk/>
            <pc:sldMk cId="2909346065" sldId="304"/>
            <ac:spMk id="7" creationId="{F96E0607-3BFC-4E3F-B94E-8F518844B7CA}"/>
          </ac:spMkLst>
        </pc:spChg>
        <pc:spChg chg="mod">
          <ac:chgData name="Yoshiyuki Tajima(田島　佳幸)" userId="1e833418-d2c0-4b2f-967a-8814016308fa" providerId="ADAL" clId="{CD900663-D1A6-4418-A375-47BE3E2EAC08}" dt="2021-06-07T00:12:12.372" v="179" actId="14100"/>
          <ac:spMkLst>
            <pc:docMk/>
            <pc:sldMk cId="2909346065" sldId="304"/>
            <ac:spMk id="8" creationId="{F3581938-77B0-480E-9098-BB63DA1E4B1C}"/>
          </ac:spMkLst>
        </pc:spChg>
        <pc:spChg chg="mod">
          <ac:chgData name="Yoshiyuki Tajima(田島　佳幸)" userId="1e833418-d2c0-4b2f-967a-8814016308fa" providerId="ADAL" clId="{CD900663-D1A6-4418-A375-47BE3E2EAC08}" dt="2021-06-07T00:12:42.417" v="209" actId="1035"/>
          <ac:spMkLst>
            <pc:docMk/>
            <pc:sldMk cId="2909346065" sldId="304"/>
            <ac:spMk id="10" creationId="{CB57A9FB-45D8-4C9F-84F3-F1333A1E6431}"/>
          </ac:spMkLst>
        </pc:spChg>
        <pc:spChg chg="mod">
          <ac:chgData name="Yoshiyuki Tajima(田島　佳幸)" userId="1e833418-d2c0-4b2f-967a-8814016308fa" providerId="ADAL" clId="{CD900663-D1A6-4418-A375-47BE3E2EAC08}" dt="2021-06-07T00:13:26.204" v="219" actId="20577"/>
          <ac:spMkLst>
            <pc:docMk/>
            <pc:sldMk cId="2909346065" sldId="304"/>
            <ac:spMk id="11" creationId="{24FBB56F-6A51-4CB7-A599-BB77C1A7AE95}"/>
          </ac:spMkLst>
        </pc:spChg>
        <pc:spChg chg="mod">
          <ac:chgData name="Yoshiyuki Tajima(田島　佳幸)" userId="1e833418-d2c0-4b2f-967a-8814016308fa" providerId="ADAL" clId="{CD900663-D1A6-4418-A375-47BE3E2EAC08}" dt="2021-06-07T00:12:17.970" v="182" actId="14100"/>
          <ac:spMkLst>
            <pc:docMk/>
            <pc:sldMk cId="2909346065" sldId="304"/>
            <ac:spMk id="12" creationId="{FBFE95E0-7CFF-49F6-AF98-757E3DA3624C}"/>
          </ac:spMkLst>
        </pc:spChg>
      </pc:sldChg>
      <pc:sldChg chg="modSp mod">
        <pc:chgData name="Yoshiyuki Tajima(田島　佳幸)" userId="1e833418-d2c0-4b2f-967a-8814016308fa" providerId="ADAL" clId="{CD900663-D1A6-4418-A375-47BE3E2EAC08}" dt="2021-06-07T00:15:38.384" v="244" actId="6549"/>
        <pc:sldMkLst>
          <pc:docMk/>
          <pc:sldMk cId="2128536031" sldId="312"/>
        </pc:sldMkLst>
        <pc:spChg chg="mod">
          <ac:chgData name="Yoshiyuki Tajima(田島　佳幸)" userId="1e833418-d2c0-4b2f-967a-8814016308fa" providerId="ADAL" clId="{CD900663-D1A6-4418-A375-47BE3E2EAC08}" dt="2021-06-07T00:14:42.857" v="230" actId="20577"/>
          <ac:spMkLst>
            <pc:docMk/>
            <pc:sldMk cId="2128536031" sldId="312"/>
            <ac:spMk id="9" creationId="{744ADB5C-67B2-4969-B306-B84433A797AA}"/>
          </ac:spMkLst>
        </pc:spChg>
        <pc:spChg chg="mod">
          <ac:chgData name="Yoshiyuki Tajima(田島　佳幸)" userId="1e833418-d2c0-4b2f-967a-8814016308fa" providerId="ADAL" clId="{CD900663-D1A6-4418-A375-47BE3E2EAC08}" dt="2021-06-07T00:15:38.384" v="244" actId="6549"/>
          <ac:spMkLst>
            <pc:docMk/>
            <pc:sldMk cId="2128536031" sldId="312"/>
            <ac:spMk id="14" creationId="{00000000-0000-0000-0000-000000000000}"/>
          </ac:spMkLst>
        </pc:spChg>
      </pc:sldChg>
      <pc:sldChg chg="modSp mod">
        <pc:chgData name="Yoshiyuki Tajima(田島　佳幸)" userId="1e833418-d2c0-4b2f-967a-8814016308fa" providerId="ADAL" clId="{CD900663-D1A6-4418-A375-47BE3E2EAC08}" dt="2021-06-07T00:10:15.574" v="107" actId="1076"/>
        <pc:sldMkLst>
          <pc:docMk/>
          <pc:sldMk cId="556805103" sldId="317"/>
        </pc:sldMkLst>
        <pc:spChg chg="mod">
          <ac:chgData name="Yoshiyuki Tajima(田島　佳幸)" userId="1e833418-d2c0-4b2f-967a-8814016308fa" providerId="ADAL" clId="{CD900663-D1A6-4418-A375-47BE3E2EAC08}" dt="2021-06-07T00:10:15.574" v="107" actId="1076"/>
          <ac:spMkLst>
            <pc:docMk/>
            <pc:sldMk cId="556805103" sldId="317"/>
            <ac:spMk id="16" creationId="{DD2FC63C-B31A-4319-9062-D4F0F233EDAD}"/>
          </ac:spMkLst>
        </pc:spChg>
      </pc:sldChg>
      <pc:sldChg chg="delSp modSp mod">
        <pc:chgData name="Yoshiyuki Tajima(田島　佳幸)" userId="1e833418-d2c0-4b2f-967a-8814016308fa" providerId="ADAL" clId="{CD900663-D1A6-4418-A375-47BE3E2EAC08}" dt="2021-06-07T00:11:51.696" v="175" actId="1076"/>
        <pc:sldMkLst>
          <pc:docMk/>
          <pc:sldMk cId="783916148" sldId="320"/>
        </pc:sldMkLst>
        <pc:spChg chg="del">
          <ac:chgData name="Yoshiyuki Tajima(田島　佳幸)" userId="1e833418-d2c0-4b2f-967a-8814016308fa" providerId="ADAL" clId="{CD900663-D1A6-4418-A375-47BE3E2EAC08}" dt="2021-06-07T00:11:30.343" v="143" actId="478"/>
          <ac:spMkLst>
            <pc:docMk/>
            <pc:sldMk cId="783916148" sldId="320"/>
            <ac:spMk id="3" creationId="{00000000-0000-0000-0000-000000000000}"/>
          </ac:spMkLst>
        </pc:spChg>
        <pc:spChg chg="mod">
          <ac:chgData name="Yoshiyuki Tajima(田島　佳幸)" userId="1e833418-d2c0-4b2f-967a-8814016308fa" providerId="ADAL" clId="{CD900663-D1A6-4418-A375-47BE3E2EAC08}" dt="2021-06-07T00:11:51.696" v="175" actId="1076"/>
          <ac:spMkLst>
            <pc:docMk/>
            <pc:sldMk cId="783916148" sldId="320"/>
            <ac:spMk id="46" creationId="{00000000-0000-0000-0000-000000000000}"/>
          </ac:spMkLst>
        </pc:spChg>
        <pc:spChg chg="mod">
          <ac:chgData name="Yoshiyuki Tajima(田島　佳幸)" userId="1e833418-d2c0-4b2f-967a-8814016308fa" providerId="ADAL" clId="{CD900663-D1A6-4418-A375-47BE3E2EAC08}" dt="2021-06-07T00:11:44.873" v="174" actId="1035"/>
          <ac:spMkLst>
            <pc:docMk/>
            <pc:sldMk cId="783916148" sldId="320"/>
            <ac:spMk id="51" creationId="{BD526952-459B-4D6D-A83B-7CF27DB4C1D4}"/>
          </ac:spMkLst>
        </pc:spChg>
        <pc:spChg chg="mod">
          <ac:chgData name="Yoshiyuki Tajima(田島　佳幸)" userId="1e833418-d2c0-4b2f-967a-8814016308fa" providerId="ADAL" clId="{CD900663-D1A6-4418-A375-47BE3E2EAC08}" dt="2021-06-07T00:11:44.873" v="174" actId="1035"/>
          <ac:spMkLst>
            <pc:docMk/>
            <pc:sldMk cId="783916148" sldId="320"/>
            <ac:spMk id="52" creationId="{F6E63C0A-408B-4FFE-9D72-482EA5B8BD7B}"/>
          </ac:spMkLst>
        </pc:spChg>
        <pc:spChg chg="mod">
          <ac:chgData name="Yoshiyuki Tajima(田島　佳幸)" userId="1e833418-d2c0-4b2f-967a-8814016308fa" providerId="ADAL" clId="{CD900663-D1A6-4418-A375-47BE3E2EAC08}" dt="2021-06-07T00:11:44.873" v="174" actId="1035"/>
          <ac:spMkLst>
            <pc:docMk/>
            <pc:sldMk cId="783916148" sldId="320"/>
            <ac:spMk id="53" creationId="{7F1AF5D4-2E1F-4199-9240-99120D10701D}"/>
          </ac:spMkLst>
        </pc:spChg>
        <pc:spChg chg="mod">
          <ac:chgData name="Yoshiyuki Tajima(田島　佳幸)" userId="1e833418-d2c0-4b2f-967a-8814016308fa" providerId="ADAL" clId="{CD900663-D1A6-4418-A375-47BE3E2EAC08}" dt="2021-06-07T00:11:44.873" v="174" actId="1035"/>
          <ac:spMkLst>
            <pc:docMk/>
            <pc:sldMk cId="783916148" sldId="320"/>
            <ac:spMk id="54" creationId="{05604751-3A47-4DC6-96C9-D0B656467B4D}"/>
          </ac:spMkLst>
        </pc:spChg>
        <pc:spChg chg="mod">
          <ac:chgData name="Yoshiyuki Tajima(田島　佳幸)" userId="1e833418-d2c0-4b2f-967a-8814016308fa" providerId="ADAL" clId="{CD900663-D1A6-4418-A375-47BE3E2EAC08}" dt="2021-06-07T00:11:44.873" v="174" actId="1035"/>
          <ac:spMkLst>
            <pc:docMk/>
            <pc:sldMk cId="783916148" sldId="320"/>
            <ac:spMk id="55" creationId="{A8C1140C-4D54-49BC-8507-A39B5F8C5E1F}"/>
          </ac:spMkLst>
        </pc:spChg>
        <pc:spChg chg="mod">
          <ac:chgData name="Yoshiyuki Tajima(田島　佳幸)" userId="1e833418-d2c0-4b2f-967a-8814016308fa" providerId="ADAL" clId="{CD900663-D1A6-4418-A375-47BE3E2EAC08}" dt="2021-06-07T00:11:44.873" v="174" actId="1035"/>
          <ac:spMkLst>
            <pc:docMk/>
            <pc:sldMk cId="783916148" sldId="320"/>
            <ac:spMk id="56" creationId="{A32045E1-6FC9-4B01-ACC4-B32CCD4F53AE}"/>
          </ac:spMkLst>
        </pc:spChg>
        <pc:spChg chg="mod">
          <ac:chgData name="Yoshiyuki Tajima(田島　佳幸)" userId="1e833418-d2c0-4b2f-967a-8814016308fa" providerId="ADAL" clId="{CD900663-D1A6-4418-A375-47BE3E2EAC08}" dt="2021-06-07T00:11:44.873" v="174" actId="1035"/>
          <ac:spMkLst>
            <pc:docMk/>
            <pc:sldMk cId="783916148" sldId="320"/>
            <ac:spMk id="64" creationId="{00000000-0000-0000-0000-000000000000}"/>
          </ac:spMkLst>
        </pc:spChg>
        <pc:spChg chg="mod">
          <ac:chgData name="Yoshiyuki Tajima(田島　佳幸)" userId="1e833418-d2c0-4b2f-967a-8814016308fa" providerId="ADAL" clId="{CD900663-D1A6-4418-A375-47BE3E2EAC08}" dt="2021-06-07T00:11:44.873" v="174" actId="1035"/>
          <ac:spMkLst>
            <pc:docMk/>
            <pc:sldMk cId="783916148" sldId="320"/>
            <ac:spMk id="70" creationId="{00000000-0000-0000-0000-000000000000}"/>
          </ac:spMkLst>
        </pc:spChg>
        <pc:spChg chg="mod">
          <ac:chgData name="Yoshiyuki Tajima(田島　佳幸)" userId="1e833418-d2c0-4b2f-967a-8814016308fa" providerId="ADAL" clId="{CD900663-D1A6-4418-A375-47BE3E2EAC08}" dt="2021-06-07T00:11:44.873" v="174" actId="1035"/>
          <ac:spMkLst>
            <pc:docMk/>
            <pc:sldMk cId="783916148" sldId="320"/>
            <ac:spMk id="73" creationId="{00000000-0000-0000-0000-000000000000}"/>
          </ac:spMkLst>
        </pc:spChg>
        <pc:spChg chg="mod">
          <ac:chgData name="Yoshiyuki Tajima(田島　佳幸)" userId="1e833418-d2c0-4b2f-967a-8814016308fa" providerId="ADAL" clId="{CD900663-D1A6-4418-A375-47BE3E2EAC08}" dt="2021-06-07T00:11:44.873" v="174" actId="1035"/>
          <ac:spMkLst>
            <pc:docMk/>
            <pc:sldMk cId="783916148" sldId="320"/>
            <ac:spMk id="74" creationId="{00000000-0000-0000-0000-000000000000}"/>
          </ac:spMkLst>
        </pc:spChg>
        <pc:spChg chg="mod">
          <ac:chgData name="Yoshiyuki Tajima(田島　佳幸)" userId="1e833418-d2c0-4b2f-967a-8814016308fa" providerId="ADAL" clId="{CD900663-D1A6-4418-A375-47BE3E2EAC08}" dt="2021-06-07T00:11:44.873" v="174" actId="1035"/>
          <ac:spMkLst>
            <pc:docMk/>
            <pc:sldMk cId="783916148" sldId="320"/>
            <ac:spMk id="75" creationId="{00000000-0000-0000-0000-000000000000}"/>
          </ac:spMkLst>
        </pc:spChg>
        <pc:spChg chg="mod">
          <ac:chgData name="Yoshiyuki Tajima(田島　佳幸)" userId="1e833418-d2c0-4b2f-967a-8814016308fa" providerId="ADAL" clId="{CD900663-D1A6-4418-A375-47BE3E2EAC08}" dt="2021-06-07T00:11:44.873" v="174" actId="1035"/>
          <ac:spMkLst>
            <pc:docMk/>
            <pc:sldMk cId="783916148" sldId="320"/>
            <ac:spMk id="76" creationId="{00000000-0000-0000-0000-000000000000}"/>
          </ac:spMkLst>
        </pc:spChg>
        <pc:spChg chg="mod">
          <ac:chgData name="Yoshiyuki Tajima(田島　佳幸)" userId="1e833418-d2c0-4b2f-967a-8814016308fa" providerId="ADAL" clId="{CD900663-D1A6-4418-A375-47BE3E2EAC08}" dt="2021-06-07T00:11:44.873" v="174" actId="1035"/>
          <ac:spMkLst>
            <pc:docMk/>
            <pc:sldMk cId="783916148" sldId="320"/>
            <ac:spMk id="77" creationId="{00000000-0000-0000-0000-000000000000}"/>
          </ac:spMkLst>
        </pc:spChg>
        <pc:spChg chg="mod">
          <ac:chgData name="Yoshiyuki Tajima(田島　佳幸)" userId="1e833418-d2c0-4b2f-967a-8814016308fa" providerId="ADAL" clId="{CD900663-D1A6-4418-A375-47BE3E2EAC08}" dt="2021-06-07T00:11:44.873" v="174" actId="1035"/>
          <ac:spMkLst>
            <pc:docMk/>
            <pc:sldMk cId="783916148" sldId="320"/>
            <ac:spMk id="81" creationId="{00000000-0000-0000-0000-000000000000}"/>
          </ac:spMkLst>
        </pc:spChg>
        <pc:grpChg chg="mod">
          <ac:chgData name="Yoshiyuki Tajima(田島　佳幸)" userId="1e833418-d2c0-4b2f-967a-8814016308fa" providerId="ADAL" clId="{CD900663-D1A6-4418-A375-47BE3E2EAC08}" dt="2021-06-07T00:11:44.873" v="174" actId="1035"/>
          <ac:grpSpMkLst>
            <pc:docMk/>
            <pc:sldMk cId="783916148" sldId="320"/>
            <ac:grpSpMk id="71" creationId="{00000000-0000-0000-0000-000000000000}"/>
          </ac:grpSpMkLst>
        </pc:grpChg>
        <pc:grpChg chg="mod">
          <ac:chgData name="Yoshiyuki Tajima(田島　佳幸)" userId="1e833418-d2c0-4b2f-967a-8814016308fa" providerId="ADAL" clId="{CD900663-D1A6-4418-A375-47BE3E2EAC08}" dt="2021-06-07T00:11:44.873" v="174" actId="1035"/>
          <ac:grpSpMkLst>
            <pc:docMk/>
            <pc:sldMk cId="783916148" sldId="320"/>
            <ac:grpSpMk id="72" creationId="{00000000-0000-0000-0000-000000000000}"/>
          </ac:grpSpMkLst>
        </pc:grpChg>
        <pc:picChg chg="mod">
          <ac:chgData name="Yoshiyuki Tajima(田島　佳幸)" userId="1e833418-d2c0-4b2f-967a-8814016308fa" providerId="ADAL" clId="{CD900663-D1A6-4418-A375-47BE3E2EAC08}" dt="2021-06-07T00:11:44.873" v="174" actId="1035"/>
          <ac:picMkLst>
            <pc:docMk/>
            <pc:sldMk cId="783916148" sldId="320"/>
            <ac:picMk id="88" creationId="{00000000-0000-0000-0000-000000000000}"/>
          </ac:picMkLst>
        </pc:picChg>
        <pc:picChg chg="mod">
          <ac:chgData name="Yoshiyuki Tajima(田島　佳幸)" userId="1e833418-d2c0-4b2f-967a-8814016308fa" providerId="ADAL" clId="{CD900663-D1A6-4418-A375-47BE3E2EAC08}" dt="2021-06-07T00:11:44.873" v="174" actId="1035"/>
          <ac:picMkLst>
            <pc:docMk/>
            <pc:sldMk cId="783916148" sldId="320"/>
            <ac:picMk id="89" creationId="{00000000-0000-0000-0000-000000000000}"/>
          </ac:picMkLst>
        </pc:picChg>
        <pc:picChg chg="mod">
          <ac:chgData name="Yoshiyuki Tajima(田島　佳幸)" userId="1e833418-d2c0-4b2f-967a-8814016308fa" providerId="ADAL" clId="{CD900663-D1A6-4418-A375-47BE3E2EAC08}" dt="2021-06-07T00:11:44.873" v="174" actId="1035"/>
          <ac:picMkLst>
            <pc:docMk/>
            <pc:sldMk cId="783916148" sldId="320"/>
            <ac:picMk id="90" creationId="{00000000-0000-0000-0000-000000000000}"/>
          </ac:picMkLst>
        </pc:picChg>
        <pc:picChg chg="mod">
          <ac:chgData name="Yoshiyuki Tajima(田島　佳幸)" userId="1e833418-d2c0-4b2f-967a-8814016308fa" providerId="ADAL" clId="{CD900663-D1A6-4418-A375-47BE3E2EAC08}" dt="2021-06-07T00:11:44.873" v="174" actId="1035"/>
          <ac:picMkLst>
            <pc:docMk/>
            <pc:sldMk cId="783916148" sldId="320"/>
            <ac:picMk id="91" creationId="{00000000-0000-0000-0000-000000000000}"/>
          </ac:picMkLst>
        </pc:picChg>
        <pc:picChg chg="mod">
          <ac:chgData name="Yoshiyuki Tajima(田島　佳幸)" userId="1e833418-d2c0-4b2f-967a-8814016308fa" providerId="ADAL" clId="{CD900663-D1A6-4418-A375-47BE3E2EAC08}" dt="2021-06-07T00:11:44.873" v="174" actId="1035"/>
          <ac:picMkLst>
            <pc:docMk/>
            <pc:sldMk cId="783916148" sldId="320"/>
            <ac:picMk id="92" creationId="{00000000-0000-0000-0000-000000000000}"/>
          </ac:picMkLst>
        </pc:picChg>
        <pc:picChg chg="mod">
          <ac:chgData name="Yoshiyuki Tajima(田島　佳幸)" userId="1e833418-d2c0-4b2f-967a-8814016308fa" providerId="ADAL" clId="{CD900663-D1A6-4418-A375-47BE3E2EAC08}" dt="2021-06-07T00:11:44.873" v="174" actId="1035"/>
          <ac:picMkLst>
            <pc:docMk/>
            <pc:sldMk cId="783916148" sldId="320"/>
            <ac:picMk id="93" creationId="{00000000-0000-0000-0000-000000000000}"/>
          </ac:picMkLst>
        </pc:picChg>
        <pc:picChg chg="mod">
          <ac:chgData name="Yoshiyuki Tajima(田島　佳幸)" userId="1e833418-d2c0-4b2f-967a-8814016308fa" providerId="ADAL" clId="{CD900663-D1A6-4418-A375-47BE3E2EAC08}" dt="2021-06-07T00:11:44.873" v="174" actId="1035"/>
          <ac:picMkLst>
            <pc:docMk/>
            <pc:sldMk cId="783916148" sldId="320"/>
            <ac:picMk id="94" creationId="{00000000-0000-0000-0000-000000000000}"/>
          </ac:picMkLst>
        </pc:picChg>
        <pc:picChg chg="mod">
          <ac:chgData name="Yoshiyuki Tajima(田島　佳幸)" userId="1e833418-d2c0-4b2f-967a-8814016308fa" providerId="ADAL" clId="{CD900663-D1A6-4418-A375-47BE3E2EAC08}" dt="2021-06-07T00:11:44.873" v="174" actId="1035"/>
          <ac:picMkLst>
            <pc:docMk/>
            <pc:sldMk cId="783916148" sldId="320"/>
            <ac:picMk id="96" creationId="{00000000-0000-0000-0000-000000000000}"/>
          </ac:picMkLst>
        </pc:picChg>
        <pc:picChg chg="mod">
          <ac:chgData name="Yoshiyuki Tajima(田島　佳幸)" userId="1e833418-d2c0-4b2f-967a-8814016308fa" providerId="ADAL" clId="{CD900663-D1A6-4418-A375-47BE3E2EAC08}" dt="2021-06-07T00:11:44.873" v="174" actId="1035"/>
          <ac:picMkLst>
            <pc:docMk/>
            <pc:sldMk cId="783916148" sldId="320"/>
            <ac:picMk id="97" creationId="{00000000-0000-0000-0000-000000000000}"/>
          </ac:picMkLst>
        </pc:picChg>
        <pc:picChg chg="mod">
          <ac:chgData name="Yoshiyuki Tajima(田島　佳幸)" userId="1e833418-d2c0-4b2f-967a-8814016308fa" providerId="ADAL" clId="{CD900663-D1A6-4418-A375-47BE3E2EAC08}" dt="2021-06-07T00:11:44.873" v="174" actId="1035"/>
          <ac:picMkLst>
            <pc:docMk/>
            <pc:sldMk cId="783916148" sldId="320"/>
            <ac:picMk id="98" creationId="{00000000-0000-0000-0000-000000000000}"/>
          </ac:picMkLst>
        </pc:picChg>
        <pc:picChg chg="mod">
          <ac:chgData name="Yoshiyuki Tajima(田島　佳幸)" userId="1e833418-d2c0-4b2f-967a-8814016308fa" providerId="ADAL" clId="{CD900663-D1A6-4418-A375-47BE3E2EAC08}" dt="2021-06-07T00:11:44.873" v="174" actId="1035"/>
          <ac:picMkLst>
            <pc:docMk/>
            <pc:sldMk cId="783916148" sldId="320"/>
            <ac:picMk id="99" creationId="{00000000-0000-0000-0000-000000000000}"/>
          </ac:picMkLst>
        </pc:picChg>
        <pc:picChg chg="mod">
          <ac:chgData name="Yoshiyuki Tajima(田島　佳幸)" userId="1e833418-d2c0-4b2f-967a-8814016308fa" providerId="ADAL" clId="{CD900663-D1A6-4418-A375-47BE3E2EAC08}" dt="2021-06-07T00:11:44.873" v="174" actId="1035"/>
          <ac:picMkLst>
            <pc:docMk/>
            <pc:sldMk cId="783916148" sldId="320"/>
            <ac:picMk id="100" creationId="{00000000-0000-0000-0000-000000000000}"/>
          </ac:picMkLst>
        </pc:picChg>
        <pc:picChg chg="mod">
          <ac:chgData name="Yoshiyuki Tajima(田島　佳幸)" userId="1e833418-d2c0-4b2f-967a-8814016308fa" providerId="ADAL" clId="{CD900663-D1A6-4418-A375-47BE3E2EAC08}" dt="2021-06-07T00:11:44.873" v="174" actId="1035"/>
          <ac:picMkLst>
            <pc:docMk/>
            <pc:sldMk cId="783916148" sldId="320"/>
            <ac:picMk id="101" creationId="{00000000-0000-0000-0000-000000000000}"/>
          </ac:picMkLst>
        </pc:picChg>
        <pc:picChg chg="mod">
          <ac:chgData name="Yoshiyuki Tajima(田島　佳幸)" userId="1e833418-d2c0-4b2f-967a-8814016308fa" providerId="ADAL" clId="{CD900663-D1A6-4418-A375-47BE3E2EAC08}" dt="2021-06-07T00:11:44.873" v="174" actId="1035"/>
          <ac:picMkLst>
            <pc:docMk/>
            <pc:sldMk cId="783916148" sldId="320"/>
            <ac:picMk id="103" creationId="{00000000-0000-0000-0000-000000000000}"/>
          </ac:picMkLst>
        </pc:picChg>
        <pc:picChg chg="mod">
          <ac:chgData name="Yoshiyuki Tajima(田島　佳幸)" userId="1e833418-d2c0-4b2f-967a-8814016308fa" providerId="ADAL" clId="{CD900663-D1A6-4418-A375-47BE3E2EAC08}" dt="2021-06-07T00:11:44.873" v="174" actId="1035"/>
          <ac:picMkLst>
            <pc:docMk/>
            <pc:sldMk cId="783916148" sldId="320"/>
            <ac:picMk id="12290" creationId="{00000000-0000-0000-0000-000000000000}"/>
          </ac:picMkLst>
        </pc:picChg>
        <pc:cxnChg chg="mod">
          <ac:chgData name="Yoshiyuki Tajima(田島　佳幸)" userId="1e833418-d2c0-4b2f-967a-8814016308fa" providerId="ADAL" clId="{CD900663-D1A6-4418-A375-47BE3E2EAC08}" dt="2021-06-07T00:11:44.873" v="174" actId="1035"/>
          <ac:cxnSpMkLst>
            <pc:docMk/>
            <pc:sldMk cId="783916148" sldId="320"/>
            <ac:cxnSpMk id="47" creationId="{00000000-0000-0000-0000-000000000000}"/>
          </ac:cxnSpMkLst>
        </pc:cxnChg>
        <pc:cxnChg chg="mod">
          <ac:chgData name="Yoshiyuki Tajima(田島　佳幸)" userId="1e833418-d2c0-4b2f-967a-8814016308fa" providerId="ADAL" clId="{CD900663-D1A6-4418-A375-47BE3E2EAC08}" dt="2021-06-07T00:11:44.873" v="174" actId="1035"/>
          <ac:cxnSpMkLst>
            <pc:docMk/>
            <pc:sldMk cId="783916148" sldId="320"/>
            <ac:cxnSpMk id="65" creationId="{00000000-0000-0000-0000-000000000000}"/>
          </ac:cxnSpMkLst>
        </pc:cxnChg>
        <pc:cxnChg chg="mod">
          <ac:chgData name="Yoshiyuki Tajima(田島　佳幸)" userId="1e833418-d2c0-4b2f-967a-8814016308fa" providerId="ADAL" clId="{CD900663-D1A6-4418-A375-47BE3E2EAC08}" dt="2021-06-07T00:11:44.873" v="174" actId="1035"/>
          <ac:cxnSpMkLst>
            <pc:docMk/>
            <pc:sldMk cId="783916148" sldId="320"/>
            <ac:cxnSpMk id="66" creationId="{00000000-0000-0000-0000-000000000000}"/>
          </ac:cxnSpMkLst>
        </pc:cxnChg>
        <pc:cxnChg chg="mod">
          <ac:chgData name="Yoshiyuki Tajima(田島　佳幸)" userId="1e833418-d2c0-4b2f-967a-8814016308fa" providerId="ADAL" clId="{CD900663-D1A6-4418-A375-47BE3E2EAC08}" dt="2021-06-07T00:11:44.873" v="174" actId="1035"/>
          <ac:cxnSpMkLst>
            <pc:docMk/>
            <pc:sldMk cId="783916148" sldId="320"/>
            <ac:cxnSpMk id="67" creationId="{00000000-0000-0000-0000-000000000000}"/>
          </ac:cxnSpMkLst>
        </pc:cxnChg>
        <pc:cxnChg chg="mod">
          <ac:chgData name="Yoshiyuki Tajima(田島　佳幸)" userId="1e833418-d2c0-4b2f-967a-8814016308fa" providerId="ADAL" clId="{CD900663-D1A6-4418-A375-47BE3E2EAC08}" dt="2021-06-07T00:11:44.873" v="174" actId="1035"/>
          <ac:cxnSpMkLst>
            <pc:docMk/>
            <pc:sldMk cId="783916148" sldId="320"/>
            <ac:cxnSpMk id="68" creationId="{00000000-0000-0000-0000-000000000000}"/>
          </ac:cxnSpMkLst>
        </pc:cxnChg>
        <pc:cxnChg chg="mod">
          <ac:chgData name="Yoshiyuki Tajima(田島　佳幸)" userId="1e833418-d2c0-4b2f-967a-8814016308fa" providerId="ADAL" clId="{CD900663-D1A6-4418-A375-47BE3E2EAC08}" dt="2021-06-07T00:11:44.873" v="174" actId="1035"/>
          <ac:cxnSpMkLst>
            <pc:docMk/>
            <pc:sldMk cId="783916148" sldId="320"/>
            <ac:cxnSpMk id="85" creationId="{00000000-0000-0000-0000-000000000000}"/>
          </ac:cxnSpMkLst>
        </pc:cxnChg>
        <pc:cxnChg chg="mod">
          <ac:chgData name="Yoshiyuki Tajima(田島　佳幸)" userId="1e833418-d2c0-4b2f-967a-8814016308fa" providerId="ADAL" clId="{CD900663-D1A6-4418-A375-47BE3E2EAC08}" dt="2021-06-07T00:11:44.873" v="174" actId="1035"/>
          <ac:cxnSpMkLst>
            <pc:docMk/>
            <pc:sldMk cId="783916148" sldId="320"/>
            <ac:cxnSpMk id="86" creationId="{00000000-0000-0000-0000-000000000000}"/>
          </ac:cxnSpMkLst>
        </pc:cxnChg>
        <pc:cxnChg chg="mod">
          <ac:chgData name="Yoshiyuki Tajima(田島　佳幸)" userId="1e833418-d2c0-4b2f-967a-8814016308fa" providerId="ADAL" clId="{CD900663-D1A6-4418-A375-47BE3E2EAC08}" dt="2021-06-07T00:11:44.873" v="174" actId="1035"/>
          <ac:cxnSpMkLst>
            <pc:docMk/>
            <pc:sldMk cId="783916148" sldId="320"/>
            <ac:cxnSpMk id="87" creationId="{00000000-0000-0000-0000-000000000000}"/>
          </ac:cxnSpMkLst>
        </pc:cxnChg>
      </pc:sldChg>
      <pc:sldChg chg="modSp mod">
        <pc:chgData name="Yoshiyuki Tajima(田島　佳幸)" userId="1e833418-d2c0-4b2f-967a-8814016308fa" providerId="ADAL" clId="{CD900663-D1A6-4418-A375-47BE3E2EAC08}" dt="2021-06-07T00:18:07.940" v="260" actId="115"/>
        <pc:sldMkLst>
          <pc:docMk/>
          <pc:sldMk cId="0" sldId="500"/>
        </pc:sldMkLst>
        <pc:spChg chg="mod">
          <ac:chgData name="Yoshiyuki Tajima(田島　佳幸)" userId="1e833418-d2c0-4b2f-967a-8814016308fa" providerId="ADAL" clId="{CD900663-D1A6-4418-A375-47BE3E2EAC08}" dt="2021-06-07T00:18:07.940" v="260" actId="115"/>
          <ac:spMkLst>
            <pc:docMk/>
            <pc:sldMk cId="0" sldId="500"/>
            <ac:spMk id="6" creationId="{333496B3-78E0-4DDF-BAEC-F1FC7936E982}"/>
          </ac:spMkLst>
        </pc:spChg>
      </pc:sldChg>
      <pc:sldChg chg="addSp delSp mod">
        <pc:chgData name="Yoshiyuki Tajima(田島　佳幸)" userId="1e833418-d2c0-4b2f-967a-8814016308fa" providerId="ADAL" clId="{CD900663-D1A6-4418-A375-47BE3E2EAC08}" dt="2021-06-07T00:17:35.920" v="258" actId="478"/>
        <pc:sldMkLst>
          <pc:docMk/>
          <pc:sldMk cId="754022254" sldId="581"/>
        </pc:sldMkLst>
        <pc:spChg chg="add del">
          <ac:chgData name="Yoshiyuki Tajima(田島　佳幸)" userId="1e833418-d2c0-4b2f-967a-8814016308fa" providerId="ADAL" clId="{CD900663-D1A6-4418-A375-47BE3E2EAC08}" dt="2021-06-07T00:17:35.920" v="258" actId="478"/>
          <ac:spMkLst>
            <pc:docMk/>
            <pc:sldMk cId="754022254" sldId="581"/>
            <ac:spMk id="6" creationId="{6A4F023A-A4CB-47BB-9783-FC8438061517}"/>
          </ac:spMkLst>
        </pc:spChg>
      </pc:sldChg>
      <pc:sldChg chg="modSp mod">
        <pc:chgData name="Yoshiyuki Tajima(田島　佳幸)" userId="1e833418-d2c0-4b2f-967a-8814016308fa" providerId="ADAL" clId="{CD900663-D1A6-4418-A375-47BE3E2EAC08}" dt="2021-06-07T00:19:03.512" v="273" actId="115"/>
        <pc:sldMkLst>
          <pc:docMk/>
          <pc:sldMk cId="4118009324" sldId="629"/>
        </pc:sldMkLst>
        <pc:spChg chg="mod">
          <ac:chgData name="Yoshiyuki Tajima(田島　佳幸)" userId="1e833418-d2c0-4b2f-967a-8814016308fa" providerId="ADAL" clId="{CD900663-D1A6-4418-A375-47BE3E2EAC08}" dt="2021-06-07T00:19:03.512" v="273" actId="115"/>
          <ac:spMkLst>
            <pc:docMk/>
            <pc:sldMk cId="4118009324" sldId="629"/>
            <ac:spMk id="3" creationId="{D827BD2A-6584-4679-846B-5DF0D8B08D42}"/>
          </ac:spMkLst>
        </pc:spChg>
        <pc:spChg chg="mod">
          <ac:chgData name="Yoshiyuki Tajima(田島　佳幸)" userId="1e833418-d2c0-4b2f-967a-8814016308fa" providerId="ADAL" clId="{CD900663-D1A6-4418-A375-47BE3E2EAC08}" dt="2021-06-07T00:18:31.687" v="272" actId="20577"/>
          <ac:spMkLst>
            <pc:docMk/>
            <pc:sldMk cId="4118009324" sldId="629"/>
            <ac:spMk id="4" creationId="{09ECF89A-DEC0-4813-9B11-84592D1AD859}"/>
          </ac:spMkLst>
        </pc:spChg>
      </pc:sldChg>
      <pc:sldChg chg="modSp mod">
        <pc:chgData name="Yoshiyuki Tajima(田島　佳幸)" userId="1e833418-d2c0-4b2f-967a-8814016308fa" providerId="ADAL" clId="{CD900663-D1A6-4418-A375-47BE3E2EAC08}" dt="2021-06-07T00:19:30.675" v="292" actId="14100"/>
        <pc:sldMkLst>
          <pc:docMk/>
          <pc:sldMk cId="3339369353" sldId="630"/>
        </pc:sldMkLst>
        <pc:spChg chg="mod">
          <ac:chgData name="Yoshiyuki Tajima(田島　佳幸)" userId="1e833418-d2c0-4b2f-967a-8814016308fa" providerId="ADAL" clId="{CD900663-D1A6-4418-A375-47BE3E2EAC08}" dt="2021-06-07T00:19:30.675" v="292" actId="14100"/>
          <ac:spMkLst>
            <pc:docMk/>
            <pc:sldMk cId="3339369353" sldId="630"/>
            <ac:spMk id="4" creationId="{B2517704-AE90-4482-AA6A-FFF35D34250A}"/>
          </ac:spMkLst>
        </pc:spChg>
      </pc:sldChg>
      <pc:sldChg chg="addSp delSp modSp mod">
        <pc:chgData name="Yoshiyuki Tajima(田島　佳幸)" userId="1e833418-d2c0-4b2f-967a-8814016308fa" providerId="ADAL" clId="{CD900663-D1A6-4418-A375-47BE3E2EAC08}" dt="2021-06-07T00:17:33.538" v="256" actId="1076"/>
        <pc:sldMkLst>
          <pc:docMk/>
          <pc:sldMk cId="604885504" sldId="632"/>
        </pc:sldMkLst>
        <pc:spChg chg="add del mod">
          <ac:chgData name="Yoshiyuki Tajima(田島　佳幸)" userId="1e833418-d2c0-4b2f-967a-8814016308fa" providerId="ADAL" clId="{CD900663-D1A6-4418-A375-47BE3E2EAC08}" dt="2021-06-07T00:17:32.691" v="255"/>
          <ac:spMkLst>
            <pc:docMk/>
            <pc:sldMk cId="604885504" sldId="632"/>
            <ac:spMk id="4" creationId="{4ADAE2AE-2530-4F72-9F70-4632691FC477}"/>
          </ac:spMkLst>
        </pc:spChg>
        <pc:spChg chg="mod">
          <ac:chgData name="Yoshiyuki Tajima(田島　佳幸)" userId="1e833418-d2c0-4b2f-967a-8814016308fa" providerId="ADAL" clId="{CD900663-D1A6-4418-A375-47BE3E2EAC08}" dt="2021-06-07T00:17:33.538" v="256" actId="1076"/>
          <ac:spMkLst>
            <pc:docMk/>
            <pc:sldMk cId="604885504" sldId="632"/>
            <ac:spMk id="5" creationId="{FCF5A031-C487-4523-9237-26208A70C2A4}"/>
          </ac:spMkLst>
        </pc:spChg>
      </pc:sldChg>
      <pc:sldChg chg="modSp mod">
        <pc:chgData name="Yoshiyuki Tajima(田島　佳幸)" userId="1e833418-d2c0-4b2f-967a-8814016308fa" providerId="ADAL" clId="{CD900663-D1A6-4418-A375-47BE3E2EAC08}" dt="2021-06-07T00:19:56.235" v="293" actId="1076"/>
        <pc:sldMkLst>
          <pc:docMk/>
          <pc:sldMk cId="0" sldId="639"/>
        </pc:sldMkLst>
        <pc:spChg chg="mod">
          <ac:chgData name="Yoshiyuki Tajima(田島　佳幸)" userId="1e833418-d2c0-4b2f-967a-8814016308fa" providerId="ADAL" clId="{CD900663-D1A6-4418-A375-47BE3E2EAC08}" dt="2021-06-07T00:19:56.235" v="293" actId="1076"/>
          <ac:spMkLst>
            <pc:docMk/>
            <pc:sldMk cId="0" sldId="639"/>
            <ac:spMk id="8" creationId="{9710EDC5-1EAA-47E1-B61E-B3B1EF3CA920}"/>
          </ac:spMkLst>
        </pc:spChg>
      </pc:sldChg>
      <pc:sldChg chg="modSp mod">
        <pc:chgData name="Yoshiyuki Tajima(田島　佳幸)" userId="1e833418-d2c0-4b2f-967a-8814016308fa" providerId="ADAL" clId="{CD900663-D1A6-4418-A375-47BE3E2EAC08}" dt="2021-06-07T00:00:13.317" v="40" actId="6549"/>
        <pc:sldMkLst>
          <pc:docMk/>
          <pc:sldMk cId="540957550" sldId="640"/>
        </pc:sldMkLst>
        <pc:spChg chg="mod">
          <ac:chgData name="Yoshiyuki Tajima(田島　佳幸)" userId="1e833418-d2c0-4b2f-967a-8814016308fa" providerId="ADAL" clId="{CD900663-D1A6-4418-A375-47BE3E2EAC08}" dt="2021-06-07T00:00:13.317" v="40" actId="6549"/>
          <ac:spMkLst>
            <pc:docMk/>
            <pc:sldMk cId="540957550" sldId="640"/>
            <ac:spMk id="2" creationId="{E6C92F82-E625-412A-A4EA-A0B57702CE2E}"/>
          </ac:spMkLst>
        </pc:spChg>
      </pc:sldChg>
      <pc:sldChg chg="modSp mod">
        <pc:chgData name="Yoshiyuki Tajima(田島　佳幸)" userId="1e833418-d2c0-4b2f-967a-8814016308fa" providerId="ADAL" clId="{CD900663-D1A6-4418-A375-47BE3E2EAC08}" dt="2021-06-07T00:15:48.405" v="245" actId="6549"/>
        <pc:sldMkLst>
          <pc:docMk/>
          <pc:sldMk cId="3599640738" sldId="642"/>
        </pc:sldMkLst>
        <pc:spChg chg="mod">
          <ac:chgData name="Yoshiyuki Tajima(田島　佳幸)" userId="1e833418-d2c0-4b2f-967a-8814016308fa" providerId="ADAL" clId="{CD900663-D1A6-4418-A375-47BE3E2EAC08}" dt="2021-06-07T00:15:48.405" v="245" actId="6549"/>
          <ac:spMkLst>
            <pc:docMk/>
            <pc:sldMk cId="3599640738" sldId="642"/>
            <ac:spMk id="2" creationId="{E6C92F82-E625-412A-A4EA-A0B57702CE2E}"/>
          </ac:spMkLst>
        </pc:spChg>
      </pc:sldChg>
      <pc:sldChg chg="modSp mod">
        <pc:chgData name="Yoshiyuki Tajima(田島　佳幸)" userId="1e833418-d2c0-4b2f-967a-8814016308fa" providerId="ADAL" clId="{CD900663-D1A6-4418-A375-47BE3E2EAC08}" dt="2021-06-06T23:57:50.801" v="28" actId="115"/>
        <pc:sldMkLst>
          <pc:docMk/>
          <pc:sldMk cId="315692567" sldId="720"/>
        </pc:sldMkLst>
        <pc:spChg chg="mod">
          <ac:chgData name="Yoshiyuki Tajima(田島　佳幸)" userId="1e833418-d2c0-4b2f-967a-8814016308fa" providerId="ADAL" clId="{CD900663-D1A6-4418-A375-47BE3E2EAC08}" dt="2021-06-06T23:54:39.703" v="1" actId="20577"/>
          <ac:spMkLst>
            <pc:docMk/>
            <pc:sldMk cId="315692567" sldId="720"/>
            <ac:spMk id="9" creationId="{6036BDBB-77A8-4546-8F89-3217120DA152}"/>
          </ac:spMkLst>
        </pc:spChg>
        <pc:spChg chg="mod">
          <ac:chgData name="Yoshiyuki Tajima(田島　佳幸)" userId="1e833418-d2c0-4b2f-967a-8814016308fa" providerId="ADAL" clId="{CD900663-D1A6-4418-A375-47BE3E2EAC08}" dt="2021-06-06T23:57:50.801" v="28" actId="115"/>
          <ac:spMkLst>
            <pc:docMk/>
            <pc:sldMk cId="315692567" sldId="720"/>
            <ac:spMk id="13" creationId="{CF968B29-1E80-4D53-B5D7-CE73264FD200}"/>
          </ac:spMkLst>
        </pc:spChg>
      </pc:sldChg>
      <pc:sldChg chg="modSp mod">
        <pc:chgData name="Yoshiyuki Tajima(田島　佳幸)" userId="1e833418-d2c0-4b2f-967a-8814016308fa" providerId="ADAL" clId="{CD900663-D1A6-4418-A375-47BE3E2EAC08}" dt="2021-06-06T23:59:46.056" v="39" actId="115"/>
        <pc:sldMkLst>
          <pc:docMk/>
          <pc:sldMk cId="2738873259" sldId="731"/>
        </pc:sldMkLst>
        <pc:spChg chg="mod">
          <ac:chgData name="Yoshiyuki Tajima(田島　佳幸)" userId="1e833418-d2c0-4b2f-967a-8814016308fa" providerId="ADAL" clId="{CD900663-D1A6-4418-A375-47BE3E2EAC08}" dt="2021-06-06T23:59:46.056" v="39" actId="115"/>
          <ac:spMkLst>
            <pc:docMk/>
            <pc:sldMk cId="2738873259" sldId="731"/>
            <ac:spMk id="13" creationId="{CF968B29-1E80-4D53-B5D7-CE73264FD200}"/>
          </ac:spMkLst>
        </pc:spChg>
      </pc:sldChg>
      <pc:sldChg chg="modSp mod">
        <pc:chgData name="Yoshiyuki Tajima(田島　佳幸)" userId="1e833418-d2c0-4b2f-967a-8814016308fa" providerId="ADAL" clId="{CD900663-D1A6-4418-A375-47BE3E2EAC08}" dt="2021-06-07T00:10:34.047" v="108" actId="6549"/>
        <pc:sldMkLst>
          <pc:docMk/>
          <pc:sldMk cId="3725858922" sldId="733"/>
        </pc:sldMkLst>
        <pc:spChg chg="mod">
          <ac:chgData name="Yoshiyuki Tajima(田島　佳幸)" userId="1e833418-d2c0-4b2f-967a-8814016308fa" providerId="ADAL" clId="{CD900663-D1A6-4418-A375-47BE3E2EAC08}" dt="2021-06-07T00:10:34.047" v="108" actId="6549"/>
          <ac:spMkLst>
            <pc:docMk/>
            <pc:sldMk cId="3725858922" sldId="733"/>
            <ac:spMk id="2" creationId="{E6C92F82-E625-412A-A4EA-A0B57702CE2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a8969\Desktop\&#20107;&#25925;&#20214;&#25968;.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600" b="1" i="0" u="none" strike="noStrike" kern="1200" cap="none" spc="0" normalizeH="0" baseline="0">
                <a:solidFill>
                  <a:schemeClr val="dk1">
                    <a:lumMod val="50000"/>
                    <a:lumOff val="50000"/>
                  </a:schemeClr>
                </a:solidFill>
                <a:latin typeface="Arial" panose="020B0604020202020204" pitchFamily="34" charset="0"/>
                <a:ea typeface="ＭＳ ゴシック" panose="020B0609070205080204" pitchFamily="49" charset="-128"/>
                <a:cs typeface="Arial" panose="020B0604020202020204" pitchFamily="34" charset="0"/>
              </a:defRPr>
            </a:pPr>
            <a:r>
              <a:rPr lang="en-US" altLang="ja-JP" b="1" dirty="0">
                <a:solidFill>
                  <a:sysClr val="windowText" lastClr="000000"/>
                </a:solidFill>
                <a:latin typeface="Arial" panose="020B0604020202020204" pitchFamily="34" charset="0"/>
                <a:ea typeface="ＭＳ ゴシック" panose="020B0609070205080204" pitchFamily="49" charset="-128"/>
                <a:cs typeface="Arial" panose="020B0604020202020204" pitchFamily="34" charset="0"/>
              </a:rPr>
              <a:t>The</a:t>
            </a:r>
            <a:r>
              <a:rPr lang="en-US" altLang="ja-JP" b="1" baseline="0" dirty="0">
                <a:solidFill>
                  <a:sysClr val="windowText" lastClr="000000"/>
                </a:solidFill>
                <a:latin typeface="Arial" panose="020B0604020202020204" pitchFamily="34" charset="0"/>
                <a:ea typeface="ＭＳ ゴシック" panose="020B0609070205080204" pitchFamily="49" charset="-128"/>
                <a:cs typeface="Arial" panose="020B0604020202020204" pitchFamily="34" charset="0"/>
              </a:rPr>
              <a:t> N</a:t>
            </a:r>
            <a:r>
              <a:rPr lang="en-US" altLang="ja-JP" b="1" dirty="0">
                <a:solidFill>
                  <a:sysClr val="windowText" lastClr="000000"/>
                </a:solidFill>
                <a:latin typeface="Arial" panose="020B0604020202020204" pitchFamily="34" charset="0"/>
                <a:ea typeface="ＭＳ ゴシック" panose="020B0609070205080204" pitchFamily="49" charset="-128"/>
                <a:cs typeface="Arial" panose="020B0604020202020204" pitchFamily="34" charset="0"/>
              </a:rPr>
              <a:t>umber of Accidents</a:t>
            </a:r>
            <a:r>
              <a:rPr lang="en-US" altLang="ja-JP" b="1" baseline="0" dirty="0">
                <a:solidFill>
                  <a:sysClr val="windowText" lastClr="000000"/>
                </a:solidFill>
                <a:latin typeface="Arial" panose="020B0604020202020204" pitchFamily="34" charset="0"/>
                <a:ea typeface="ＭＳ ゴシック" panose="020B0609070205080204" pitchFamily="49" charset="-128"/>
                <a:cs typeface="Arial" panose="020B0604020202020204" pitchFamily="34" charset="0"/>
              </a:rPr>
              <a:t> in each year</a:t>
            </a:r>
            <a:endParaRPr lang="ja-JP" altLang="en-US" b="1" dirty="0">
              <a:solidFill>
                <a:sysClr val="windowText" lastClr="000000"/>
              </a:solidFill>
              <a:latin typeface="Arial" panose="020B0604020202020204" pitchFamily="34" charset="0"/>
              <a:ea typeface="ＭＳ ゴシック" panose="020B0609070205080204" pitchFamily="49" charset="-128"/>
              <a:cs typeface="Arial" panose="020B0604020202020204" pitchFamily="34" charset="0"/>
            </a:endParaRPr>
          </a:p>
        </c:rich>
      </c:tx>
      <c:layout>
        <c:manualLayout>
          <c:xMode val="edge"/>
          <c:yMode val="edge"/>
          <c:x val="0.32540374974507524"/>
          <c:y val="3.6659880739923406E-2"/>
        </c:manualLayout>
      </c:layout>
      <c:overlay val="0"/>
      <c:spPr>
        <a:noFill/>
        <a:ln>
          <a:noFill/>
        </a:ln>
        <a:effectLst/>
      </c:spPr>
      <c:txPr>
        <a:bodyPr rot="0" spcFirstLastPara="1" vertOverflow="ellipsis" vert="horz" wrap="square" anchor="ctr" anchorCtr="1"/>
        <a:lstStyle/>
        <a:p>
          <a:pPr>
            <a:defRPr lang="ja-JP" sz="1600" b="1" i="0" u="none" strike="noStrike" kern="1200" cap="none" spc="0" normalizeH="0" baseline="0">
              <a:solidFill>
                <a:schemeClr val="dk1">
                  <a:lumMod val="50000"/>
                  <a:lumOff val="50000"/>
                </a:schemeClr>
              </a:solidFill>
              <a:latin typeface="Arial" panose="020B0604020202020204" pitchFamily="34" charset="0"/>
              <a:ea typeface="ＭＳ ゴシック" panose="020B0609070205080204" pitchFamily="49" charset="-128"/>
              <a:cs typeface="Arial" panose="020B0604020202020204" pitchFamily="34" charset="0"/>
            </a:defRPr>
          </a:pPr>
          <a:endParaRPr lang="ja-JP"/>
        </a:p>
      </c:txPr>
    </c:title>
    <c:autoTitleDeleted val="0"/>
    <c:plotArea>
      <c:layout/>
      <c:barChart>
        <c:barDir val="col"/>
        <c:grouping val="clustered"/>
        <c:varyColors val="0"/>
        <c:ser>
          <c:idx val="0"/>
          <c:order val="0"/>
          <c:spPr>
            <a:solidFill>
              <a:srgbClr val="36008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800" b="1" i="0" u="none" strike="noStrike" kern="1200" baseline="0">
                    <a:solidFill>
                      <a:schemeClr val="dk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Sheet1!$A$2:$A$32</c:f>
              <c:numCache>
                <c:formatCode>General</c:formatCode>
                <c:ptCount val="31"/>
                <c:pt idx="0">
                  <c:v>1975</c:v>
                </c:pt>
                <c:pt idx="1">
                  <c:v>1980</c:v>
                </c:pt>
                <c:pt idx="2">
                  <c:v>1985</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numCache>
            </c:numRef>
          </c:cat>
          <c:val>
            <c:numRef>
              <c:f>Sheet1!$B$2:$B$32</c:f>
              <c:numCache>
                <c:formatCode>General</c:formatCode>
                <c:ptCount val="31"/>
                <c:pt idx="0">
                  <c:v>3794</c:v>
                </c:pt>
                <c:pt idx="1">
                  <c:v>2263</c:v>
                </c:pt>
                <c:pt idx="2">
                  <c:v>1594</c:v>
                </c:pt>
                <c:pt idx="3">
                  <c:v>1154</c:v>
                </c:pt>
                <c:pt idx="4">
                  <c:v>1180</c:v>
                </c:pt>
                <c:pt idx="5">
                  <c:v>1073</c:v>
                </c:pt>
                <c:pt idx="6">
                  <c:v>1046</c:v>
                </c:pt>
                <c:pt idx="7">
                  <c:v>1003</c:v>
                </c:pt>
                <c:pt idx="8">
                  <c:v>964</c:v>
                </c:pt>
                <c:pt idx="9">
                  <c:v>939</c:v>
                </c:pt>
                <c:pt idx="10">
                  <c:v>927</c:v>
                </c:pt>
                <c:pt idx="11">
                  <c:v>934</c:v>
                </c:pt>
                <c:pt idx="12">
                  <c:v>881</c:v>
                </c:pt>
                <c:pt idx="13">
                  <c:v>843</c:v>
                </c:pt>
                <c:pt idx="14">
                  <c:v>833</c:v>
                </c:pt>
                <c:pt idx="15">
                  <c:v>847</c:v>
                </c:pt>
                <c:pt idx="16">
                  <c:v>857</c:v>
                </c:pt>
                <c:pt idx="17">
                  <c:v>849</c:v>
                </c:pt>
                <c:pt idx="18">
                  <c:v>892</c:v>
                </c:pt>
                <c:pt idx="19">
                  <c:v>849</c:v>
                </c:pt>
                <c:pt idx="20">
                  <c:v>851</c:v>
                </c:pt>
                <c:pt idx="21">
                  <c:v>872</c:v>
                </c:pt>
                <c:pt idx="22">
                  <c:v>867</c:v>
                </c:pt>
                <c:pt idx="23">
                  <c:v>811</c:v>
                </c:pt>
                <c:pt idx="24">
                  <c:v>790</c:v>
                </c:pt>
                <c:pt idx="25">
                  <c:v>758</c:v>
                </c:pt>
                <c:pt idx="26">
                  <c:v>727</c:v>
                </c:pt>
                <c:pt idx="27">
                  <c:v>715</c:v>
                </c:pt>
                <c:pt idx="28">
                  <c:v>670</c:v>
                </c:pt>
                <c:pt idx="29">
                  <c:v>638</c:v>
                </c:pt>
                <c:pt idx="30">
                  <c:v>615</c:v>
                </c:pt>
              </c:numCache>
            </c:numRef>
          </c:val>
          <c:extLst>
            <c:ext xmlns:c16="http://schemas.microsoft.com/office/drawing/2014/chart" uri="{C3380CC4-5D6E-409C-BE32-E72D297353CC}">
              <c16:uniqueId val="{00000000-24DE-4DCA-9FFF-1A338E6ABA4F}"/>
            </c:ext>
          </c:extLst>
        </c:ser>
        <c:dLbls>
          <c:dLblPos val="outEnd"/>
          <c:showLegendKey val="0"/>
          <c:showVal val="1"/>
          <c:showCatName val="0"/>
          <c:showSerName val="0"/>
          <c:showPercent val="0"/>
          <c:showBubbleSize val="0"/>
        </c:dLbls>
        <c:gapWidth val="100"/>
        <c:overlap val="-68"/>
        <c:axId val="675312320"/>
        <c:axId val="675876544"/>
      </c:barChart>
      <c:catAx>
        <c:axId val="67531232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ja-JP" sz="1000" b="1" i="0" u="none" strike="noStrike" kern="1200" cap="none" spc="0" normalizeH="0" baseline="0">
                <a:solidFill>
                  <a:sysClr val="windowText" lastClr="000000"/>
                </a:solidFill>
                <a:latin typeface="+mn-lt"/>
                <a:ea typeface="+mn-ea"/>
                <a:cs typeface="+mn-cs"/>
              </a:defRPr>
            </a:pPr>
            <a:endParaRPr lang="ja-JP"/>
          </a:p>
        </c:txPr>
        <c:crossAx val="675876544"/>
        <c:crosses val="autoZero"/>
        <c:auto val="1"/>
        <c:lblAlgn val="ctr"/>
        <c:lblOffset val="100"/>
        <c:noMultiLvlLbl val="0"/>
      </c:catAx>
      <c:valAx>
        <c:axId val="675876544"/>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lang="en-GB" sz="1200" b="1" i="0" u="none" strike="noStrike" kern="1200" baseline="0" noProof="0">
                    <a:solidFill>
                      <a:schemeClr val="dk1">
                        <a:lumMod val="65000"/>
                        <a:lumOff val="35000"/>
                      </a:schemeClr>
                    </a:solidFill>
                    <a:latin typeface="Arial" panose="020B0604020202020204" pitchFamily="34" charset="0"/>
                    <a:ea typeface="+mn-ea"/>
                    <a:cs typeface="Arial" panose="020B0604020202020204" pitchFamily="34" charset="0"/>
                  </a:defRPr>
                </a:pPr>
                <a:r>
                  <a:rPr lang="en-GB" altLang="ja-JP" sz="1200" noProof="0" dirty="0">
                    <a:solidFill>
                      <a:sysClr val="windowText" lastClr="000000"/>
                    </a:solidFill>
                    <a:latin typeface="Arial" panose="020B0604020202020204" pitchFamily="34" charset="0"/>
                    <a:cs typeface="Arial" panose="020B0604020202020204" pitchFamily="34" charset="0"/>
                  </a:rPr>
                  <a:t>The Number</a:t>
                </a:r>
                <a:r>
                  <a:rPr lang="en-GB" altLang="ja-JP" sz="1200" baseline="0" noProof="0" dirty="0">
                    <a:solidFill>
                      <a:sysClr val="windowText" lastClr="000000"/>
                    </a:solidFill>
                    <a:latin typeface="Arial" panose="020B0604020202020204" pitchFamily="34" charset="0"/>
                    <a:cs typeface="Arial" panose="020B0604020202020204" pitchFamily="34" charset="0"/>
                  </a:rPr>
                  <a:t> of Accidents</a:t>
                </a:r>
                <a:endParaRPr lang="en-GB" altLang="ja-JP" sz="1200" noProof="0" dirty="0">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7.6297052903174954E-3"/>
              <c:y val="0.41196238970700411"/>
            </c:manualLayout>
          </c:layout>
          <c:overlay val="0"/>
          <c:spPr>
            <a:noFill/>
            <a:ln>
              <a:noFill/>
            </a:ln>
            <a:effectLst/>
          </c:spPr>
          <c:txPr>
            <a:bodyPr rot="-5400000" spcFirstLastPara="1" vertOverflow="ellipsis" vert="horz" wrap="square" anchor="ctr" anchorCtr="1"/>
            <a:lstStyle/>
            <a:p>
              <a:pPr>
                <a:defRPr lang="en-GB" sz="1200" b="1" i="0" u="none" strike="noStrike" kern="1200" baseline="0" noProof="0">
                  <a:solidFill>
                    <a:schemeClr val="dk1">
                      <a:lumMod val="65000"/>
                      <a:lumOff val="35000"/>
                    </a:schemeClr>
                  </a:solidFill>
                  <a:latin typeface="Arial" panose="020B0604020202020204" pitchFamily="34" charset="0"/>
                  <a:ea typeface="+mn-ea"/>
                  <a:cs typeface="Arial" panose="020B0604020202020204" pitchFamily="34" charset="0"/>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000" b="1" i="0" u="none" strike="noStrike" kern="1200" baseline="0">
                <a:solidFill>
                  <a:sysClr val="windowText" lastClr="000000"/>
                </a:solidFill>
                <a:latin typeface="+mn-lt"/>
                <a:ea typeface="+mn-ea"/>
                <a:cs typeface="+mn-cs"/>
              </a:defRPr>
            </a:pPr>
            <a:endParaRPr lang="ja-JP"/>
          </a:p>
        </c:txPr>
        <c:crossAx val="67531232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pitchFamily="50" charset="-128"/>
              </a:defRPr>
            </a:lvl1pPr>
          </a:lstStyle>
          <a:p>
            <a:endParaRPr lang="en-US" altLang="ja-JP"/>
          </a:p>
        </p:txBody>
      </p:sp>
      <p:sp>
        <p:nvSpPr>
          <p:cNvPr id="19459"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pitchFamily="50" charset="-128"/>
              </a:defRPr>
            </a:lvl1pPr>
          </a:lstStyle>
          <a:p>
            <a:endParaRPr lang="en-US" altLang="ja-JP"/>
          </a:p>
        </p:txBody>
      </p:sp>
      <p:sp>
        <p:nvSpPr>
          <p:cNvPr id="19460" name="Rectangle 4"/>
          <p:cNvSpPr>
            <a:spLocks noGrp="1" noRot="1" noChangeAspect="1" noChangeArrowheads="1" noTextEdit="1"/>
          </p:cNvSpPr>
          <p:nvPr>
            <p:ph type="sldImg" idx="2"/>
          </p:nvPr>
        </p:nvSpPr>
        <p:spPr bwMode="auto">
          <a:xfrm>
            <a:off x="901700" y="739775"/>
            <a:ext cx="4933950" cy="3700463"/>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9462"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pitchFamily="50" charset="-128"/>
              </a:defRPr>
            </a:lvl1pPr>
          </a:lstStyle>
          <a:p>
            <a:endParaRPr lang="en-US" altLang="ja-JP"/>
          </a:p>
        </p:txBody>
      </p:sp>
      <p:sp>
        <p:nvSpPr>
          <p:cNvPr id="19463"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pitchFamily="50" charset="-128"/>
              </a:defRPr>
            </a:lvl1pPr>
          </a:lstStyle>
          <a:p>
            <a:fld id="{CEC9BB6F-D726-4B69-B74C-E9C08A217E33}" type="slidenum">
              <a:rPr lang="en-US" altLang="ja-JP"/>
              <a:pPr/>
              <a:t>‹#›</a:t>
            </a:fld>
            <a:endParaRPr lang="en-US" altLang="ja-JP"/>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80B546-A358-4DCF-A167-DF00EA394D59}" type="slidenum">
              <a:rPr lang="en-US" altLang="ja-JP"/>
              <a:pPr/>
              <a:t>1</a:t>
            </a:fld>
            <a:endParaRPr lang="en-US" altLang="ja-JP"/>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事故概要は、赤羽発桜木町行の列車が、毎時</a:t>
            </a:r>
            <a:r>
              <a:rPr kumimoji="1" lang="en-US" altLang="ja-JP"/>
              <a:t>35km</a:t>
            </a:r>
            <a:r>
              <a:rPr kumimoji="1" lang="ja-JP" altLang="en-US"/>
              <a:t>の速度で桜木町の転てつ器付近に差し掛かった際に、吊架線が切断されたことで垂れ下がった架線がパンタグラフにからまり火花が発生。</a:t>
            </a:r>
            <a:endParaRPr kumimoji="1" lang="en-US" altLang="ja-JP"/>
          </a:p>
          <a:p>
            <a:r>
              <a:rPr kumimoji="1" lang="ja-JP" altLang="en-US"/>
              <a:t>火はまたたく間に燃え広がり先頭車両を全勝し、さらに</a:t>
            </a:r>
            <a:r>
              <a:rPr kumimoji="1" lang="en-US" altLang="ja-JP"/>
              <a:t>2</a:t>
            </a:r>
            <a:r>
              <a:rPr kumimoji="1" lang="ja-JP" altLang="en-US"/>
              <a:t>両目まで延焼した結果、</a:t>
            </a:r>
            <a:r>
              <a:rPr kumimoji="1" lang="en-US" altLang="ja-JP"/>
              <a:t>106</a:t>
            </a:r>
            <a:r>
              <a:rPr kumimoji="1" lang="ja-JP" altLang="en-US"/>
              <a:t>名の乗客が死亡し</a:t>
            </a:r>
            <a:r>
              <a:rPr kumimoji="1" lang="en-US" altLang="ja-JP"/>
              <a:t>92</a:t>
            </a:r>
            <a:r>
              <a:rPr kumimoji="1" lang="ja-JP" altLang="en-US"/>
              <a:t>名の方が負傷された。</a:t>
            </a:r>
          </a:p>
        </p:txBody>
      </p:sp>
      <p:sp>
        <p:nvSpPr>
          <p:cNvPr id="4" name="スライド番号プレースホルダー 3"/>
          <p:cNvSpPr>
            <a:spLocks noGrp="1"/>
          </p:cNvSpPr>
          <p:nvPr>
            <p:ph type="sldNum" sz="quarter" idx="5"/>
          </p:nvPr>
        </p:nvSpPr>
        <p:spPr/>
        <p:txBody>
          <a:bodyPr/>
          <a:lstStyle/>
          <a:p>
            <a:fld id="{C36A5AB1-BF8F-4992-AE96-88E34BCC17CE}" type="slidenum">
              <a:rPr kumimoji="1" lang="ja-JP" altLang="en-US" smtClean="0"/>
              <a:t>11</a:t>
            </a:fld>
            <a:endParaRPr kumimoji="1" lang="ja-JP" altLang="en-US"/>
          </a:p>
        </p:txBody>
      </p:sp>
    </p:spTree>
    <p:extLst>
      <p:ext uri="{BB962C8B-B14F-4D97-AF65-F5344CB8AC3E}">
        <p14:creationId xmlns:p14="http://schemas.microsoft.com/office/powerpoint/2010/main" val="2823156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事故の原因と被害が拡大した要因であるが、</a:t>
            </a:r>
            <a:endParaRPr kumimoji="1" lang="en-US" altLang="ja-JP" dirty="0"/>
          </a:p>
          <a:p>
            <a:r>
              <a:rPr kumimoji="1" lang="ja-JP" altLang="en-US" dirty="0"/>
              <a:t>まず事故原因となったのは、</a:t>
            </a:r>
            <a:endParaRPr kumimoji="1" lang="en-US" altLang="ja-JP" dirty="0"/>
          </a:p>
          <a:p>
            <a:r>
              <a:rPr kumimoji="1" lang="ja-JP" altLang="en-US" dirty="0"/>
              <a:t>○碍子の取替作業中に作業員が誤ってスパナを落下させてしまい、吊架線を切断</a:t>
            </a:r>
            <a:endParaRPr kumimoji="1" lang="en-US" altLang="ja-JP" dirty="0"/>
          </a:p>
          <a:p>
            <a:r>
              <a:rPr kumimoji="1" lang="ja-JP" altLang="en-US" dirty="0"/>
              <a:t>○その後、列車を停止させる手配を行わなかった</a:t>
            </a:r>
            <a:endParaRPr kumimoji="1" lang="en-US" altLang="ja-JP" dirty="0"/>
          </a:p>
          <a:p>
            <a:r>
              <a:rPr kumimoji="1" lang="ja-JP" altLang="en-US" dirty="0"/>
              <a:t>○また、架線切断後に、送電を停止する遮断器が動作せず約</a:t>
            </a:r>
            <a:r>
              <a:rPr kumimoji="1" lang="en-US" altLang="ja-JP" dirty="0"/>
              <a:t>5</a:t>
            </a:r>
            <a:r>
              <a:rPr kumimoji="1" lang="ja-JP" altLang="en-US" dirty="0"/>
              <a:t>分間送電され続けた</a:t>
            </a:r>
            <a:endParaRPr kumimoji="1" lang="en-US" altLang="ja-JP" dirty="0"/>
          </a:p>
          <a:p>
            <a:r>
              <a:rPr kumimoji="1" lang="ja-JP" altLang="en-US" dirty="0"/>
              <a:t>これらが、列車火災の要因であり、被害が拡大した要因は、</a:t>
            </a:r>
            <a:endParaRPr kumimoji="1" lang="en-US" altLang="ja-JP" dirty="0"/>
          </a:p>
          <a:p>
            <a:r>
              <a:rPr kumimoji="1" lang="ja-JP" altLang="en-US" dirty="0"/>
              <a:t>○火災が発生した際、</a:t>
            </a:r>
            <a:r>
              <a:rPr kumimoji="1" lang="en-US" altLang="ja-JP" dirty="0"/>
              <a:t>5</a:t>
            </a:r>
            <a:r>
              <a:rPr kumimoji="1" lang="ja-JP" altLang="en-US" dirty="0"/>
              <a:t>～</a:t>
            </a:r>
            <a:r>
              <a:rPr kumimoji="1" lang="en-US" altLang="ja-JP" dirty="0"/>
              <a:t>6m</a:t>
            </a:r>
            <a:r>
              <a:rPr kumimoji="1" lang="ja-JP" altLang="en-US" dirty="0"/>
              <a:t>の追い風が吹いていたこと。</a:t>
            </a:r>
            <a:endParaRPr kumimoji="1" lang="en-US" altLang="ja-JP" dirty="0"/>
          </a:p>
          <a:p>
            <a:r>
              <a:rPr kumimoji="1" lang="ja-JP" altLang="en-US" dirty="0"/>
              <a:t>○列車の屋根が可燃性の高い木材であり、車内の天井にはペンキ塗装がなされていたこと。</a:t>
            </a:r>
            <a:endParaRPr kumimoji="1" lang="en-US" altLang="ja-JP" dirty="0"/>
          </a:p>
          <a:p>
            <a:r>
              <a:rPr kumimoji="1" lang="ja-JP" altLang="en-US" dirty="0"/>
              <a:t>○大量輸送に伴う換気率向上のために設計された列車の窓が</a:t>
            </a:r>
            <a:r>
              <a:rPr kumimoji="1" lang="en-US" altLang="ja-JP" dirty="0"/>
              <a:t>3</a:t>
            </a:r>
            <a:r>
              <a:rPr kumimoji="1" lang="ja-JP" altLang="en-US" dirty="0"/>
              <a:t>段形式で可動域は</a:t>
            </a:r>
            <a:r>
              <a:rPr kumimoji="1" lang="en-US" altLang="ja-JP" dirty="0"/>
              <a:t>29cm</a:t>
            </a:r>
            <a:r>
              <a:rPr kumimoji="1" lang="ja-JP" altLang="en-US" dirty="0"/>
              <a:t>しかなく、乗客の脱出を阻んだこと</a:t>
            </a:r>
            <a:endParaRPr kumimoji="1" lang="en-US" altLang="ja-JP" dirty="0"/>
          </a:p>
          <a:p>
            <a:r>
              <a:rPr kumimoji="1" lang="ja-JP" altLang="en-US" dirty="0"/>
              <a:t>○さらにパンタグラフを下げたことで、自動扉が開扉できず、</a:t>
            </a:r>
            <a:r>
              <a:rPr kumimoji="1" lang="en-US" altLang="ja-JP" dirty="0"/>
              <a:t>1</a:t>
            </a:r>
            <a:r>
              <a:rPr kumimoji="1" lang="ja-JP" altLang="en-US" dirty="0"/>
              <a:t>両目に乗車している</a:t>
            </a:r>
            <a:r>
              <a:rPr kumimoji="1" lang="en-US" altLang="ja-JP" dirty="0"/>
              <a:t>150</a:t>
            </a:r>
            <a:r>
              <a:rPr kumimoji="1" lang="ja-JP" altLang="en-US" dirty="0"/>
              <a:t>名以上の乗客が</a:t>
            </a:r>
            <a:r>
              <a:rPr kumimoji="1" lang="en-US" altLang="ja-JP" dirty="0"/>
              <a:t>2</a:t>
            </a:r>
            <a:r>
              <a:rPr kumimoji="1" lang="ja-JP" altLang="en-US" dirty="0"/>
              <a:t>両目へ殺到したが、客車内の貫通扉が内開きのため、乗客自らの圧力で扉を開くことができなかったこと</a:t>
            </a:r>
            <a:endParaRPr kumimoji="1" lang="en-US" altLang="ja-JP" dirty="0"/>
          </a:p>
          <a:p>
            <a:r>
              <a:rPr kumimoji="1" lang="ja-JP" altLang="en-US" dirty="0"/>
              <a:t>○客車内から扉を手動で開けるためのドアコックの表示がされていないため、乗客は扉を開けることができなかったこと</a:t>
            </a:r>
            <a:endParaRPr kumimoji="1" lang="en-US" altLang="ja-JP" dirty="0"/>
          </a:p>
          <a:p>
            <a:r>
              <a:rPr kumimoji="1" lang="ja-JP" altLang="en-US" dirty="0"/>
              <a:t>○乗務員が動転し、車外のドアコックの操作に思いつかず、操作をしなかったこと</a:t>
            </a:r>
            <a:endParaRPr kumimoji="1" lang="en-US" altLang="ja-JP" dirty="0"/>
          </a:p>
          <a:p>
            <a:r>
              <a:rPr kumimoji="1" lang="ja-JP" altLang="en-US" dirty="0"/>
              <a:t>きっかけは、スパナを落とすという小さなミスであるが、様々な要因が積み重なったことで重大事故に至った事故である。</a:t>
            </a:r>
            <a:endParaRPr kumimoji="1" lang="en-US" altLang="ja-JP" dirty="0"/>
          </a:p>
          <a:p>
            <a:r>
              <a:rPr kumimoji="1" lang="ja-JP" altLang="en-US" dirty="0"/>
              <a:t>この事故から学ぶべきことは（教訓）</a:t>
            </a:r>
            <a:endParaRPr kumimoji="1" lang="en-US" altLang="ja-JP" dirty="0"/>
          </a:p>
          <a:p>
            <a:r>
              <a:rPr kumimoji="1" lang="ja-JP" altLang="en-US" dirty="0"/>
              <a:t>○小さなエラーが大きな被害につながる可能性があること</a:t>
            </a:r>
            <a:endParaRPr kumimoji="1" lang="en-US" altLang="ja-JP" dirty="0"/>
          </a:p>
          <a:p>
            <a:r>
              <a:rPr kumimoji="1" lang="ja-JP" altLang="en-US" dirty="0"/>
              <a:t>○大量輸送に伴い、車内換気を良くするためにと考えられた</a:t>
            </a:r>
            <a:r>
              <a:rPr kumimoji="1" lang="en-US" altLang="ja-JP" dirty="0"/>
              <a:t>3</a:t>
            </a:r>
            <a:r>
              <a:rPr kumimoji="1" lang="ja-JP" altLang="en-US" dirty="0"/>
              <a:t>段式窓であるが、この事故では乗客の逃げ道を阻む結果となった。性能や効率向上が安全性の低下につながる可能性を考える必要がある。</a:t>
            </a:r>
            <a:endParaRPr kumimoji="1" lang="en-US" altLang="ja-JP" dirty="0"/>
          </a:p>
          <a:p>
            <a:r>
              <a:rPr kumimoji="1" lang="ja-JP" altLang="en-US" dirty="0"/>
              <a:t>○また、乗務員・駅係員等への教育訓練の必要性として、</a:t>
            </a:r>
            <a:endParaRPr kumimoji="1" lang="en-US" altLang="ja-JP" dirty="0"/>
          </a:p>
          <a:p>
            <a:r>
              <a:rPr kumimoji="1" lang="ja-JP" altLang="en-US" dirty="0"/>
              <a:t>・乗務員が動転しているとはいえ、ドアコックの操作に気づかないなど、車両機器の位置を確実に把握させておくことや乗客の避難誘導の手段、またパニックを防止する放送スキルなど、異常時の対応に大きな問題があった。やはり日頃からの要員に対する訓練は必須である。</a:t>
            </a:r>
            <a:endParaRPr kumimoji="1" lang="en-US" altLang="ja-JP" dirty="0"/>
          </a:p>
        </p:txBody>
      </p:sp>
      <p:sp>
        <p:nvSpPr>
          <p:cNvPr id="4" name="スライド番号プレースホルダー 3"/>
          <p:cNvSpPr>
            <a:spLocks noGrp="1"/>
          </p:cNvSpPr>
          <p:nvPr>
            <p:ph type="sldNum" sz="quarter" idx="5"/>
          </p:nvPr>
        </p:nvSpPr>
        <p:spPr/>
        <p:txBody>
          <a:bodyPr/>
          <a:lstStyle/>
          <a:p>
            <a:fld id="{C36A5AB1-BF8F-4992-AE96-88E34BCC17CE}" type="slidenum">
              <a:rPr kumimoji="1" lang="ja-JP" altLang="en-US" smtClean="0"/>
              <a:t>12</a:t>
            </a:fld>
            <a:endParaRPr kumimoji="1" lang="ja-JP" altLang="en-US"/>
          </a:p>
        </p:txBody>
      </p:sp>
    </p:spTree>
    <p:extLst>
      <p:ext uri="{BB962C8B-B14F-4D97-AF65-F5344CB8AC3E}">
        <p14:creationId xmlns:p14="http://schemas.microsoft.com/office/powerpoint/2010/main" val="2664843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事故の原因と被害が拡大した要因であるが、</a:t>
            </a:r>
            <a:endParaRPr kumimoji="1" lang="en-US" altLang="ja-JP" dirty="0"/>
          </a:p>
          <a:p>
            <a:r>
              <a:rPr kumimoji="1" lang="ja-JP" altLang="en-US" dirty="0"/>
              <a:t>まず事故原因となったのは、</a:t>
            </a:r>
            <a:endParaRPr kumimoji="1" lang="en-US" altLang="ja-JP" dirty="0"/>
          </a:p>
          <a:p>
            <a:r>
              <a:rPr kumimoji="1" lang="ja-JP" altLang="en-US" dirty="0"/>
              <a:t>○碍子の取替作業中に作業員が誤ってスパナを落下させてしまい、吊架線を切断</a:t>
            </a:r>
            <a:endParaRPr kumimoji="1" lang="en-US" altLang="ja-JP" dirty="0"/>
          </a:p>
          <a:p>
            <a:r>
              <a:rPr kumimoji="1" lang="ja-JP" altLang="en-US" dirty="0"/>
              <a:t>○その後、列車を停止させる手配を行わなかった</a:t>
            </a:r>
            <a:endParaRPr kumimoji="1" lang="en-US" altLang="ja-JP" dirty="0"/>
          </a:p>
          <a:p>
            <a:r>
              <a:rPr kumimoji="1" lang="ja-JP" altLang="en-US" dirty="0"/>
              <a:t>○また、架線切断後に、送電を停止する遮断器が動作せず約</a:t>
            </a:r>
            <a:r>
              <a:rPr kumimoji="1" lang="en-US" altLang="ja-JP" dirty="0"/>
              <a:t>5</a:t>
            </a:r>
            <a:r>
              <a:rPr kumimoji="1" lang="ja-JP" altLang="en-US" dirty="0"/>
              <a:t>分間送電され続けた</a:t>
            </a:r>
            <a:endParaRPr kumimoji="1" lang="en-US" altLang="ja-JP" dirty="0"/>
          </a:p>
          <a:p>
            <a:r>
              <a:rPr kumimoji="1" lang="ja-JP" altLang="en-US" dirty="0"/>
              <a:t>これらが、列車火災の要因であり、被害が拡大した要因は、</a:t>
            </a:r>
            <a:endParaRPr kumimoji="1" lang="en-US" altLang="ja-JP" dirty="0"/>
          </a:p>
          <a:p>
            <a:r>
              <a:rPr kumimoji="1" lang="ja-JP" altLang="en-US" dirty="0"/>
              <a:t>○火災が発生した際、</a:t>
            </a:r>
            <a:r>
              <a:rPr kumimoji="1" lang="en-US" altLang="ja-JP" dirty="0"/>
              <a:t>5</a:t>
            </a:r>
            <a:r>
              <a:rPr kumimoji="1" lang="ja-JP" altLang="en-US" dirty="0"/>
              <a:t>～</a:t>
            </a:r>
            <a:r>
              <a:rPr kumimoji="1" lang="en-US" altLang="ja-JP" dirty="0"/>
              <a:t>6m</a:t>
            </a:r>
            <a:r>
              <a:rPr kumimoji="1" lang="ja-JP" altLang="en-US" dirty="0"/>
              <a:t>の追い風が吹いていたこと。</a:t>
            </a:r>
            <a:endParaRPr kumimoji="1" lang="en-US" altLang="ja-JP" dirty="0"/>
          </a:p>
          <a:p>
            <a:r>
              <a:rPr kumimoji="1" lang="ja-JP" altLang="en-US" dirty="0"/>
              <a:t>○列車の屋根が可燃性の高い木材であり、車内の天井にはペンキ塗装がなされていたこと。</a:t>
            </a:r>
            <a:endParaRPr kumimoji="1" lang="en-US" altLang="ja-JP" dirty="0"/>
          </a:p>
          <a:p>
            <a:r>
              <a:rPr kumimoji="1" lang="ja-JP" altLang="en-US" dirty="0"/>
              <a:t>○大量輸送に伴う換気率向上のために設計された列車の窓が</a:t>
            </a:r>
            <a:r>
              <a:rPr kumimoji="1" lang="en-US" altLang="ja-JP" dirty="0"/>
              <a:t>3</a:t>
            </a:r>
            <a:r>
              <a:rPr kumimoji="1" lang="ja-JP" altLang="en-US" dirty="0"/>
              <a:t>段形式で可動域は</a:t>
            </a:r>
            <a:r>
              <a:rPr kumimoji="1" lang="en-US" altLang="ja-JP" dirty="0"/>
              <a:t>29cm</a:t>
            </a:r>
            <a:r>
              <a:rPr kumimoji="1" lang="ja-JP" altLang="en-US" dirty="0"/>
              <a:t>しかなく、乗客の脱出を阻んだこと</a:t>
            </a:r>
            <a:endParaRPr kumimoji="1" lang="en-US" altLang="ja-JP" dirty="0"/>
          </a:p>
          <a:p>
            <a:r>
              <a:rPr kumimoji="1" lang="ja-JP" altLang="en-US" dirty="0"/>
              <a:t>○さらにパンタグラフを下げたことで、自動扉が開扉できず、</a:t>
            </a:r>
            <a:r>
              <a:rPr kumimoji="1" lang="en-US" altLang="ja-JP" dirty="0"/>
              <a:t>1</a:t>
            </a:r>
            <a:r>
              <a:rPr kumimoji="1" lang="ja-JP" altLang="en-US" dirty="0"/>
              <a:t>両目に乗車している</a:t>
            </a:r>
            <a:r>
              <a:rPr kumimoji="1" lang="en-US" altLang="ja-JP" dirty="0"/>
              <a:t>150</a:t>
            </a:r>
            <a:r>
              <a:rPr kumimoji="1" lang="ja-JP" altLang="en-US" dirty="0"/>
              <a:t>名以上の乗客が</a:t>
            </a:r>
            <a:r>
              <a:rPr kumimoji="1" lang="en-US" altLang="ja-JP" dirty="0"/>
              <a:t>2</a:t>
            </a:r>
            <a:r>
              <a:rPr kumimoji="1" lang="ja-JP" altLang="en-US" dirty="0"/>
              <a:t>両目へ殺到したが、客車内の貫通扉が内開きのため、乗客自らの圧力で扉を開くことができなかったこと</a:t>
            </a:r>
            <a:endParaRPr kumimoji="1" lang="en-US" altLang="ja-JP" dirty="0"/>
          </a:p>
          <a:p>
            <a:r>
              <a:rPr kumimoji="1" lang="ja-JP" altLang="en-US" dirty="0"/>
              <a:t>○客車内から扉を手動で開けるためのドアコックの表示がされていないため、乗客は扉を開けることができなかったこと</a:t>
            </a:r>
            <a:endParaRPr kumimoji="1" lang="en-US" altLang="ja-JP" dirty="0"/>
          </a:p>
          <a:p>
            <a:r>
              <a:rPr kumimoji="1" lang="ja-JP" altLang="en-US" dirty="0"/>
              <a:t>○乗務員が動転し、車外のドアコックの操作に思いつかず、操作をしなかったこと</a:t>
            </a:r>
            <a:endParaRPr kumimoji="1" lang="en-US" altLang="ja-JP" dirty="0"/>
          </a:p>
          <a:p>
            <a:r>
              <a:rPr kumimoji="1" lang="ja-JP" altLang="en-US" dirty="0"/>
              <a:t>きっかけは、スパナを落とすという小さなミスであるが、様々な要因が積み重なったことで重大事故に至った事故である。</a:t>
            </a:r>
            <a:endParaRPr kumimoji="1" lang="en-US" altLang="ja-JP" dirty="0"/>
          </a:p>
          <a:p>
            <a:r>
              <a:rPr kumimoji="1" lang="ja-JP" altLang="en-US" dirty="0"/>
              <a:t>この事故から学ぶべきことは（教訓）</a:t>
            </a:r>
            <a:endParaRPr kumimoji="1" lang="en-US" altLang="ja-JP" dirty="0"/>
          </a:p>
          <a:p>
            <a:r>
              <a:rPr kumimoji="1" lang="ja-JP" altLang="en-US" dirty="0"/>
              <a:t>○小さなエラーが大きな被害につながる可能性があること</a:t>
            </a:r>
            <a:endParaRPr kumimoji="1" lang="en-US" altLang="ja-JP" dirty="0"/>
          </a:p>
          <a:p>
            <a:r>
              <a:rPr kumimoji="1" lang="ja-JP" altLang="en-US" dirty="0"/>
              <a:t>○大量輸送に伴い、車内換気を良くするためにと考えられた</a:t>
            </a:r>
            <a:r>
              <a:rPr kumimoji="1" lang="en-US" altLang="ja-JP" dirty="0"/>
              <a:t>3</a:t>
            </a:r>
            <a:r>
              <a:rPr kumimoji="1" lang="ja-JP" altLang="en-US" dirty="0"/>
              <a:t>段式窓であるが、この事故では乗客の逃げ道を阻む結果となった。性能や効率向上が安全性の低下につながる可能性を考える必要がある。</a:t>
            </a:r>
            <a:endParaRPr kumimoji="1" lang="en-US" altLang="ja-JP" dirty="0"/>
          </a:p>
          <a:p>
            <a:r>
              <a:rPr kumimoji="1" lang="ja-JP" altLang="en-US" dirty="0"/>
              <a:t>○また、乗務員・駅係員等への教育訓練の必要性として、</a:t>
            </a:r>
            <a:endParaRPr kumimoji="1" lang="en-US" altLang="ja-JP" dirty="0"/>
          </a:p>
          <a:p>
            <a:r>
              <a:rPr kumimoji="1" lang="ja-JP" altLang="en-US" dirty="0"/>
              <a:t>・乗務員が動転しているとはいえ、ドアコックの操作に気づかないなど、車両機器の位置を確実に把握させておくことや乗客の避難誘導の手段、またパニックを防止する放送スキルなど、異常時の対応に大きな問題があった。やはり日頃からの要員に対する訓練は必須である。</a:t>
            </a:r>
            <a:endParaRPr kumimoji="1" lang="en-US" altLang="ja-JP" dirty="0"/>
          </a:p>
        </p:txBody>
      </p:sp>
      <p:sp>
        <p:nvSpPr>
          <p:cNvPr id="4" name="スライド番号プレースホルダー 3"/>
          <p:cNvSpPr>
            <a:spLocks noGrp="1"/>
          </p:cNvSpPr>
          <p:nvPr>
            <p:ph type="sldNum" sz="quarter" idx="5"/>
          </p:nvPr>
        </p:nvSpPr>
        <p:spPr/>
        <p:txBody>
          <a:bodyPr/>
          <a:lstStyle/>
          <a:p>
            <a:fld id="{C36A5AB1-BF8F-4992-AE96-88E34BCC17CE}" type="slidenum">
              <a:rPr kumimoji="1" lang="ja-JP" altLang="en-US" smtClean="0"/>
              <a:t>13</a:t>
            </a:fld>
            <a:endParaRPr kumimoji="1" lang="ja-JP" altLang="en-US"/>
          </a:p>
        </p:txBody>
      </p:sp>
    </p:spTree>
    <p:extLst>
      <p:ext uri="{BB962C8B-B14F-4D97-AF65-F5344CB8AC3E}">
        <p14:creationId xmlns:p14="http://schemas.microsoft.com/office/powerpoint/2010/main" val="1418023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事故の原因と被害が拡大した要因であるが、</a:t>
            </a:r>
            <a:endParaRPr kumimoji="1" lang="en-US" altLang="ja-JP"/>
          </a:p>
          <a:p>
            <a:r>
              <a:rPr kumimoji="1" lang="ja-JP" altLang="en-US"/>
              <a:t>まず事故原因となったのは、</a:t>
            </a:r>
            <a:endParaRPr kumimoji="1" lang="en-US" altLang="ja-JP"/>
          </a:p>
          <a:p>
            <a:r>
              <a:rPr kumimoji="1" lang="ja-JP" altLang="en-US"/>
              <a:t>○碍子の取替作業中に作業員が誤ってスパナを落下させてしまい、吊架線を切断</a:t>
            </a:r>
            <a:endParaRPr kumimoji="1" lang="en-US" altLang="ja-JP"/>
          </a:p>
          <a:p>
            <a:r>
              <a:rPr kumimoji="1" lang="ja-JP" altLang="en-US"/>
              <a:t>○その後、列車を停止させる手配を行わなかった</a:t>
            </a:r>
            <a:endParaRPr kumimoji="1" lang="en-US" altLang="ja-JP"/>
          </a:p>
          <a:p>
            <a:r>
              <a:rPr kumimoji="1" lang="ja-JP" altLang="en-US"/>
              <a:t>○また、架線切断後に、送電を停止する遮断器が動作せず約</a:t>
            </a:r>
            <a:r>
              <a:rPr kumimoji="1" lang="en-US" altLang="ja-JP"/>
              <a:t>5</a:t>
            </a:r>
            <a:r>
              <a:rPr kumimoji="1" lang="ja-JP" altLang="en-US"/>
              <a:t>分間送電され続けた</a:t>
            </a:r>
            <a:endParaRPr kumimoji="1" lang="en-US" altLang="ja-JP"/>
          </a:p>
          <a:p>
            <a:r>
              <a:rPr kumimoji="1" lang="ja-JP" altLang="en-US"/>
              <a:t>これらが、列車火災の要因であり、被害が拡大した要因は、</a:t>
            </a:r>
            <a:endParaRPr kumimoji="1" lang="en-US" altLang="ja-JP"/>
          </a:p>
          <a:p>
            <a:r>
              <a:rPr kumimoji="1" lang="ja-JP" altLang="en-US"/>
              <a:t>○火災が発生した際、</a:t>
            </a:r>
            <a:r>
              <a:rPr kumimoji="1" lang="en-US" altLang="ja-JP"/>
              <a:t>5</a:t>
            </a:r>
            <a:r>
              <a:rPr kumimoji="1" lang="ja-JP" altLang="en-US"/>
              <a:t>～</a:t>
            </a:r>
            <a:r>
              <a:rPr kumimoji="1" lang="en-US" altLang="ja-JP"/>
              <a:t>6m</a:t>
            </a:r>
            <a:r>
              <a:rPr kumimoji="1" lang="ja-JP" altLang="en-US"/>
              <a:t>の追い風が吹いていたこと。</a:t>
            </a:r>
            <a:endParaRPr kumimoji="1" lang="en-US" altLang="ja-JP"/>
          </a:p>
          <a:p>
            <a:r>
              <a:rPr kumimoji="1" lang="ja-JP" altLang="en-US"/>
              <a:t>○列車の屋根が可燃性の高い木材であり、車内の天井にはペンキ塗装がなされていたこと。</a:t>
            </a:r>
            <a:endParaRPr kumimoji="1" lang="en-US" altLang="ja-JP"/>
          </a:p>
          <a:p>
            <a:r>
              <a:rPr kumimoji="1" lang="ja-JP" altLang="en-US"/>
              <a:t>○大量輸送に伴う換気率向上のために設計された列車の窓が</a:t>
            </a:r>
            <a:r>
              <a:rPr kumimoji="1" lang="en-US" altLang="ja-JP"/>
              <a:t>3</a:t>
            </a:r>
            <a:r>
              <a:rPr kumimoji="1" lang="ja-JP" altLang="en-US"/>
              <a:t>段形式で可動域は</a:t>
            </a:r>
            <a:r>
              <a:rPr kumimoji="1" lang="en-US" altLang="ja-JP"/>
              <a:t>29cm</a:t>
            </a:r>
            <a:r>
              <a:rPr kumimoji="1" lang="ja-JP" altLang="en-US"/>
              <a:t>しかなく、乗客の脱出を阻んだこと</a:t>
            </a:r>
            <a:endParaRPr kumimoji="1" lang="en-US" altLang="ja-JP"/>
          </a:p>
          <a:p>
            <a:r>
              <a:rPr kumimoji="1" lang="ja-JP" altLang="en-US"/>
              <a:t>○さらにパンタグラフを下げたことで、自動扉が開扉できず、</a:t>
            </a:r>
            <a:r>
              <a:rPr kumimoji="1" lang="en-US" altLang="ja-JP"/>
              <a:t>1</a:t>
            </a:r>
            <a:r>
              <a:rPr kumimoji="1" lang="ja-JP" altLang="en-US"/>
              <a:t>両目に乗車している</a:t>
            </a:r>
            <a:r>
              <a:rPr kumimoji="1" lang="en-US" altLang="ja-JP"/>
              <a:t>150</a:t>
            </a:r>
            <a:r>
              <a:rPr kumimoji="1" lang="ja-JP" altLang="en-US"/>
              <a:t>名以上の乗客が</a:t>
            </a:r>
            <a:r>
              <a:rPr kumimoji="1" lang="en-US" altLang="ja-JP"/>
              <a:t>2</a:t>
            </a:r>
            <a:r>
              <a:rPr kumimoji="1" lang="ja-JP" altLang="en-US"/>
              <a:t>両目へ殺到したが、客車内の貫通扉が内開きのため、乗客自らの圧力で扉を開くことができなかったこと</a:t>
            </a:r>
            <a:endParaRPr kumimoji="1" lang="en-US" altLang="ja-JP"/>
          </a:p>
          <a:p>
            <a:r>
              <a:rPr kumimoji="1" lang="ja-JP" altLang="en-US"/>
              <a:t>○客車内から扉を手動で開けるためのドアコックの表示がされていないため、乗客は扉を開けることができなかったこと</a:t>
            </a:r>
            <a:endParaRPr kumimoji="1" lang="en-US" altLang="ja-JP"/>
          </a:p>
          <a:p>
            <a:r>
              <a:rPr kumimoji="1" lang="ja-JP" altLang="en-US"/>
              <a:t>○乗務員が動転し、車外のドアコックの操作に思いつかず、操作をしなかったこと</a:t>
            </a:r>
            <a:endParaRPr kumimoji="1" lang="en-US" altLang="ja-JP"/>
          </a:p>
          <a:p>
            <a:r>
              <a:rPr kumimoji="1" lang="ja-JP" altLang="en-US"/>
              <a:t>きっかけは、スパナを落とすという小さなミスであるが、様々な要因が積み重なったことで重大事故に至った事故である。</a:t>
            </a:r>
            <a:endParaRPr kumimoji="1" lang="en-US" altLang="ja-JP"/>
          </a:p>
          <a:p>
            <a:r>
              <a:rPr kumimoji="1" lang="ja-JP" altLang="en-US"/>
              <a:t>この事故から学ぶべきことは（教訓）</a:t>
            </a:r>
            <a:endParaRPr kumimoji="1" lang="en-US" altLang="ja-JP"/>
          </a:p>
          <a:p>
            <a:r>
              <a:rPr kumimoji="1" lang="ja-JP" altLang="en-US"/>
              <a:t>○小さなエラーが大きな被害につながる可能性があること</a:t>
            </a:r>
            <a:endParaRPr kumimoji="1" lang="en-US" altLang="ja-JP"/>
          </a:p>
          <a:p>
            <a:r>
              <a:rPr kumimoji="1" lang="ja-JP" altLang="en-US"/>
              <a:t>○大量輸送に伴い、車内換気を良くするためにと考えられた</a:t>
            </a:r>
            <a:r>
              <a:rPr kumimoji="1" lang="en-US" altLang="ja-JP"/>
              <a:t>3</a:t>
            </a:r>
            <a:r>
              <a:rPr kumimoji="1" lang="ja-JP" altLang="en-US"/>
              <a:t>段式窓であるが、この事故では乗客の逃げ道を阻む結果となった。性能や効率向上が安全性の低下につながる可能性を考える必要がある。</a:t>
            </a:r>
            <a:endParaRPr kumimoji="1" lang="en-US" altLang="ja-JP"/>
          </a:p>
          <a:p>
            <a:r>
              <a:rPr kumimoji="1" lang="ja-JP" altLang="en-US"/>
              <a:t>○また、乗務員・駅係員等への教育訓練の必要性として、</a:t>
            </a:r>
            <a:endParaRPr kumimoji="1" lang="en-US" altLang="ja-JP"/>
          </a:p>
          <a:p>
            <a:r>
              <a:rPr kumimoji="1" lang="ja-JP" altLang="en-US"/>
              <a:t>・乗務員が動転しているとはいえ、ドアコックの操作に気づかないなど、車両機器の位置を確実に把握させておくことや乗客の避難誘導の手段、またパニックを防止する放送スキルなど、異常時の対応に大きな問題があった。やはり日頃からの要員に対する訓練は必須である。</a:t>
            </a:r>
            <a:endParaRPr kumimoji="1" lang="en-US" altLang="ja-JP"/>
          </a:p>
        </p:txBody>
      </p:sp>
      <p:sp>
        <p:nvSpPr>
          <p:cNvPr id="4" name="スライド番号プレースホルダー 3"/>
          <p:cNvSpPr>
            <a:spLocks noGrp="1"/>
          </p:cNvSpPr>
          <p:nvPr>
            <p:ph type="sldNum" sz="quarter" idx="5"/>
          </p:nvPr>
        </p:nvSpPr>
        <p:spPr/>
        <p:txBody>
          <a:bodyPr/>
          <a:lstStyle/>
          <a:p>
            <a:fld id="{C36A5AB1-BF8F-4992-AE96-88E34BCC17CE}" type="slidenum">
              <a:rPr kumimoji="1" lang="ja-JP" altLang="en-US" smtClean="0"/>
              <a:t>14</a:t>
            </a:fld>
            <a:endParaRPr kumimoji="1" lang="ja-JP" altLang="en-US"/>
          </a:p>
        </p:txBody>
      </p:sp>
    </p:spTree>
    <p:extLst>
      <p:ext uri="{BB962C8B-B14F-4D97-AF65-F5344CB8AC3E}">
        <p14:creationId xmlns:p14="http://schemas.microsoft.com/office/powerpoint/2010/main" val="3691786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この事故から学ぶべきことは（教訓）</a:t>
            </a:r>
            <a:endParaRPr kumimoji="1" lang="en-US" altLang="ja-JP" dirty="0"/>
          </a:p>
          <a:p>
            <a:r>
              <a:rPr kumimoji="1" lang="ja-JP" altLang="en-US" dirty="0"/>
              <a:t>①小さなエラーから大きな被害につながる可能性があること</a:t>
            </a:r>
            <a:endParaRPr kumimoji="1" lang="en-US" altLang="ja-JP" dirty="0"/>
          </a:p>
          <a:p>
            <a:r>
              <a:rPr kumimoji="1" lang="ja-JP" altLang="en-US" dirty="0"/>
              <a:t>②大量輸送に伴い、車内換気を良くするためにと考えられた</a:t>
            </a:r>
            <a:r>
              <a:rPr kumimoji="1" lang="en-US" altLang="ja-JP" dirty="0"/>
              <a:t>3</a:t>
            </a:r>
            <a:r>
              <a:rPr kumimoji="1" lang="ja-JP" altLang="en-US" dirty="0"/>
              <a:t>段式窓であるが、この事故では乗客の逃げ道を阻む結果となった。</a:t>
            </a:r>
            <a:endParaRPr kumimoji="1" lang="en-US" altLang="ja-JP" dirty="0"/>
          </a:p>
          <a:p>
            <a:r>
              <a:rPr kumimoji="1" lang="ja-JP" altLang="en-US" dirty="0"/>
              <a:t>性能向上、効率向上のみを追求すると、却って安全が低下する場合があること</a:t>
            </a:r>
            <a:endParaRPr kumimoji="1" lang="en-US" altLang="ja-JP" dirty="0"/>
          </a:p>
          <a:p>
            <a:r>
              <a:rPr kumimoji="1" lang="ja-JP" altLang="en-US" dirty="0"/>
              <a:t>③また、乗務員・駅係員等への教育訓練の必要性として、</a:t>
            </a:r>
            <a:endParaRPr kumimoji="1" lang="en-US" altLang="ja-JP" dirty="0"/>
          </a:p>
          <a:p>
            <a:r>
              <a:rPr kumimoji="1" lang="ja-JP" altLang="en-US" dirty="0"/>
              <a:t>○乗務員が動転しているとはいえ、ドアコックの操作に気づかないなど、車両機器の位置を確実に把握させることや取扱いを熟知させること。</a:t>
            </a:r>
            <a:endParaRPr kumimoji="1" lang="en-US" altLang="ja-JP" dirty="0"/>
          </a:p>
          <a:p>
            <a:r>
              <a:rPr kumimoji="1" lang="ja-JP" altLang="en-US" dirty="0"/>
              <a:t>○乗客の救出活動、避難誘導の手段、これは何をおいても最優先事項である。</a:t>
            </a:r>
            <a:endParaRPr kumimoji="1" lang="en-US" altLang="ja-JP" dirty="0"/>
          </a:p>
          <a:p>
            <a:r>
              <a:rPr kumimoji="1" lang="ja-JP" altLang="en-US" dirty="0"/>
              <a:t>○また乗客のパニックを防止するための放送技術等のスキルな</a:t>
            </a:r>
            <a:endParaRPr kumimoji="1" lang="en-US" altLang="ja-JP" dirty="0"/>
          </a:p>
          <a:p>
            <a:r>
              <a:rPr kumimoji="1" lang="ja-JP" altLang="en-US" dirty="0"/>
              <a:t>これらについて、日頃からの乗務員、駅係員などの要員に対し教育・訓練は必須である。</a:t>
            </a:r>
            <a:endParaRPr kumimoji="1" lang="en-US" altLang="ja-JP" dirty="0"/>
          </a:p>
        </p:txBody>
      </p:sp>
      <p:sp>
        <p:nvSpPr>
          <p:cNvPr id="4" name="スライド番号プレースホルダー 3"/>
          <p:cNvSpPr>
            <a:spLocks noGrp="1"/>
          </p:cNvSpPr>
          <p:nvPr>
            <p:ph type="sldNum" sz="quarter" idx="5"/>
          </p:nvPr>
        </p:nvSpPr>
        <p:spPr/>
        <p:txBody>
          <a:bodyPr/>
          <a:lstStyle/>
          <a:p>
            <a:fld id="{C36A5AB1-BF8F-4992-AE96-88E34BCC17CE}" type="slidenum">
              <a:rPr kumimoji="1" lang="ja-JP" altLang="en-US" smtClean="0"/>
              <a:t>15</a:t>
            </a:fld>
            <a:endParaRPr kumimoji="1" lang="ja-JP" altLang="en-US"/>
          </a:p>
        </p:txBody>
      </p:sp>
    </p:spTree>
    <p:extLst>
      <p:ext uri="{BB962C8B-B14F-4D97-AF65-F5344CB8AC3E}">
        <p14:creationId xmlns:p14="http://schemas.microsoft.com/office/powerpoint/2010/main" val="3333076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この事故から学ぶべきことは（教訓）</a:t>
            </a:r>
            <a:endParaRPr kumimoji="1" lang="en-US" altLang="ja-JP" dirty="0"/>
          </a:p>
          <a:p>
            <a:r>
              <a:rPr kumimoji="1" lang="ja-JP" altLang="en-US" dirty="0"/>
              <a:t>①小さなエラーから大きな被害につながる可能性があること</a:t>
            </a:r>
            <a:endParaRPr kumimoji="1" lang="en-US" altLang="ja-JP" dirty="0"/>
          </a:p>
          <a:p>
            <a:r>
              <a:rPr kumimoji="1" lang="ja-JP" altLang="en-US" dirty="0"/>
              <a:t>②大量輸送に伴い、車内換気を良くするためにと考えられた</a:t>
            </a:r>
            <a:r>
              <a:rPr kumimoji="1" lang="en-US" altLang="ja-JP" dirty="0"/>
              <a:t>3</a:t>
            </a:r>
            <a:r>
              <a:rPr kumimoji="1" lang="ja-JP" altLang="en-US" dirty="0"/>
              <a:t>段式窓であるが、この事故では乗客の逃げ道を阻む結果となった。</a:t>
            </a:r>
            <a:endParaRPr kumimoji="1" lang="en-US" altLang="ja-JP" dirty="0"/>
          </a:p>
          <a:p>
            <a:r>
              <a:rPr kumimoji="1" lang="ja-JP" altLang="en-US" dirty="0"/>
              <a:t>性能向上、効率向上のみを追求すると、却って安全が低下する場合があること</a:t>
            </a:r>
            <a:endParaRPr kumimoji="1" lang="en-US" altLang="ja-JP" dirty="0"/>
          </a:p>
          <a:p>
            <a:r>
              <a:rPr kumimoji="1" lang="ja-JP" altLang="en-US" dirty="0"/>
              <a:t>③また、乗務員・駅係員等への教育訓練の必要性として、</a:t>
            </a:r>
            <a:endParaRPr kumimoji="1" lang="en-US" altLang="ja-JP" dirty="0"/>
          </a:p>
          <a:p>
            <a:r>
              <a:rPr kumimoji="1" lang="ja-JP" altLang="en-US" dirty="0"/>
              <a:t>○乗務員が動転しているとはいえ、ドアコックの操作に気づかないなど、車両機器の位置を確実に把握させることや取扱いを熟知させること。</a:t>
            </a:r>
            <a:endParaRPr kumimoji="1" lang="en-US" altLang="ja-JP" dirty="0"/>
          </a:p>
          <a:p>
            <a:r>
              <a:rPr kumimoji="1" lang="ja-JP" altLang="en-US" dirty="0"/>
              <a:t>○乗客の救出活動、避難誘導の手段、これは何をおいても最優先事項である。</a:t>
            </a:r>
            <a:endParaRPr kumimoji="1" lang="en-US" altLang="ja-JP" dirty="0"/>
          </a:p>
          <a:p>
            <a:r>
              <a:rPr kumimoji="1" lang="ja-JP" altLang="en-US" dirty="0"/>
              <a:t>○また乗客のパニックを防止するための放送技術等のスキルな</a:t>
            </a:r>
            <a:endParaRPr kumimoji="1" lang="en-US" altLang="ja-JP" dirty="0"/>
          </a:p>
          <a:p>
            <a:r>
              <a:rPr kumimoji="1" lang="ja-JP" altLang="en-US" dirty="0"/>
              <a:t>これらについて、日頃からの乗務員、駅係員などの要員に対し教育・訓練は必須である。</a:t>
            </a:r>
            <a:endParaRPr kumimoji="1" lang="en-US" altLang="ja-JP" dirty="0"/>
          </a:p>
        </p:txBody>
      </p:sp>
      <p:sp>
        <p:nvSpPr>
          <p:cNvPr id="4" name="スライド番号プレースホルダー 3"/>
          <p:cNvSpPr>
            <a:spLocks noGrp="1"/>
          </p:cNvSpPr>
          <p:nvPr>
            <p:ph type="sldNum" sz="quarter" idx="5"/>
          </p:nvPr>
        </p:nvSpPr>
        <p:spPr/>
        <p:txBody>
          <a:bodyPr/>
          <a:lstStyle/>
          <a:p>
            <a:fld id="{C36A5AB1-BF8F-4992-AE96-88E34BCC17CE}" type="slidenum">
              <a:rPr kumimoji="1" lang="ja-JP" altLang="en-US" smtClean="0"/>
              <a:t>16</a:t>
            </a:fld>
            <a:endParaRPr kumimoji="1" lang="ja-JP" altLang="en-US"/>
          </a:p>
        </p:txBody>
      </p:sp>
    </p:spTree>
    <p:extLst>
      <p:ext uri="{BB962C8B-B14F-4D97-AF65-F5344CB8AC3E}">
        <p14:creationId xmlns:p14="http://schemas.microsoft.com/office/powerpoint/2010/main" val="1967730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国では、この事故の重大性を受け止め、車両改造を命令するとともに、運転の安全の確保に関する省令を制定した。</a:t>
            </a:r>
            <a:endParaRPr kumimoji="1" lang="en-US" altLang="ja-JP" dirty="0"/>
          </a:p>
          <a:p>
            <a:r>
              <a:rPr kumimoji="1" lang="ja-JP" altLang="en-US" dirty="0"/>
              <a:t>第</a:t>
            </a:r>
            <a:r>
              <a:rPr kumimoji="1" lang="en-US" altLang="ja-JP" dirty="0"/>
              <a:t>1</a:t>
            </a:r>
            <a:r>
              <a:rPr kumimoji="1" lang="ja-JP" altLang="en-US" dirty="0"/>
              <a:t>条の目的には、</a:t>
            </a:r>
            <a:r>
              <a:rPr kumimoji="1" lang="en-US" altLang="ja-JP" dirty="0"/>
              <a:t>[</a:t>
            </a:r>
            <a:r>
              <a:rPr kumimoji="1" lang="ja-JP" altLang="en-US" dirty="0"/>
              <a:t>ク</a:t>
            </a:r>
            <a:r>
              <a:rPr kumimoji="1" lang="en-US" altLang="ja-JP" dirty="0"/>
              <a:t>]</a:t>
            </a:r>
            <a:r>
              <a:rPr kumimoji="1" lang="ja-JP" altLang="en-US" dirty="0"/>
              <a:t>この省令は、鉄道及び軌道の運転の業務に従事する者が常に服ようすべき運転の安全に関する規範である。とされている。</a:t>
            </a:r>
            <a:endParaRPr kumimoji="1" lang="en-US" altLang="ja-JP" dirty="0"/>
          </a:p>
          <a:p>
            <a:r>
              <a:rPr kumimoji="1" lang="ja-JP" altLang="en-US" dirty="0"/>
              <a:t>規範とは、行動や判断の基準となる手本です。</a:t>
            </a:r>
            <a:endParaRPr kumimoji="1" lang="en-US" altLang="ja-JP" dirty="0"/>
          </a:p>
          <a:p>
            <a:r>
              <a:rPr kumimoji="1" lang="ja-JP" altLang="en-US" dirty="0"/>
              <a:t>よって、鉄道従事員として、運転の安全を保持するために行う様々な行動や判断において、この省令をお手本にしなければならないということ。</a:t>
            </a:r>
            <a:endParaRPr kumimoji="1" lang="en-US" altLang="ja-JP" dirty="0"/>
          </a:p>
          <a:p>
            <a:r>
              <a:rPr kumimoji="1" lang="ja-JP" altLang="en-US" dirty="0"/>
              <a:t>お手本とすべき具体の内容については、第</a:t>
            </a:r>
            <a:r>
              <a:rPr kumimoji="1" lang="en-US" altLang="ja-JP" dirty="0"/>
              <a:t>2</a:t>
            </a:r>
            <a:r>
              <a:rPr kumimoji="1" lang="ja-JP" altLang="en-US" dirty="0"/>
              <a:t>条に規定されている、</a:t>
            </a:r>
            <a:r>
              <a:rPr kumimoji="1" lang="en-US" altLang="ja-JP" dirty="0"/>
              <a:t>[</a:t>
            </a:r>
            <a:r>
              <a:rPr kumimoji="1" lang="ja-JP" altLang="en-US" dirty="0"/>
              <a:t>ク</a:t>
            </a:r>
            <a:r>
              <a:rPr kumimoji="1" lang="en-US" altLang="ja-JP" dirty="0"/>
              <a:t>]3</a:t>
            </a:r>
            <a:r>
              <a:rPr kumimoji="1" lang="ja-JP" altLang="en-US" dirty="0"/>
              <a:t>項目の「綱領」及び一般準則になる。</a:t>
            </a:r>
            <a:endParaRPr kumimoji="1" lang="en-US" altLang="ja-JP" dirty="0"/>
          </a:p>
          <a:p>
            <a:r>
              <a:rPr kumimoji="1" lang="ja-JP" altLang="en-US" dirty="0"/>
              <a:t>また省令には、</a:t>
            </a:r>
            <a:r>
              <a:rPr kumimoji="1" lang="en-US" altLang="ja-JP" dirty="0"/>
              <a:t>[</a:t>
            </a:r>
            <a:r>
              <a:rPr kumimoji="1" lang="ja-JP" altLang="en-US" dirty="0"/>
              <a:t>ク</a:t>
            </a:r>
            <a:r>
              <a:rPr kumimoji="1" lang="en-US" altLang="ja-JP" dirty="0"/>
              <a:t>]</a:t>
            </a:r>
            <a:r>
              <a:rPr kumimoji="1" lang="ja-JP" altLang="en-US" dirty="0"/>
              <a:t>鉄道事業者に対し、運転の安全に関する規程を定め、従事員に指導・監督するよう規定されている。</a:t>
            </a:r>
            <a:endParaRPr kumimoji="1" lang="en-US" altLang="ja-JP" dirty="0"/>
          </a:p>
          <a:p>
            <a:endParaRPr kumimoji="1" lang="en-US" altLang="ja-JP" dirty="0"/>
          </a:p>
          <a:p>
            <a:r>
              <a:rPr kumimoji="1" lang="ja-JP" altLang="en-US" dirty="0"/>
              <a:t>制定後</a:t>
            </a:r>
            <a:r>
              <a:rPr kumimoji="1" lang="en-US" altLang="ja-JP" dirty="0"/>
              <a:t>70</a:t>
            </a:r>
            <a:r>
              <a:rPr kumimoji="1" lang="ja-JP" altLang="en-US" dirty="0"/>
              <a:t>年近く経過した現在においても、各事業者、また従業員として第</a:t>
            </a:r>
            <a:r>
              <a:rPr kumimoji="1" lang="en-US" altLang="ja-JP" dirty="0"/>
              <a:t>1</a:t>
            </a:r>
            <a:r>
              <a:rPr kumimoji="1" lang="ja-JP" altLang="en-US" dirty="0"/>
              <a:t>条に規定された目的を深く理解する必要がある。この省令は、我々鉄道パーソンにとっての常識としなければならない。</a:t>
            </a:r>
            <a:endParaRPr kumimoji="1" lang="en-US" altLang="ja-JP" dirty="0"/>
          </a:p>
        </p:txBody>
      </p:sp>
      <p:sp>
        <p:nvSpPr>
          <p:cNvPr id="4" name="スライド番号プレースホルダー 3"/>
          <p:cNvSpPr>
            <a:spLocks noGrp="1"/>
          </p:cNvSpPr>
          <p:nvPr>
            <p:ph type="sldNum" sz="quarter" idx="10"/>
          </p:nvPr>
        </p:nvSpPr>
        <p:spPr/>
        <p:txBody>
          <a:bodyPr/>
          <a:lstStyle/>
          <a:p>
            <a:fld id="{C13F0DFB-AA79-410E-834C-9B4C0DBF37D2}" type="slidenum">
              <a:rPr kumimoji="1" lang="ja-JP" altLang="en-US" smtClean="0"/>
              <a:pPr/>
              <a:t>17</a:t>
            </a:fld>
            <a:endParaRPr kumimoji="1" lang="ja-JP" altLang="en-US"/>
          </a:p>
        </p:txBody>
      </p:sp>
    </p:spTree>
    <p:extLst>
      <p:ext uri="{BB962C8B-B14F-4D97-AF65-F5344CB8AC3E}">
        <p14:creationId xmlns:p14="http://schemas.microsoft.com/office/powerpoint/2010/main" val="2254240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7991E6-6D68-49D1-8E73-A4D629C2D939}" type="slidenum">
              <a:rPr lang="en-US" altLang="ja-JP"/>
              <a:pPr/>
              <a:t>18</a:t>
            </a:fld>
            <a:endParaRPr lang="en-US" altLang="ja-JP"/>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3996102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第</a:t>
            </a:r>
            <a:r>
              <a:rPr kumimoji="1" lang="en-US" altLang="ja-JP"/>
              <a:t>1</a:t>
            </a:r>
            <a:r>
              <a:rPr kumimoji="1" lang="ja-JP" altLang="en-US"/>
              <a:t>事故は、</a:t>
            </a:r>
            <a:r>
              <a:rPr kumimoji="1" lang="en-US" altLang="ja-JP"/>
              <a:t>21</a:t>
            </a:r>
            <a:r>
              <a:rPr kumimoji="1" lang="ja-JP" altLang="en-US"/>
              <a:t>時</a:t>
            </a:r>
            <a:r>
              <a:rPr kumimoji="1" lang="en-US" altLang="ja-JP"/>
              <a:t>37</a:t>
            </a:r>
            <a:r>
              <a:rPr kumimoji="1" lang="ja-JP" altLang="en-US"/>
              <a:t>分頃、操車場を出発した貨物列車の機関士が上り勾配を走行中に出発信号機が停止現示であることを発見し、非常ブレーキを投入するも止まりきれずに停止信号を冒進し、安全側線に突入後、機関車と貨物</a:t>
            </a:r>
            <a:r>
              <a:rPr kumimoji="1" lang="en-US" altLang="ja-JP"/>
              <a:t>1</a:t>
            </a:r>
            <a:r>
              <a:rPr kumimoji="1" lang="ja-JP" altLang="en-US"/>
              <a:t>両が脱線し、下り本線を支障した。</a:t>
            </a:r>
          </a:p>
        </p:txBody>
      </p:sp>
      <p:sp>
        <p:nvSpPr>
          <p:cNvPr id="4" name="スライド番号プレースホルダー 3"/>
          <p:cNvSpPr>
            <a:spLocks noGrp="1"/>
          </p:cNvSpPr>
          <p:nvPr>
            <p:ph type="sldNum" sz="quarter" idx="5"/>
          </p:nvPr>
        </p:nvSpPr>
        <p:spPr/>
        <p:txBody>
          <a:bodyPr/>
          <a:lstStyle/>
          <a:p>
            <a:fld id="{C36A5AB1-BF8F-4992-AE96-88E34BCC17CE}" type="slidenum">
              <a:rPr kumimoji="1" lang="ja-JP" altLang="en-US" smtClean="0"/>
              <a:t>20</a:t>
            </a:fld>
            <a:endParaRPr kumimoji="1" lang="ja-JP" altLang="en-US"/>
          </a:p>
        </p:txBody>
      </p:sp>
    </p:spTree>
    <p:extLst>
      <p:ext uri="{BB962C8B-B14F-4D97-AF65-F5344CB8AC3E}">
        <p14:creationId xmlns:p14="http://schemas.microsoft.com/office/powerpoint/2010/main" val="3764357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その直後（</a:t>
            </a:r>
            <a:r>
              <a:rPr kumimoji="1" lang="en-US" altLang="ja-JP" dirty="0"/>
              <a:t>10</a:t>
            </a:r>
            <a:r>
              <a:rPr kumimoji="1" lang="ja-JP" altLang="en-US" dirty="0"/>
              <a:t>秒後）に、三河島駅を通常より約</a:t>
            </a:r>
            <a:r>
              <a:rPr kumimoji="1" lang="en-US" altLang="ja-JP" dirty="0"/>
              <a:t>4</a:t>
            </a:r>
            <a:r>
              <a:rPr kumimoji="1" lang="ja-JP" altLang="en-US" dirty="0"/>
              <a:t>分遅れて出発した下り列車が、ブレーキを操作するも間に合わずに脱線している貨物列車に衝突。</a:t>
            </a:r>
            <a:r>
              <a:rPr kumimoji="1" lang="en-US" altLang="ja-JP" dirty="0"/>
              <a:t>1</a:t>
            </a:r>
            <a:r>
              <a:rPr kumimoji="1" lang="ja-JP" altLang="en-US" dirty="0"/>
              <a:t>両目が脱線し、上り本線を支障。</a:t>
            </a:r>
            <a:endParaRPr kumimoji="1" lang="en-US" altLang="ja-JP" dirty="0"/>
          </a:p>
          <a:p>
            <a:r>
              <a:rPr kumimoji="1" lang="ja-JP" altLang="en-US" dirty="0"/>
              <a:t>ただし、安全側線があったことで全面衝突を避けることができたため、この時点では</a:t>
            </a:r>
            <a:r>
              <a:rPr kumimoji="1" lang="en-US" altLang="ja-JP" dirty="0"/>
              <a:t>25</a:t>
            </a:r>
            <a:r>
              <a:rPr kumimoji="1" lang="ja-JP" altLang="en-US" dirty="0"/>
              <a:t>名が負傷しただけであった。</a:t>
            </a:r>
          </a:p>
        </p:txBody>
      </p:sp>
      <p:sp>
        <p:nvSpPr>
          <p:cNvPr id="4" name="スライド番号プレースホルダー 3"/>
          <p:cNvSpPr>
            <a:spLocks noGrp="1"/>
          </p:cNvSpPr>
          <p:nvPr>
            <p:ph type="sldNum" sz="quarter" idx="5"/>
          </p:nvPr>
        </p:nvSpPr>
        <p:spPr/>
        <p:txBody>
          <a:bodyPr/>
          <a:lstStyle/>
          <a:p>
            <a:fld id="{C36A5AB1-BF8F-4992-AE96-88E34BCC17CE}" type="slidenum">
              <a:rPr kumimoji="1" lang="ja-JP" altLang="en-US" smtClean="0"/>
              <a:t>21</a:t>
            </a:fld>
            <a:endParaRPr kumimoji="1" lang="ja-JP" altLang="en-US"/>
          </a:p>
        </p:txBody>
      </p:sp>
    </p:spTree>
    <p:extLst>
      <p:ext uri="{BB962C8B-B14F-4D97-AF65-F5344CB8AC3E}">
        <p14:creationId xmlns:p14="http://schemas.microsoft.com/office/powerpoint/2010/main" val="1414989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CB323-EAA2-4532-8C62-8202484E6DDC}" type="slidenum">
              <a:rPr lang="en-US" altLang="ja-JP"/>
              <a:pPr/>
              <a:t>2</a:t>
            </a:fld>
            <a:endParaRPr lang="en-US" altLang="ja-JP"/>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ja-JP" dirty="0"/>
              <a:t>I will lecture </a:t>
            </a:r>
            <a:r>
              <a:rPr kumimoji="1" lang="en-US" altLang="ja-JP" sz="1200" kern="1200" dirty="0">
                <a:solidFill>
                  <a:schemeClr val="tx1"/>
                </a:solidFill>
                <a:effectLst/>
                <a:latin typeface="Arial" charset="0"/>
                <a:ea typeface="ＭＳ Ｐ明朝" pitchFamily="18" charset="-128"/>
                <a:cs typeface="+mn-cs"/>
              </a:rPr>
              <a:t>Japanese and other country Railway accidents following this outline.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1" lang="ja-JP" altLang="ja-JP" sz="1200" kern="1200" dirty="0">
              <a:solidFill>
                <a:schemeClr val="tx1"/>
              </a:solidFill>
              <a:effectLst/>
              <a:latin typeface="Arial" charset="0"/>
              <a:ea typeface="ＭＳ Ｐ明朝" pitchFamily="18" charset="-128"/>
              <a:cs typeface="+mn-cs"/>
            </a:endParaRPr>
          </a:p>
          <a:p>
            <a:r>
              <a:rPr kumimoji="1" lang="en-US" altLang="ja-JP" sz="1200" kern="1200" dirty="0">
                <a:solidFill>
                  <a:schemeClr val="tx1"/>
                </a:solidFill>
                <a:effectLst/>
                <a:latin typeface="Arial" charset="0"/>
                <a:ea typeface="ＭＳ Ｐ明朝" pitchFamily="18" charset="-128"/>
                <a:cs typeface="+mn-cs"/>
              </a:rPr>
              <a:t>This course purpose and Aims are 2 things below. </a:t>
            </a:r>
            <a:endParaRPr kumimoji="1" lang="ja-JP" altLang="ja-JP" sz="1200" kern="1200" dirty="0">
              <a:solidFill>
                <a:schemeClr val="tx1"/>
              </a:solidFill>
              <a:effectLst/>
              <a:latin typeface="Arial" charset="0"/>
              <a:ea typeface="ＭＳ Ｐ明朝" pitchFamily="18" charset="-128"/>
              <a:cs typeface="+mn-cs"/>
            </a:endParaRPr>
          </a:p>
          <a:p>
            <a:r>
              <a:rPr kumimoji="1" lang="en-US" altLang="ja-JP" sz="1200" kern="1200" dirty="0">
                <a:solidFill>
                  <a:schemeClr val="tx1"/>
                </a:solidFill>
                <a:effectLst/>
                <a:latin typeface="Arial" charset="0"/>
                <a:ea typeface="ＭＳ Ｐ明朝" pitchFamily="18" charset="-128"/>
                <a:cs typeface="+mn-cs"/>
              </a:rPr>
              <a:t>1. Understand railway accidents in Japan and lessons learned</a:t>
            </a:r>
            <a:endParaRPr kumimoji="1" lang="ja-JP" altLang="ja-JP" sz="1200" kern="1200" dirty="0">
              <a:solidFill>
                <a:schemeClr val="tx1"/>
              </a:solidFill>
              <a:effectLst/>
              <a:latin typeface="Arial" charset="0"/>
              <a:ea typeface="ＭＳ Ｐ明朝" pitchFamily="18" charset="-128"/>
              <a:cs typeface="+mn-cs"/>
            </a:endParaRPr>
          </a:p>
          <a:p>
            <a:r>
              <a:rPr kumimoji="1" lang="en-US" altLang="ja-JP" sz="1200" kern="1200" dirty="0">
                <a:solidFill>
                  <a:schemeClr val="tx1"/>
                </a:solidFill>
                <a:effectLst/>
                <a:latin typeface="Arial" charset="0"/>
                <a:ea typeface="ＭＳ Ｐ明朝" pitchFamily="18" charset="-128"/>
                <a:cs typeface="+mn-cs"/>
              </a:rPr>
              <a:t>2. Disuses whether lessons learned in Japan can be utilized by DMTCL </a:t>
            </a:r>
            <a:endParaRPr kumimoji="1" lang="ja-JP" altLang="ja-JP" sz="1200" kern="1200" dirty="0">
              <a:solidFill>
                <a:schemeClr val="tx1"/>
              </a:solidFill>
              <a:effectLst/>
              <a:latin typeface="Arial" charset="0"/>
              <a:ea typeface="ＭＳ Ｐ明朝" pitchFamily="18" charset="-128"/>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さらに、衝突した下り列車から、乗客が三河島駅方向へ線路上を歩いて避難しているところへ三河島駅に</a:t>
            </a:r>
            <a:r>
              <a:rPr kumimoji="1" lang="en-US" altLang="ja-JP" dirty="0"/>
              <a:t>2</a:t>
            </a:r>
            <a:r>
              <a:rPr kumimoji="1" lang="ja-JP" altLang="en-US" dirty="0"/>
              <a:t>分遅れで到着予定の上り列車が接近し、避難中の乗客を跳ね上げながら脱線している下り列車と衝突。先頭車両は粉砕し、</a:t>
            </a:r>
            <a:r>
              <a:rPr kumimoji="1" lang="en-US" altLang="ja-JP" dirty="0"/>
              <a:t>2</a:t>
            </a:r>
            <a:r>
              <a:rPr kumimoji="1" lang="ja-JP" altLang="en-US" dirty="0"/>
              <a:t>～</a:t>
            </a:r>
            <a:r>
              <a:rPr kumimoji="1" lang="en-US" altLang="ja-JP" dirty="0"/>
              <a:t>4</a:t>
            </a:r>
            <a:r>
              <a:rPr kumimoji="1" lang="ja-JP" altLang="en-US" dirty="0"/>
              <a:t>両目が線路下へ転落した結果、死者</a:t>
            </a:r>
            <a:r>
              <a:rPr kumimoji="1" lang="en-US" altLang="ja-JP" dirty="0"/>
              <a:t>160</a:t>
            </a:r>
            <a:r>
              <a:rPr kumimoji="1" lang="ja-JP" altLang="en-US" dirty="0"/>
              <a:t>名、負傷者</a:t>
            </a:r>
            <a:r>
              <a:rPr kumimoji="1" lang="en-US" altLang="ja-JP" dirty="0"/>
              <a:t>296</a:t>
            </a:r>
            <a:r>
              <a:rPr kumimoji="1" lang="ja-JP" altLang="en-US" dirty="0"/>
              <a:t>名の大惨事となった。</a:t>
            </a:r>
            <a:endParaRPr kumimoji="1" lang="en-US" altLang="ja-JP" dirty="0"/>
          </a:p>
          <a:p>
            <a:r>
              <a:rPr kumimoji="1" lang="ja-JP" altLang="en-US" dirty="0"/>
              <a:t>なお、下り列車から乗客が脱出した要因は、機関車と衝突した際に蒸気を見たことで爆発すると思い、自ら非常ドアコックを操作し車外に出たものであり、これを発見した車掌も状況を把握しないまま避難するよう誘導したものである。</a:t>
            </a:r>
          </a:p>
        </p:txBody>
      </p:sp>
      <p:sp>
        <p:nvSpPr>
          <p:cNvPr id="4" name="スライド番号プレースホルダー 3"/>
          <p:cNvSpPr>
            <a:spLocks noGrp="1"/>
          </p:cNvSpPr>
          <p:nvPr>
            <p:ph type="sldNum" sz="quarter" idx="5"/>
          </p:nvPr>
        </p:nvSpPr>
        <p:spPr/>
        <p:txBody>
          <a:bodyPr/>
          <a:lstStyle/>
          <a:p>
            <a:fld id="{C36A5AB1-BF8F-4992-AE96-88E34BCC17CE}" type="slidenum">
              <a:rPr kumimoji="1" lang="ja-JP" altLang="en-US" smtClean="0"/>
              <a:t>22</a:t>
            </a:fld>
            <a:endParaRPr kumimoji="1" lang="ja-JP" altLang="en-US"/>
          </a:p>
        </p:txBody>
      </p:sp>
    </p:spTree>
    <p:extLst>
      <p:ext uri="{BB962C8B-B14F-4D97-AF65-F5344CB8AC3E}">
        <p14:creationId xmlns:p14="http://schemas.microsoft.com/office/powerpoint/2010/main" val="3678111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さらに、衝突した下り列車から、乗客が三河島駅方向へ線路上を歩いて避難しているところへ三河島駅に</a:t>
            </a:r>
            <a:r>
              <a:rPr kumimoji="1" lang="en-US" altLang="ja-JP" dirty="0"/>
              <a:t>2</a:t>
            </a:r>
            <a:r>
              <a:rPr kumimoji="1" lang="ja-JP" altLang="en-US" dirty="0"/>
              <a:t>分遅れで到着予定の上り列車が接近し、避難中の乗客を跳ね上げながら脱線している下り列車と衝突。先頭車両は粉砕し、</a:t>
            </a:r>
            <a:r>
              <a:rPr kumimoji="1" lang="en-US" altLang="ja-JP" dirty="0"/>
              <a:t>2</a:t>
            </a:r>
            <a:r>
              <a:rPr kumimoji="1" lang="ja-JP" altLang="en-US" dirty="0"/>
              <a:t>～</a:t>
            </a:r>
            <a:r>
              <a:rPr kumimoji="1" lang="en-US" altLang="ja-JP" dirty="0"/>
              <a:t>4</a:t>
            </a:r>
            <a:r>
              <a:rPr kumimoji="1" lang="ja-JP" altLang="en-US" dirty="0"/>
              <a:t>両目が線路下へ転落した結果、死者</a:t>
            </a:r>
            <a:r>
              <a:rPr kumimoji="1" lang="en-US" altLang="ja-JP" dirty="0"/>
              <a:t>160</a:t>
            </a:r>
            <a:r>
              <a:rPr kumimoji="1" lang="ja-JP" altLang="en-US" dirty="0"/>
              <a:t>名、負傷者</a:t>
            </a:r>
            <a:r>
              <a:rPr kumimoji="1" lang="en-US" altLang="ja-JP" dirty="0"/>
              <a:t>296</a:t>
            </a:r>
            <a:r>
              <a:rPr kumimoji="1" lang="ja-JP" altLang="en-US" dirty="0"/>
              <a:t>名の大惨事となった。</a:t>
            </a:r>
            <a:endParaRPr kumimoji="1" lang="en-US" altLang="ja-JP" dirty="0"/>
          </a:p>
          <a:p>
            <a:r>
              <a:rPr kumimoji="1" lang="ja-JP" altLang="en-US" dirty="0"/>
              <a:t>なお、下り列車から乗客が脱出した要因は、機関車と衝突した際に蒸気を見たことで爆発すると思い、自ら非常ドアコックを操作し車外に出たものであり、これを発見した車掌も状況を把握しないまま避難するよう誘導したものである。</a:t>
            </a:r>
          </a:p>
        </p:txBody>
      </p:sp>
      <p:sp>
        <p:nvSpPr>
          <p:cNvPr id="4" name="スライド番号プレースホルダー 3"/>
          <p:cNvSpPr>
            <a:spLocks noGrp="1"/>
          </p:cNvSpPr>
          <p:nvPr>
            <p:ph type="sldNum" sz="quarter" idx="5"/>
          </p:nvPr>
        </p:nvSpPr>
        <p:spPr/>
        <p:txBody>
          <a:bodyPr/>
          <a:lstStyle/>
          <a:p>
            <a:fld id="{C36A5AB1-BF8F-4992-AE96-88E34BCC17CE}" type="slidenum">
              <a:rPr kumimoji="1" lang="ja-JP" altLang="en-US" smtClean="0"/>
              <a:t>23</a:t>
            </a:fld>
            <a:endParaRPr kumimoji="1" lang="ja-JP" altLang="en-US"/>
          </a:p>
        </p:txBody>
      </p:sp>
    </p:spTree>
    <p:extLst>
      <p:ext uri="{BB962C8B-B14F-4D97-AF65-F5344CB8AC3E}">
        <p14:creationId xmlns:p14="http://schemas.microsoft.com/office/powerpoint/2010/main" val="3338462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三重衝突の状況</a:t>
            </a:r>
          </a:p>
        </p:txBody>
      </p:sp>
      <p:sp>
        <p:nvSpPr>
          <p:cNvPr id="4" name="スライド番号プレースホルダー 3"/>
          <p:cNvSpPr>
            <a:spLocks noGrp="1"/>
          </p:cNvSpPr>
          <p:nvPr>
            <p:ph type="sldNum" sz="quarter" idx="10"/>
          </p:nvPr>
        </p:nvSpPr>
        <p:spPr/>
        <p:txBody>
          <a:bodyPr/>
          <a:lstStyle/>
          <a:p>
            <a:fld id="{EC441082-8EBA-41F7-AAE7-DA1855662F74}" type="slidenum">
              <a:rPr kumimoji="1" lang="ja-JP" altLang="en-US" smtClean="0"/>
              <a:pPr/>
              <a:t>24</a:t>
            </a:fld>
            <a:endParaRPr kumimoji="1" lang="ja-JP" altLang="en-US"/>
          </a:p>
        </p:txBody>
      </p:sp>
    </p:spTree>
    <p:extLst>
      <p:ext uri="{BB962C8B-B14F-4D97-AF65-F5344CB8AC3E}">
        <p14:creationId xmlns:p14="http://schemas.microsoft.com/office/powerpoint/2010/main" val="3484590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次に、事故原因と被害が拡大した要因であるが、</a:t>
            </a:r>
            <a:endParaRPr kumimoji="1" lang="en-US" altLang="ja-JP" dirty="0"/>
          </a:p>
          <a:p>
            <a:r>
              <a:rPr kumimoji="1" lang="ja-JP" altLang="en-US" dirty="0"/>
              <a:t>第</a:t>
            </a:r>
            <a:r>
              <a:rPr kumimoji="1" lang="en-US" altLang="ja-JP" dirty="0"/>
              <a:t>1</a:t>
            </a:r>
            <a:r>
              <a:rPr kumimoji="1" lang="ja-JP" altLang="en-US" dirty="0"/>
              <a:t>の事故では、貨物列車の機関士が、本線に入っていく信号機（停止現示）より、本線上の閉そく信号機（進行信号）が先に目に入り錯覚を起こしたと考えられる。</a:t>
            </a:r>
            <a:endParaRPr kumimoji="1" lang="en-US" altLang="ja-JP" dirty="0"/>
          </a:p>
          <a:p>
            <a:r>
              <a:rPr kumimoji="1" lang="ja-JP" altLang="en-US" dirty="0"/>
              <a:t>また第</a:t>
            </a:r>
            <a:r>
              <a:rPr kumimoji="1" lang="en-US" altLang="ja-JP" dirty="0"/>
              <a:t>2</a:t>
            </a:r>
            <a:r>
              <a:rPr kumimoji="1" lang="ja-JP" altLang="en-US" dirty="0"/>
              <a:t>事故から第</a:t>
            </a:r>
            <a:r>
              <a:rPr kumimoji="1" lang="en-US" altLang="ja-JP" dirty="0"/>
              <a:t>3</a:t>
            </a:r>
            <a:r>
              <a:rPr kumimoji="1" lang="ja-JP" altLang="en-US" dirty="0"/>
              <a:t>事故の経過の中で、第</a:t>
            </a:r>
            <a:r>
              <a:rPr kumimoji="1" lang="en-US" altLang="ja-JP" dirty="0"/>
              <a:t>2</a:t>
            </a:r>
            <a:r>
              <a:rPr kumimoji="1" lang="ja-JP" altLang="en-US" dirty="0"/>
              <a:t>事故発生後、乗客が勝手に車内の非常用ドアコックを使用し車外へ脱出。</a:t>
            </a:r>
            <a:endParaRPr kumimoji="1" lang="en-US" altLang="ja-JP" dirty="0"/>
          </a:p>
          <a:p>
            <a:r>
              <a:rPr kumimoji="1" lang="ja-JP" altLang="en-US" dirty="0"/>
              <a:t>線路上を避難する乗客に対し、当該乗務員が他の列車の運転状況を確認しないまま三河島駅方向へ誘導したこと。</a:t>
            </a:r>
            <a:endParaRPr kumimoji="1" lang="en-US" altLang="ja-JP" dirty="0"/>
          </a:p>
          <a:p>
            <a:r>
              <a:rPr kumimoji="1" lang="ja-JP" altLang="en-US" dirty="0"/>
              <a:t>さらに約</a:t>
            </a:r>
            <a:r>
              <a:rPr kumimoji="1" lang="en-US" altLang="ja-JP" dirty="0"/>
              <a:t>6</a:t>
            </a:r>
            <a:r>
              <a:rPr kumimoji="1" lang="ja-JP" altLang="en-US" dirty="0"/>
              <a:t>分の間に接近してくる上り列車に対し、両列車の乗務員が停止手配（列車防護）を行わなかったこと。</a:t>
            </a:r>
            <a:endParaRPr kumimoji="1" lang="en-US" altLang="ja-JP" dirty="0"/>
          </a:p>
          <a:p>
            <a:r>
              <a:rPr kumimoji="1" lang="ja-JP" altLang="en-US" dirty="0"/>
              <a:t>また信号扱い所の係員は、周りが暗く第</a:t>
            </a:r>
            <a:r>
              <a:rPr kumimoji="1" lang="en-US" altLang="ja-JP" dirty="0"/>
              <a:t>2</a:t>
            </a:r>
            <a:r>
              <a:rPr kumimoji="1" lang="ja-JP" altLang="en-US" dirty="0"/>
              <a:t>事故の状況が把握できず、報告が遅れたことと列車を止める権限が与えられていなかったで第</a:t>
            </a:r>
            <a:r>
              <a:rPr kumimoji="1" lang="en-US" altLang="ja-JP" dirty="0"/>
              <a:t>3</a:t>
            </a:r>
            <a:r>
              <a:rPr kumimoji="1" lang="ja-JP" altLang="en-US" dirty="0"/>
              <a:t>の事故が発生した。</a:t>
            </a:r>
            <a:endParaRPr kumimoji="1" lang="en-US" altLang="ja-JP" dirty="0"/>
          </a:p>
          <a:p>
            <a:r>
              <a:rPr kumimoji="1" lang="ja-JP" altLang="en-US" dirty="0"/>
              <a:t>なお、日頃から事故を想定した教育や訓練が十分に行われていなかったことも背後要因</a:t>
            </a:r>
            <a:endParaRPr kumimoji="1" lang="en-US" altLang="ja-JP" dirty="0"/>
          </a:p>
          <a:p>
            <a:r>
              <a:rPr kumimoji="1" lang="ja-JP" altLang="en-US" dirty="0"/>
              <a:t>なお、この事故に対する裁判では、約</a:t>
            </a:r>
            <a:r>
              <a:rPr kumimoji="1" lang="en-US" altLang="ja-JP" dirty="0"/>
              <a:t>6</a:t>
            </a:r>
            <a:r>
              <a:rPr kumimoji="1" lang="ja-JP" altLang="en-US" dirty="0"/>
              <a:t>分間あれば二重衝突を防ぐことは期待できたとして、機関士を含む</a:t>
            </a:r>
            <a:r>
              <a:rPr kumimoji="1" lang="en-US" altLang="ja-JP" dirty="0"/>
              <a:t>4</a:t>
            </a:r>
            <a:r>
              <a:rPr kumimoji="1" lang="ja-JP" altLang="en-US" dirty="0"/>
              <a:t>名に対し過失致死罪として実刑判決がくだされた。</a:t>
            </a:r>
            <a:endParaRPr kumimoji="1" lang="en-US" altLang="ja-JP" dirty="0"/>
          </a:p>
        </p:txBody>
      </p:sp>
      <p:sp>
        <p:nvSpPr>
          <p:cNvPr id="4" name="スライド番号プレースホルダー 3"/>
          <p:cNvSpPr>
            <a:spLocks noGrp="1"/>
          </p:cNvSpPr>
          <p:nvPr>
            <p:ph type="sldNum" sz="quarter" idx="5"/>
          </p:nvPr>
        </p:nvSpPr>
        <p:spPr/>
        <p:txBody>
          <a:bodyPr/>
          <a:lstStyle/>
          <a:p>
            <a:fld id="{C36A5AB1-BF8F-4992-AE96-88E34BCC17CE}" type="slidenum">
              <a:rPr kumimoji="1" lang="ja-JP" altLang="en-US" smtClean="0"/>
              <a:t>25</a:t>
            </a:fld>
            <a:endParaRPr kumimoji="1" lang="ja-JP" altLang="en-US"/>
          </a:p>
        </p:txBody>
      </p:sp>
    </p:spTree>
    <p:extLst>
      <p:ext uri="{BB962C8B-B14F-4D97-AF65-F5344CB8AC3E}">
        <p14:creationId xmlns:p14="http://schemas.microsoft.com/office/powerpoint/2010/main" val="1013153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次に、事故原因と被害が拡大した要因であるが、</a:t>
            </a:r>
            <a:endParaRPr kumimoji="1" lang="en-US" altLang="ja-JP" dirty="0"/>
          </a:p>
          <a:p>
            <a:r>
              <a:rPr kumimoji="1" lang="ja-JP" altLang="en-US" dirty="0"/>
              <a:t>第</a:t>
            </a:r>
            <a:r>
              <a:rPr kumimoji="1" lang="en-US" altLang="ja-JP" dirty="0"/>
              <a:t>1</a:t>
            </a:r>
            <a:r>
              <a:rPr kumimoji="1" lang="ja-JP" altLang="en-US" dirty="0"/>
              <a:t>の事故では、貨物列車の機関士が、本線に入っていく信号機（停止現示）より、本線上の閉そく信号機（進行信号）が先に目に入り錯覚を起こしたと考えられる。</a:t>
            </a:r>
            <a:endParaRPr kumimoji="1" lang="en-US" altLang="ja-JP" dirty="0"/>
          </a:p>
          <a:p>
            <a:r>
              <a:rPr kumimoji="1" lang="ja-JP" altLang="en-US" dirty="0"/>
              <a:t>また第</a:t>
            </a:r>
            <a:r>
              <a:rPr kumimoji="1" lang="en-US" altLang="ja-JP" dirty="0"/>
              <a:t>2</a:t>
            </a:r>
            <a:r>
              <a:rPr kumimoji="1" lang="ja-JP" altLang="en-US" dirty="0"/>
              <a:t>事故から第</a:t>
            </a:r>
            <a:r>
              <a:rPr kumimoji="1" lang="en-US" altLang="ja-JP" dirty="0"/>
              <a:t>3</a:t>
            </a:r>
            <a:r>
              <a:rPr kumimoji="1" lang="ja-JP" altLang="en-US" dirty="0"/>
              <a:t>事故の経過の中で、第</a:t>
            </a:r>
            <a:r>
              <a:rPr kumimoji="1" lang="en-US" altLang="ja-JP" dirty="0"/>
              <a:t>2</a:t>
            </a:r>
            <a:r>
              <a:rPr kumimoji="1" lang="ja-JP" altLang="en-US" dirty="0"/>
              <a:t>事故発生後、乗客が勝手に車内の非常用ドアコックを使用し車外へ脱出。</a:t>
            </a:r>
            <a:endParaRPr kumimoji="1" lang="en-US" altLang="ja-JP" dirty="0"/>
          </a:p>
          <a:p>
            <a:r>
              <a:rPr kumimoji="1" lang="ja-JP" altLang="en-US" dirty="0"/>
              <a:t>線路上を避難する乗客に対し、当該乗務員が他の列車の運転状況を確認しないまま三河島駅方向へ誘導したこと。</a:t>
            </a:r>
            <a:endParaRPr kumimoji="1" lang="en-US" altLang="ja-JP" dirty="0"/>
          </a:p>
          <a:p>
            <a:r>
              <a:rPr kumimoji="1" lang="ja-JP" altLang="en-US" dirty="0"/>
              <a:t>さらに約</a:t>
            </a:r>
            <a:r>
              <a:rPr kumimoji="1" lang="en-US" altLang="ja-JP" dirty="0"/>
              <a:t>6</a:t>
            </a:r>
            <a:r>
              <a:rPr kumimoji="1" lang="ja-JP" altLang="en-US" dirty="0"/>
              <a:t>分の間に接近してくる上り列車に対し、両列車の乗務員が停止手配（列車防護）を行わなかったこと。</a:t>
            </a:r>
            <a:endParaRPr kumimoji="1" lang="en-US" altLang="ja-JP" dirty="0"/>
          </a:p>
          <a:p>
            <a:r>
              <a:rPr kumimoji="1" lang="ja-JP" altLang="en-US" dirty="0"/>
              <a:t>また信号扱い所の係員は、周りが暗く第</a:t>
            </a:r>
            <a:r>
              <a:rPr kumimoji="1" lang="en-US" altLang="ja-JP" dirty="0"/>
              <a:t>2</a:t>
            </a:r>
            <a:r>
              <a:rPr kumimoji="1" lang="ja-JP" altLang="en-US" dirty="0"/>
              <a:t>事故の状況が把握できず、報告が遅れたことと列車を止める権限が与えられていなかったで第</a:t>
            </a:r>
            <a:r>
              <a:rPr kumimoji="1" lang="en-US" altLang="ja-JP" dirty="0"/>
              <a:t>3</a:t>
            </a:r>
            <a:r>
              <a:rPr kumimoji="1" lang="ja-JP" altLang="en-US" dirty="0"/>
              <a:t>の事故が発生した。</a:t>
            </a:r>
            <a:endParaRPr kumimoji="1" lang="en-US" altLang="ja-JP" dirty="0"/>
          </a:p>
          <a:p>
            <a:r>
              <a:rPr kumimoji="1" lang="ja-JP" altLang="en-US" dirty="0"/>
              <a:t>なお、日頃から事故を想定した教育や訓練が十分に行われていなかったことも背後要因</a:t>
            </a:r>
            <a:endParaRPr kumimoji="1" lang="en-US" altLang="ja-JP" dirty="0"/>
          </a:p>
          <a:p>
            <a:r>
              <a:rPr kumimoji="1" lang="ja-JP" altLang="en-US" dirty="0"/>
              <a:t>なお、この事故に対する裁判では、約</a:t>
            </a:r>
            <a:r>
              <a:rPr kumimoji="1" lang="en-US" altLang="ja-JP" dirty="0"/>
              <a:t>6</a:t>
            </a:r>
            <a:r>
              <a:rPr kumimoji="1" lang="ja-JP" altLang="en-US" dirty="0"/>
              <a:t>分間あれば二重衝突を防ぐことは期待できたとして、機関士を含む</a:t>
            </a:r>
            <a:r>
              <a:rPr kumimoji="1" lang="en-US" altLang="ja-JP" dirty="0"/>
              <a:t>4</a:t>
            </a:r>
            <a:r>
              <a:rPr kumimoji="1" lang="ja-JP" altLang="en-US" dirty="0"/>
              <a:t>名に対し過失致死罪として実刑判決がくだされた。</a:t>
            </a:r>
            <a:endParaRPr kumimoji="1" lang="en-US" altLang="ja-JP" dirty="0"/>
          </a:p>
        </p:txBody>
      </p:sp>
      <p:sp>
        <p:nvSpPr>
          <p:cNvPr id="4" name="スライド番号プレースホルダー 3"/>
          <p:cNvSpPr>
            <a:spLocks noGrp="1"/>
          </p:cNvSpPr>
          <p:nvPr>
            <p:ph type="sldNum" sz="quarter" idx="5"/>
          </p:nvPr>
        </p:nvSpPr>
        <p:spPr/>
        <p:txBody>
          <a:bodyPr/>
          <a:lstStyle/>
          <a:p>
            <a:fld id="{C36A5AB1-BF8F-4992-AE96-88E34BCC17CE}" type="slidenum">
              <a:rPr kumimoji="1" lang="ja-JP" altLang="en-US" smtClean="0"/>
              <a:t>26</a:t>
            </a:fld>
            <a:endParaRPr kumimoji="1" lang="ja-JP" altLang="en-US"/>
          </a:p>
        </p:txBody>
      </p:sp>
    </p:spTree>
    <p:extLst>
      <p:ext uri="{BB962C8B-B14F-4D97-AF65-F5344CB8AC3E}">
        <p14:creationId xmlns:p14="http://schemas.microsoft.com/office/powerpoint/2010/main" val="2659937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次に、事故原因と被害が拡大した要因であるが、</a:t>
            </a:r>
            <a:endParaRPr kumimoji="1" lang="en-US" altLang="ja-JP"/>
          </a:p>
          <a:p>
            <a:r>
              <a:rPr kumimoji="1" lang="ja-JP" altLang="en-US"/>
              <a:t>第</a:t>
            </a:r>
            <a:r>
              <a:rPr kumimoji="1" lang="en-US" altLang="ja-JP"/>
              <a:t>1</a:t>
            </a:r>
            <a:r>
              <a:rPr kumimoji="1" lang="ja-JP" altLang="en-US"/>
              <a:t>の事故では、貨物列車の機関士が、本線に入っていく信号機（停止現示）より、本線上の閉そく信号機（進行信号）が先に目に入り錯覚を起こしたと考えられる。</a:t>
            </a:r>
            <a:endParaRPr kumimoji="1" lang="en-US" altLang="ja-JP"/>
          </a:p>
          <a:p>
            <a:r>
              <a:rPr kumimoji="1" lang="ja-JP" altLang="en-US"/>
              <a:t>また第</a:t>
            </a:r>
            <a:r>
              <a:rPr kumimoji="1" lang="en-US" altLang="ja-JP"/>
              <a:t>2</a:t>
            </a:r>
            <a:r>
              <a:rPr kumimoji="1" lang="ja-JP" altLang="en-US"/>
              <a:t>事故から第</a:t>
            </a:r>
            <a:r>
              <a:rPr kumimoji="1" lang="en-US" altLang="ja-JP"/>
              <a:t>3</a:t>
            </a:r>
            <a:r>
              <a:rPr kumimoji="1" lang="ja-JP" altLang="en-US"/>
              <a:t>事故の経過の中で、第</a:t>
            </a:r>
            <a:r>
              <a:rPr kumimoji="1" lang="en-US" altLang="ja-JP"/>
              <a:t>2</a:t>
            </a:r>
            <a:r>
              <a:rPr kumimoji="1" lang="ja-JP" altLang="en-US"/>
              <a:t>事故発生後、乗客が勝手に車内の非常用ドアコックを使用し車外へ脱出。</a:t>
            </a:r>
            <a:endParaRPr kumimoji="1" lang="en-US" altLang="ja-JP"/>
          </a:p>
          <a:p>
            <a:r>
              <a:rPr kumimoji="1" lang="ja-JP" altLang="en-US"/>
              <a:t>線路上を避難する乗客に対し、当該乗務員が他の列車の運転状況を確認しないまま三河島駅方向へ誘導したこと。</a:t>
            </a:r>
            <a:endParaRPr kumimoji="1" lang="en-US" altLang="ja-JP"/>
          </a:p>
          <a:p>
            <a:r>
              <a:rPr kumimoji="1" lang="ja-JP" altLang="en-US"/>
              <a:t>さらに約</a:t>
            </a:r>
            <a:r>
              <a:rPr kumimoji="1" lang="en-US" altLang="ja-JP"/>
              <a:t>6</a:t>
            </a:r>
            <a:r>
              <a:rPr kumimoji="1" lang="ja-JP" altLang="en-US"/>
              <a:t>分の間に接近してくる上り列車に対し、両列車の乗務員が停止手配（列車防護）を行わなかったこと。</a:t>
            </a:r>
            <a:endParaRPr kumimoji="1" lang="en-US" altLang="ja-JP"/>
          </a:p>
          <a:p>
            <a:r>
              <a:rPr kumimoji="1" lang="ja-JP" altLang="en-US"/>
              <a:t>また信号扱い所の係員は、周りが暗く第</a:t>
            </a:r>
            <a:r>
              <a:rPr kumimoji="1" lang="en-US" altLang="ja-JP"/>
              <a:t>2</a:t>
            </a:r>
            <a:r>
              <a:rPr kumimoji="1" lang="ja-JP" altLang="en-US"/>
              <a:t>事故の状況が把握できず、報告が遅れたことと列車を止める権限が与えられていなかったで第</a:t>
            </a:r>
            <a:r>
              <a:rPr kumimoji="1" lang="en-US" altLang="ja-JP"/>
              <a:t>3</a:t>
            </a:r>
            <a:r>
              <a:rPr kumimoji="1" lang="ja-JP" altLang="en-US"/>
              <a:t>の事故が発生した。</a:t>
            </a:r>
            <a:endParaRPr kumimoji="1" lang="en-US" altLang="ja-JP"/>
          </a:p>
          <a:p>
            <a:r>
              <a:rPr kumimoji="1" lang="ja-JP" altLang="en-US"/>
              <a:t>なお、日頃から事故を想定した教育や訓練が十分に行われていなかったことも背後要因</a:t>
            </a:r>
            <a:endParaRPr kumimoji="1" lang="en-US" altLang="ja-JP"/>
          </a:p>
          <a:p>
            <a:r>
              <a:rPr kumimoji="1" lang="ja-JP" altLang="en-US"/>
              <a:t>なお、この事故に対する裁判では、約</a:t>
            </a:r>
            <a:r>
              <a:rPr kumimoji="1" lang="en-US" altLang="ja-JP"/>
              <a:t>6</a:t>
            </a:r>
            <a:r>
              <a:rPr kumimoji="1" lang="ja-JP" altLang="en-US"/>
              <a:t>分間あれば二重衝突を防ぐことは期待できたとして、機関士を含む</a:t>
            </a:r>
            <a:r>
              <a:rPr kumimoji="1" lang="en-US" altLang="ja-JP"/>
              <a:t>4</a:t>
            </a:r>
            <a:r>
              <a:rPr kumimoji="1" lang="ja-JP" altLang="en-US"/>
              <a:t>名に対し過失致死罪として実刑判決がくだされた。</a:t>
            </a:r>
            <a:endParaRPr kumimoji="1" lang="en-US" altLang="ja-JP"/>
          </a:p>
        </p:txBody>
      </p:sp>
      <p:sp>
        <p:nvSpPr>
          <p:cNvPr id="4" name="スライド番号プレースホルダー 3"/>
          <p:cNvSpPr>
            <a:spLocks noGrp="1"/>
          </p:cNvSpPr>
          <p:nvPr>
            <p:ph type="sldNum" sz="quarter" idx="5"/>
          </p:nvPr>
        </p:nvSpPr>
        <p:spPr/>
        <p:txBody>
          <a:bodyPr/>
          <a:lstStyle/>
          <a:p>
            <a:fld id="{C36A5AB1-BF8F-4992-AE96-88E34BCC17CE}" type="slidenum">
              <a:rPr kumimoji="1" lang="ja-JP" altLang="en-US" smtClean="0"/>
              <a:t>27</a:t>
            </a:fld>
            <a:endParaRPr kumimoji="1" lang="ja-JP" altLang="en-US"/>
          </a:p>
        </p:txBody>
      </p:sp>
    </p:spTree>
    <p:extLst>
      <p:ext uri="{BB962C8B-B14F-4D97-AF65-F5344CB8AC3E}">
        <p14:creationId xmlns:p14="http://schemas.microsoft.com/office/powerpoint/2010/main" val="1587396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この事故から得られた教訓としては、</a:t>
            </a:r>
            <a:endParaRPr kumimoji="1" lang="en-US" altLang="ja-JP" dirty="0"/>
          </a:p>
          <a:p>
            <a:r>
              <a:rPr kumimoji="1" lang="ja-JP" altLang="en-US" dirty="0"/>
              <a:t>①人間は、思い込みや錯覚によりエラーを起こすことがあること</a:t>
            </a:r>
            <a:endParaRPr kumimoji="1" lang="en-US" altLang="ja-JP" dirty="0"/>
          </a:p>
          <a:p>
            <a:r>
              <a:rPr kumimoji="1" lang="ja-JP" altLang="en-US" dirty="0"/>
              <a:t>②列車の運転にあたっては、憶測によらず確実に信号、標識、合図等を確認すること</a:t>
            </a:r>
            <a:endParaRPr kumimoji="1" lang="en-US" altLang="ja-JP" dirty="0"/>
          </a:p>
          <a:p>
            <a:r>
              <a:rPr kumimoji="1" lang="ja-JP" altLang="en-US" dirty="0"/>
              <a:t>③隣接線を支障する事態が発生した場合、直ちに他の列車の停止手配を行うこと</a:t>
            </a:r>
            <a:endParaRPr kumimoji="1" lang="en-US" altLang="ja-JP" dirty="0"/>
          </a:p>
          <a:p>
            <a:r>
              <a:rPr kumimoji="1" lang="ja-JP" altLang="en-US" dirty="0"/>
              <a:t>④お客さまの避難にあたっては、周囲の状況を十分に把握し安全を確認する必要があること（軌道上は常に「列車が走行している」ことを基本に考える）</a:t>
            </a:r>
            <a:endParaRPr kumimoji="1" lang="en-US" altLang="ja-JP" dirty="0"/>
          </a:p>
          <a:p>
            <a:r>
              <a:rPr kumimoji="1" lang="ja-JP" altLang="en-US" dirty="0"/>
              <a:t>⑤事故等発生時の連絡通報体制は確実に整備しておくこと</a:t>
            </a:r>
            <a:endParaRPr kumimoji="1" lang="en-US" altLang="ja-JP" dirty="0"/>
          </a:p>
          <a:p>
            <a:r>
              <a:rPr kumimoji="1" lang="ja-JP" altLang="en-US" dirty="0"/>
              <a:t>⑥緊急時に冷静に対応するためには日頃から訓練を繰り返し実施する必要があること</a:t>
            </a:r>
            <a:endParaRPr kumimoji="1" lang="en-US" altLang="ja-JP" dirty="0"/>
          </a:p>
          <a:p>
            <a:r>
              <a:rPr kumimoji="1" lang="ja-JP" altLang="en-US" dirty="0"/>
              <a:t>⑦要員には責任とともに適切な権限を付与しなければならないこと</a:t>
            </a:r>
            <a:endParaRPr kumimoji="1" lang="en-US" altLang="ja-JP" dirty="0"/>
          </a:p>
          <a:p>
            <a:endParaRPr kumimoji="1" lang="en-US" altLang="ja-JP" dirty="0"/>
          </a:p>
          <a:p>
            <a:r>
              <a:rPr kumimoji="1" lang="ja-JP" altLang="en-US" dirty="0"/>
              <a:t>これらについては、鉄道輸送に係わる事業者としての貴重な教訓としなければならない。</a:t>
            </a:r>
          </a:p>
        </p:txBody>
      </p:sp>
      <p:sp>
        <p:nvSpPr>
          <p:cNvPr id="4" name="スライド番号プレースホルダー 3"/>
          <p:cNvSpPr>
            <a:spLocks noGrp="1"/>
          </p:cNvSpPr>
          <p:nvPr>
            <p:ph type="sldNum" sz="quarter" idx="5"/>
          </p:nvPr>
        </p:nvSpPr>
        <p:spPr/>
        <p:txBody>
          <a:bodyPr/>
          <a:lstStyle/>
          <a:p>
            <a:fld id="{C36A5AB1-BF8F-4992-AE96-88E34BCC17CE}" type="slidenum">
              <a:rPr kumimoji="1" lang="ja-JP" altLang="en-US" smtClean="0"/>
              <a:t>28</a:t>
            </a:fld>
            <a:endParaRPr kumimoji="1" lang="ja-JP" altLang="en-US"/>
          </a:p>
        </p:txBody>
      </p:sp>
    </p:spTree>
    <p:extLst>
      <p:ext uri="{BB962C8B-B14F-4D97-AF65-F5344CB8AC3E}">
        <p14:creationId xmlns:p14="http://schemas.microsoft.com/office/powerpoint/2010/main" val="1707051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この事故から得られた教訓としては、</a:t>
            </a:r>
            <a:endParaRPr kumimoji="1" lang="en-US" altLang="ja-JP" dirty="0"/>
          </a:p>
          <a:p>
            <a:r>
              <a:rPr kumimoji="1" lang="ja-JP" altLang="en-US" dirty="0"/>
              <a:t>①人間は、思い込みや錯覚によりエラーを起こすことがあること</a:t>
            </a:r>
            <a:endParaRPr kumimoji="1" lang="en-US" altLang="ja-JP" dirty="0"/>
          </a:p>
          <a:p>
            <a:r>
              <a:rPr kumimoji="1" lang="ja-JP" altLang="en-US" dirty="0"/>
              <a:t>②列車の運転にあたっては、憶測によらず確実に信号、標識、合図等を確認すること</a:t>
            </a:r>
            <a:endParaRPr kumimoji="1" lang="en-US" altLang="ja-JP" dirty="0"/>
          </a:p>
          <a:p>
            <a:r>
              <a:rPr kumimoji="1" lang="ja-JP" altLang="en-US" dirty="0"/>
              <a:t>③隣接線を支障する事態が発生した場合、直ちに他の列車の停止手配を行うこと</a:t>
            </a:r>
            <a:endParaRPr kumimoji="1" lang="en-US" altLang="ja-JP" dirty="0"/>
          </a:p>
          <a:p>
            <a:r>
              <a:rPr kumimoji="1" lang="ja-JP" altLang="en-US" dirty="0"/>
              <a:t>④お客さまの避難にあたっては、周囲の状況を十分に把握し安全を確認する必要があること（軌道上は常に「列車が走行している」ことを基本に考える）</a:t>
            </a:r>
            <a:endParaRPr kumimoji="1" lang="en-US" altLang="ja-JP" dirty="0"/>
          </a:p>
          <a:p>
            <a:r>
              <a:rPr kumimoji="1" lang="ja-JP" altLang="en-US" dirty="0"/>
              <a:t>⑤事故等発生時の連絡通報体制は確実に整備しておくこと</a:t>
            </a:r>
            <a:endParaRPr kumimoji="1" lang="en-US" altLang="ja-JP" dirty="0"/>
          </a:p>
          <a:p>
            <a:r>
              <a:rPr kumimoji="1" lang="ja-JP" altLang="en-US" dirty="0"/>
              <a:t>⑥緊急時に冷静に対応するためには日頃から訓練を繰り返し実施する必要があること</a:t>
            </a:r>
            <a:endParaRPr kumimoji="1" lang="en-US" altLang="ja-JP" dirty="0"/>
          </a:p>
          <a:p>
            <a:r>
              <a:rPr kumimoji="1" lang="ja-JP" altLang="en-US" dirty="0"/>
              <a:t>⑦要員には責任とともに適切な権限を付与しなければならないこと</a:t>
            </a:r>
            <a:endParaRPr kumimoji="1" lang="en-US" altLang="ja-JP" dirty="0"/>
          </a:p>
          <a:p>
            <a:endParaRPr kumimoji="1" lang="en-US" altLang="ja-JP" dirty="0"/>
          </a:p>
          <a:p>
            <a:r>
              <a:rPr kumimoji="1" lang="ja-JP" altLang="en-US" dirty="0"/>
              <a:t>これらについては、鉄道輸送に係わる事業者としての貴重な教訓としなければならない。</a:t>
            </a:r>
          </a:p>
        </p:txBody>
      </p:sp>
      <p:sp>
        <p:nvSpPr>
          <p:cNvPr id="4" name="スライド番号プレースホルダー 3"/>
          <p:cNvSpPr>
            <a:spLocks noGrp="1"/>
          </p:cNvSpPr>
          <p:nvPr>
            <p:ph type="sldNum" sz="quarter" idx="5"/>
          </p:nvPr>
        </p:nvSpPr>
        <p:spPr/>
        <p:txBody>
          <a:bodyPr/>
          <a:lstStyle/>
          <a:p>
            <a:fld id="{C36A5AB1-BF8F-4992-AE96-88E34BCC17CE}" type="slidenum">
              <a:rPr kumimoji="1" lang="ja-JP" altLang="en-US" smtClean="0"/>
              <a:t>29</a:t>
            </a:fld>
            <a:endParaRPr kumimoji="1" lang="ja-JP" altLang="en-US"/>
          </a:p>
        </p:txBody>
      </p:sp>
    </p:spTree>
    <p:extLst>
      <p:ext uri="{BB962C8B-B14F-4D97-AF65-F5344CB8AC3E}">
        <p14:creationId xmlns:p14="http://schemas.microsoft.com/office/powerpoint/2010/main" val="12018717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7991E6-6D68-49D1-8E73-A4D629C2D939}" type="slidenum">
              <a:rPr lang="en-US" altLang="ja-JP"/>
              <a:pPr/>
              <a:t>30</a:t>
            </a:fld>
            <a:endParaRPr lang="en-US" altLang="ja-JP"/>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2554417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事故の概要</a:t>
            </a:r>
            <a:endParaRPr kumimoji="1" lang="en-US" altLang="ja-JP" dirty="0"/>
          </a:p>
          <a:p>
            <a:endParaRPr kumimoji="1" lang="en-US" altLang="ja-JP" dirty="0"/>
          </a:p>
          <a:p>
            <a:pPr defTabSz="907542">
              <a:defRPr/>
            </a:pPr>
            <a:r>
              <a:rPr kumimoji="1" lang="ja-JP" altLang="en-US" dirty="0"/>
              <a:t>・</a:t>
            </a:r>
            <a:r>
              <a:rPr lang="ja-JP" altLang="en-US" dirty="0">
                <a:solidFill>
                  <a:schemeClr val="tx1"/>
                </a:solidFill>
                <a:latin typeface="+mn-ea"/>
                <a:cs typeface="Calibri" panose="020F0502020204030204" pitchFamily="34" charset="0"/>
              </a:rPr>
              <a:t>宝塚駅発同志社前駅行きの列車（</a:t>
            </a:r>
            <a:r>
              <a:rPr lang="en-US" altLang="ja-JP" dirty="0">
                <a:solidFill>
                  <a:schemeClr val="tx1"/>
                </a:solidFill>
                <a:latin typeface="+mn-ea"/>
                <a:cs typeface="Calibri" panose="020F0502020204030204" pitchFamily="34" charset="0"/>
              </a:rPr>
              <a:t>7</a:t>
            </a:r>
            <a:r>
              <a:rPr lang="ja-JP" altLang="en-US" dirty="0">
                <a:solidFill>
                  <a:schemeClr val="tx1"/>
                </a:solidFill>
                <a:latin typeface="+mn-ea"/>
                <a:cs typeface="Calibri" panose="020F0502020204030204" pitchFamily="34" charset="0"/>
              </a:rPr>
              <a:t>両編成）が、半径３０４</a:t>
            </a:r>
            <a:r>
              <a:rPr lang="en-US" altLang="ja-JP" dirty="0">
                <a:solidFill>
                  <a:schemeClr val="tx1"/>
                </a:solidFill>
                <a:latin typeface="+mn-ea"/>
                <a:cs typeface="Calibri" panose="020F0502020204030204" pitchFamily="34" charset="0"/>
              </a:rPr>
              <a:t>m</a:t>
            </a:r>
            <a:r>
              <a:rPr lang="ja-JP" altLang="en-US" dirty="0">
                <a:solidFill>
                  <a:schemeClr val="tx1"/>
                </a:solidFill>
                <a:latin typeface="+mn-ea"/>
                <a:cs typeface="Calibri" panose="020F0502020204030204" pitchFamily="34" charset="0"/>
              </a:rPr>
              <a:t>の右曲線に制限速度７０㎞</a:t>
            </a:r>
            <a:r>
              <a:rPr lang="en-US" altLang="ja-JP" dirty="0">
                <a:solidFill>
                  <a:schemeClr val="tx1"/>
                </a:solidFill>
                <a:latin typeface="+mn-ea"/>
                <a:cs typeface="Calibri" panose="020F0502020204030204" pitchFamily="34" charset="0"/>
              </a:rPr>
              <a:t>/h</a:t>
            </a:r>
            <a:r>
              <a:rPr lang="ja-JP" altLang="en-US" dirty="0">
                <a:solidFill>
                  <a:schemeClr val="tx1"/>
                </a:solidFill>
                <a:latin typeface="+mn-ea"/>
                <a:cs typeface="Calibri" panose="020F0502020204030204" pitchFamily="34" charset="0"/>
              </a:rPr>
              <a:t>を大幅に超える約１１６㎞</a:t>
            </a:r>
            <a:r>
              <a:rPr lang="en-US" altLang="ja-JP" dirty="0">
                <a:solidFill>
                  <a:schemeClr val="tx1"/>
                </a:solidFill>
                <a:latin typeface="+mn-ea"/>
                <a:cs typeface="Calibri" panose="020F0502020204030204" pitchFamily="34" charset="0"/>
              </a:rPr>
              <a:t>/h</a:t>
            </a:r>
            <a:r>
              <a:rPr lang="ja-JP" altLang="en-US" dirty="0">
                <a:solidFill>
                  <a:schemeClr val="tx1"/>
                </a:solidFill>
                <a:latin typeface="+mn-ea"/>
                <a:cs typeface="Calibri" panose="020F0502020204030204" pitchFamily="34" charset="0"/>
              </a:rPr>
              <a:t>で進入し、１両目が左へ転倒するように脱線。続いて２両目から５両目が脱線し先頭の２両は線路脇の分譲マンションに激突。</a:t>
            </a:r>
            <a:endParaRPr lang="en-US" altLang="ja-JP" dirty="0">
              <a:solidFill>
                <a:schemeClr val="tx1"/>
              </a:solidFill>
              <a:latin typeface="+mn-ea"/>
              <a:cs typeface="Calibri" panose="020F0502020204030204" pitchFamily="34" charset="0"/>
            </a:endParaRPr>
          </a:p>
          <a:p>
            <a:pPr defTabSz="907542">
              <a:defRPr/>
            </a:pPr>
            <a:r>
              <a:rPr kumimoji="1" lang="ja-JP" altLang="en-US" dirty="0"/>
              <a:t>・</a:t>
            </a:r>
            <a:r>
              <a:rPr lang="ja-JP" altLang="en-US" dirty="0">
                <a:solidFill>
                  <a:schemeClr val="tx1"/>
                </a:solidFill>
                <a:latin typeface="+mn-ea"/>
                <a:cs typeface="Calibri" panose="020F0502020204030204" pitchFamily="34" charset="0"/>
              </a:rPr>
              <a:t>先頭車は１階ピロティ部の駐車場へ突入、２両目はマンション外壁へ横から激突しさらに脱線逸脱してきた３</a:t>
            </a:r>
            <a:r>
              <a:rPr lang="en-US" altLang="ja-JP" dirty="0">
                <a:solidFill>
                  <a:schemeClr val="tx1"/>
                </a:solidFill>
                <a:latin typeface="+mn-ea"/>
                <a:cs typeface="Calibri" panose="020F0502020204030204" pitchFamily="34" charset="0"/>
              </a:rPr>
              <a:t>-</a:t>
            </a:r>
            <a:r>
              <a:rPr lang="ja-JP" altLang="en-US" dirty="0">
                <a:solidFill>
                  <a:schemeClr val="tx1"/>
                </a:solidFill>
                <a:latin typeface="+mn-ea"/>
                <a:cs typeface="Calibri" panose="020F0502020204030204" pitchFamily="34" charset="0"/>
              </a:rPr>
              <a:t>４両目に挟まれ押しつぶされ外壁にへばりつくような状態となり、１</a:t>
            </a:r>
            <a:r>
              <a:rPr lang="en-US" altLang="ja-JP" dirty="0">
                <a:solidFill>
                  <a:schemeClr val="tx1"/>
                </a:solidFill>
                <a:latin typeface="+mn-ea"/>
                <a:cs typeface="Calibri" panose="020F0502020204030204" pitchFamily="34" charset="0"/>
              </a:rPr>
              <a:t>-</a:t>
            </a:r>
            <a:r>
              <a:rPr lang="ja-JP" altLang="en-US" dirty="0">
                <a:solidFill>
                  <a:schemeClr val="tx1"/>
                </a:solidFill>
                <a:latin typeface="+mn-ea"/>
                <a:cs typeface="Calibri" panose="020F0502020204030204" pitchFamily="34" charset="0"/>
              </a:rPr>
              <a:t>２両目は原型を留めないほどに大破。</a:t>
            </a:r>
            <a:r>
              <a:rPr kumimoji="1" lang="ja-JP" altLang="en-US" dirty="0"/>
              <a:t>その結果、</a:t>
            </a:r>
            <a:r>
              <a:rPr lang="ja-JP" altLang="en-US" dirty="0">
                <a:solidFill>
                  <a:schemeClr val="tx1"/>
                </a:solidFill>
              </a:rPr>
              <a:t>死者</a:t>
            </a:r>
            <a:r>
              <a:rPr lang="en-US" altLang="ja-JP" dirty="0">
                <a:solidFill>
                  <a:schemeClr val="tx1"/>
                </a:solidFill>
              </a:rPr>
              <a:t>107</a:t>
            </a:r>
            <a:r>
              <a:rPr lang="ja-JP" altLang="en-US" dirty="0">
                <a:solidFill>
                  <a:schemeClr val="tx1"/>
                </a:solidFill>
              </a:rPr>
              <a:t>名（運転士</a:t>
            </a:r>
            <a:r>
              <a:rPr lang="en-US" altLang="ja-JP" dirty="0">
                <a:solidFill>
                  <a:schemeClr val="tx1"/>
                </a:solidFill>
              </a:rPr>
              <a:t>1</a:t>
            </a:r>
            <a:r>
              <a:rPr lang="ja-JP" altLang="en-US" dirty="0">
                <a:solidFill>
                  <a:schemeClr val="tx1"/>
                </a:solidFill>
              </a:rPr>
              <a:t>名含む）、負傷者</a:t>
            </a:r>
            <a:r>
              <a:rPr lang="en-US" altLang="ja-JP" dirty="0">
                <a:solidFill>
                  <a:schemeClr val="tx1"/>
                </a:solidFill>
              </a:rPr>
              <a:t>562</a:t>
            </a:r>
            <a:r>
              <a:rPr lang="ja-JP" altLang="en-US" dirty="0">
                <a:solidFill>
                  <a:schemeClr val="tx1"/>
                </a:solidFill>
              </a:rPr>
              <a:t>名にいたる重大事故となった。</a:t>
            </a:r>
            <a:endParaRPr lang="en-US" altLang="ja-JP" dirty="0">
              <a:solidFill>
                <a:schemeClr val="tx1"/>
              </a:solidFill>
            </a:endParaRPr>
          </a:p>
          <a:p>
            <a:pPr defTabSz="907542">
              <a:defRPr/>
            </a:pPr>
            <a:r>
              <a:rPr lang="ja-JP" altLang="en-US" dirty="0">
                <a:solidFill>
                  <a:schemeClr val="tx1"/>
                </a:solidFill>
                <a:latin typeface="+mn-ea"/>
                <a:cs typeface="Calibri" panose="020F0502020204030204" pitchFamily="34" charset="0"/>
              </a:rPr>
              <a:t>・また、同時刻には、反向列車（新大阪発城崎行特急）が接近中であったが、事故を目撃した近隣住民が踏切非常ボタンを押したことでに二重衝突事故は回避できたものの、本来であれば、車掌が防護無線機を操作するなどの列車防護措置を行わなければならないが、動揺しているとはいえ正確な取扱いを理解できていなかった点も問題と言える。</a:t>
            </a:r>
            <a:endParaRPr lang="en-US" altLang="ja-JP" dirty="0">
              <a:solidFill>
                <a:schemeClr val="tx1"/>
              </a:solidFill>
              <a:latin typeface="+mn-ea"/>
              <a:cs typeface="Calibri" panose="020F0502020204030204" pitchFamily="34" charset="0"/>
            </a:endParaRPr>
          </a:p>
        </p:txBody>
      </p:sp>
      <p:sp>
        <p:nvSpPr>
          <p:cNvPr id="4" name="スライド番号プレースホルダー 3"/>
          <p:cNvSpPr>
            <a:spLocks noGrp="1"/>
          </p:cNvSpPr>
          <p:nvPr>
            <p:ph type="sldNum" sz="quarter" idx="5"/>
          </p:nvPr>
        </p:nvSpPr>
        <p:spPr/>
        <p:txBody>
          <a:bodyPr/>
          <a:lstStyle/>
          <a:p>
            <a:fld id="{C36A5AB1-BF8F-4992-AE96-88E34BCC17CE}" type="slidenum">
              <a:rPr kumimoji="1" lang="ja-JP" altLang="en-US" smtClean="0"/>
              <a:t>32</a:t>
            </a:fld>
            <a:endParaRPr kumimoji="1" lang="ja-JP" altLang="en-US"/>
          </a:p>
        </p:txBody>
      </p:sp>
    </p:spTree>
    <p:extLst>
      <p:ext uri="{BB962C8B-B14F-4D97-AF65-F5344CB8AC3E}">
        <p14:creationId xmlns:p14="http://schemas.microsoft.com/office/powerpoint/2010/main" val="3703060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7991E6-6D68-49D1-8E73-A4D629C2D939}" type="slidenum">
              <a:rPr lang="en-US" altLang="ja-JP"/>
              <a:pPr/>
              <a:t>3</a:t>
            </a:fld>
            <a:endParaRPr lang="en-US" altLang="ja-JP"/>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kumimoji="1" lang="en-US" altLang="ja-JP" sz="1200" kern="1200" dirty="0">
                <a:solidFill>
                  <a:schemeClr val="tx1"/>
                </a:solidFill>
                <a:effectLst/>
                <a:latin typeface="Arial" charset="0"/>
                <a:ea typeface="ＭＳ Ｐ明朝" pitchFamily="18" charset="-128"/>
                <a:cs typeface="+mn-cs"/>
              </a:rPr>
              <a:t>Chapter1, Worldwide History of Railways and Accidents</a:t>
            </a:r>
            <a:endParaRPr kumimoji="1" lang="ja-JP" altLang="ja-JP" sz="1200" kern="1200" dirty="0">
              <a:solidFill>
                <a:schemeClr val="tx1"/>
              </a:solidFill>
              <a:effectLst/>
              <a:latin typeface="Arial" charset="0"/>
              <a:ea typeface="ＭＳ Ｐ明朝" pitchFamily="18" charset="-128"/>
              <a:cs typeface="+mn-cs"/>
            </a:endParaRPr>
          </a:p>
          <a:p>
            <a:r>
              <a:rPr kumimoji="1" lang="en-US" altLang="ja-JP" sz="1200" kern="1200" dirty="0">
                <a:solidFill>
                  <a:schemeClr val="tx1"/>
                </a:solidFill>
                <a:effectLst/>
                <a:latin typeface="Arial" charset="0"/>
                <a:ea typeface="ＭＳ Ｐ明朝" pitchFamily="18" charset="-128"/>
                <a:cs typeface="+mn-cs"/>
              </a:rPr>
              <a:t>You will be able to learn about the progress of railway technology and the history of accidents around the world throw this chapter.</a:t>
            </a:r>
            <a:endParaRPr kumimoji="1" lang="ja-JP" altLang="ja-JP" sz="1200" kern="1200" dirty="0">
              <a:solidFill>
                <a:schemeClr val="tx1"/>
              </a:solidFill>
              <a:effectLst/>
              <a:latin typeface="Arial" charset="0"/>
              <a:ea typeface="ＭＳ Ｐ明朝" pitchFamily="18" charset="-128"/>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事故の概要</a:t>
            </a:r>
            <a:endParaRPr kumimoji="1" lang="en-US" altLang="ja-JP" dirty="0"/>
          </a:p>
          <a:p>
            <a:endParaRPr kumimoji="1" lang="en-US" altLang="ja-JP" dirty="0"/>
          </a:p>
          <a:p>
            <a:pPr defTabSz="907542">
              <a:defRPr/>
            </a:pPr>
            <a:r>
              <a:rPr kumimoji="1" lang="ja-JP" altLang="en-US" dirty="0"/>
              <a:t>・</a:t>
            </a:r>
            <a:r>
              <a:rPr lang="ja-JP" altLang="en-US" dirty="0">
                <a:solidFill>
                  <a:schemeClr val="tx1"/>
                </a:solidFill>
                <a:latin typeface="+mn-ea"/>
                <a:cs typeface="Calibri" panose="020F0502020204030204" pitchFamily="34" charset="0"/>
              </a:rPr>
              <a:t>宝塚駅発同志社前駅行きの列車（</a:t>
            </a:r>
            <a:r>
              <a:rPr lang="en-US" altLang="ja-JP" dirty="0">
                <a:solidFill>
                  <a:schemeClr val="tx1"/>
                </a:solidFill>
                <a:latin typeface="+mn-ea"/>
                <a:cs typeface="Calibri" panose="020F0502020204030204" pitchFamily="34" charset="0"/>
              </a:rPr>
              <a:t>7</a:t>
            </a:r>
            <a:r>
              <a:rPr lang="ja-JP" altLang="en-US" dirty="0">
                <a:solidFill>
                  <a:schemeClr val="tx1"/>
                </a:solidFill>
                <a:latin typeface="+mn-ea"/>
                <a:cs typeface="Calibri" panose="020F0502020204030204" pitchFamily="34" charset="0"/>
              </a:rPr>
              <a:t>両編成）が、半径３０４</a:t>
            </a:r>
            <a:r>
              <a:rPr lang="en-US" altLang="ja-JP" dirty="0">
                <a:solidFill>
                  <a:schemeClr val="tx1"/>
                </a:solidFill>
                <a:latin typeface="+mn-ea"/>
                <a:cs typeface="Calibri" panose="020F0502020204030204" pitchFamily="34" charset="0"/>
              </a:rPr>
              <a:t>m</a:t>
            </a:r>
            <a:r>
              <a:rPr lang="ja-JP" altLang="en-US" dirty="0">
                <a:solidFill>
                  <a:schemeClr val="tx1"/>
                </a:solidFill>
                <a:latin typeface="+mn-ea"/>
                <a:cs typeface="Calibri" panose="020F0502020204030204" pitchFamily="34" charset="0"/>
              </a:rPr>
              <a:t>の右曲線に制限速度７０㎞</a:t>
            </a:r>
            <a:r>
              <a:rPr lang="en-US" altLang="ja-JP" dirty="0">
                <a:solidFill>
                  <a:schemeClr val="tx1"/>
                </a:solidFill>
                <a:latin typeface="+mn-ea"/>
                <a:cs typeface="Calibri" panose="020F0502020204030204" pitchFamily="34" charset="0"/>
              </a:rPr>
              <a:t>/h</a:t>
            </a:r>
            <a:r>
              <a:rPr lang="ja-JP" altLang="en-US" dirty="0">
                <a:solidFill>
                  <a:schemeClr val="tx1"/>
                </a:solidFill>
                <a:latin typeface="+mn-ea"/>
                <a:cs typeface="Calibri" panose="020F0502020204030204" pitchFamily="34" charset="0"/>
              </a:rPr>
              <a:t>を大幅に超える約１１６㎞</a:t>
            </a:r>
            <a:r>
              <a:rPr lang="en-US" altLang="ja-JP" dirty="0">
                <a:solidFill>
                  <a:schemeClr val="tx1"/>
                </a:solidFill>
                <a:latin typeface="+mn-ea"/>
                <a:cs typeface="Calibri" panose="020F0502020204030204" pitchFamily="34" charset="0"/>
              </a:rPr>
              <a:t>/h</a:t>
            </a:r>
            <a:r>
              <a:rPr lang="ja-JP" altLang="en-US" dirty="0">
                <a:solidFill>
                  <a:schemeClr val="tx1"/>
                </a:solidFill>
                <a:latin typeface="+mn-ea"/>
                <a:cs typeface="Calibri" panose="020F0502020204030204" pitchFamily="34" charset="0"/>
              </a:rPr>
              <a:t>で進入し、１両目が左へ転倒するように脱線。続いて２両目から５両目が脱線し先頭の２両は線路脇の分譲マンションに激突。</a:t>
            </a:r>
            <a:endParaRPr lang="en-US" altLang="ja-JP" dirty="0">
              <a:solidFill>
                <a:schemeClr val="tx1"/>
              </a:solidFill>
              <a:latin typeface="+mn-ea"/>
              <a:cs typeface="Calibri" panose="020F0502020204030204" pitchFamily="34" charset="0"/>
            </a:endParaRPr>
          </a:p>
          <a:p>
            <a:pPr defTabSz="907542">
              <a:defRPr/>
            </a:pPr>
            <a:r>
              <a:rPr kumimoji="1" lang="ja-JP" altLang="en-US" dirty="0"/>
              <a:t>・</a:t>
            </a:r>
            <a:r>
              <a:rPr lang="ja-JP" altLang="en-US" dirty="0">
                <a:solidFill>
                  <a:schemeClr val="tx1"/>
                </a:solidFill>
                <a:latin typeface="+mn-ea"/>
                <a:cs typeface="Calibri" panose="020F0502020204030204" pitchFamily="34" charset="0"/>
              </a:rPr>
              <a:t>先頭車は１階ピロティ部の駐車場へ突入、２両目はマンション外壁へ横から激突しさらに脱線逸脱してきた３</a:t>
            </a:r>
            <a:r>
              <a:rPr lang="en-US" altLang="ja-JP" dirty="0">
                <a:solidFill>
                  <a:schemeClr val="tx1"/>
                </a:solidFill>
                <a:latin typeface="+mn-ea"/>
                <a:cs typeface="Calibri" panose="020F0502020204030204" pitchFamily="34" charset="0"/>
              </a:rPr>
              <a:t>-</a:t>
            </a:r>
            <a:r>
              <a:rPr lang="ja-JP" altLang="en-US" dirty="0">
                <a:solidFill>
                  <a:schemeClr val="tx1"/>
                </a:solidFill>
                <a:latin typeface="+mn-ea"/>
                <a:cs typeface="Calibri" panose="020F0502020204030204" pitchFamily="34" charset="0"/>
              </a:rPr>
              <a:t>４両目に挟まれ押しつぶされ外壁にへばりつくような状態となり、１</a:t>
            </a:r>
            <a:r>
              <a:rPr lang="en-US" altLang="ja-JP" dirty="0">
                <a:solidFill>
                  <a:schemeClr val="tx1"/>
                </a:solidFill>
                <a:latin typeface="+mn-ea"/>
                <a:cs typeface="Calibri" panose="020F0502020204030204" pitchFamily="34" charset="0"/>
              </a:rPr>
              <a:t>-</a:t>
            </a:r>
            <a:r>
              <a:rPr lang="ja-JP" altLang="en-US" dirty="0">
                <a:solidFill>
                  <a:schemeClr val="tx1"/>
                </a:solidFill>
                <a:latin typeface="+mn-ea"/>
                <a:cs typeface="Calibri" panose="020F0502020204030204" pitchFamily="34" charset="0"/>
              </a:rPr>
              <a:t>２両目は原型を留めないほどに大破。</a:t>
            </a:r>
            <a:r>
              <a:rPr kumimoji="1" lang="ja-JP" altLang="en-US" dirty="0"/>
              <a:t>その結果、</a:t>
            </a:r>
            <a:r>
              <a:rPr lang="ja-JP" altLang="en-US" dirty="0">
                <a:solidFill>
                  <a:schemeClr val="tx1"/>
                </a:solidFill>
              </a:rPr>
              <a:t>死者</a:t>
            </a:r>
            <a:r>
              <a:rPr lang="en-US" altLang="ja-JP" dirty="0">
                <a:solidFill>
                  <a:schemeClr val="tx1"/>
                </a:solidFill>
              </a:rPr>
              <a:t>107</a:t>
            </a:r>
            <a:r>
              <a:rPr lang="ja-JP" altLang="en-US" dirty="0">
                <a:solidFill>
                  <a:schemeClr val="tx1"/>
                </a:solidFill>
              </a:rPr>
              <a:t>名（運転士</a:t>
            </a:r>
            <a:r>
              <a:rPr lang="en-US" altLang="ja-JP" dirty="0">
                <a:solidFill>
                  <a:schemeClr val="tx1"/>
                </a:solidFill>
              </a:rPr>
              <a:t>1</a:t>
            </a:r>
            <a:r>
              <a:rPr lang="ja-JP" altLang="en-US" dirty="0">
                <a:solidFill>
                  <a:schemeClr val="tx1"/>
                </a:solidFill>
              </a:rPr>
              <a:t>名含む）、負傷者</a:t>
            </a:r>
            <a:r>
              <a:rPr lang="en-US" altLang="ja-JP" dirty="0">
                <a:solidFill>
                  <a:schemeClr val="tx1"/>
                </a:solidFill>
              </a:rPr>
              <a:t>562</a:t>
            </a:r>
            <a:r>
              <a:rPr lang="ja-JP" altLang="en-US" dirty="0">
                <a:solidFill>
                  <a:schemeClr val="tx1"/>
                </a:solidFill>
              </a:rPr>
              <a:t>名にいたる重大事故となった。</a:t>
            </a:r>
            <a:endParaRPr lang="en-US" altLang="ja-JP" dirty="0">
              <a:solidFill>
                <a:schemeClr val="tx1"/>
              </a:solidFill>
            </a:endParaRPr>
          </a:p>
          <a:p>
            <a:pPr defTabSz="907542">
              <a:defRPr/>
            </a:pPr>
            <a:r>
              <a:rPr lang="ja-JP" altLang="en-US" dirty="0">
                <a:solidFill>
                  <a:schemeClr val="tx1"/>
                </a:solidFill>
                <a:latin typeface="+mn-ea"/>
                <a:cs typeface="Calibri" panose="020F0502020204030204" pitchFamily="34" charset="0"/>
              </a:rPr>
              <a:t>・また、同時刻には、反向列車（新大阪発城崎行特急）が接近中であったが、事故を目撃した近隣住民が踏切非常ボタンを押したことでに二重衝突事故は回避できたものの、本来であれば、車掌が防護無線機を操作するなどの列車防護措置を行わなければならないが、動揺しているとはいえ正確な取扱いを理解できていなかった点も問題と言える。</a:t>
            </a:r>
            <a:endParaRPr lang="en-US" altLang="ja-JP" dirty="0">
              <a:solidFill>
                <a:schemeClr val="tx1"/>
              </a:solidFill>
              <a:latin typeface="+mn-ea"/>
              <a:cs typeface="Calibri" panose="020F0502020204030204" pitchFamily="34" charset="0"/>
            </a:endParaRPr>
          </a:p>
        </p:txBody>
      </p:sp>
      <p:sp>
        <p:nvSpPr>
          <p:cNvPr id="4" name="スライド番号プレースホルダー 3"/>
          <p:cNvSpPr>
            <a:spLocks noGrp="1"/>
          </p:cNvSpPr>
          <p:nvPr>
            <p:ph type="sldNum" sz="quarter" idx="5"/>
          </p:nvPr>
        </p:nvSpPr>
        <p:spPr/>
        <p:txBody>
          <a:bodyPr/>
          <a:lstStyle/>
          <a:p>
            <a:fld id="{C36A5AB1-BF8F-4992-AE96-88E34BCC17CE}" type="slidenum">
              <a:rPr kumimoji="1" lang="ja-JP" altLang="en-US" smtClean="0"/>
              <a:t>33</a:t>
            </a:fld>
            <a:endParaRPr kumimoji="1" lang="ja-JP" altLang="en-US"/>
          </a:p>
        </p:txBody>
      </p:sp>
    </p:spTree>
    <p:extLst>
      <p:ext uri="{BB962C8B-B14F-4D97-AF65-F5344CB8AC3E}">
        <p14:creationId xmlns:p14="http://schemas.microsoft.com/office/powerpoint/2010/main" val="25722539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事故の概要</a:t>
            </a:r>
            <a:endParaRPr kumimoji="1" lang="en-US" altLang="ja-JP"/>
          </a:p>
          <a:p>
            <a:endParaRPr kumimoji="1" lang="en-US" altLang="ja-JP"/>
          </a:p>
          <a:p>
            <a:pPr defTabSz="907542">
              <a:defRPr/>
            </a:pPr>
            <a:r>
              <a:rPr kumimoji="1" lang="ja-JP" altLang="en-US"/>
              <a:t>・</a:t>
            </a:r>
            <a:r>
              <a:rPr lang="ja-JP" altLang="en-US">
                <a:solidFill>
                  <a:schemeClr val="tx1"/>
                </a:solidFill>
                <a:latin typeface="+mn-ea"/>
                <a:cs typeface="Calibri" panose="020F0502020204030204" pitchFamily="34" charset="0"/>
              </a:rPr>
              <a:t>宝塚駅発同志社前駅行きの列車（</a:t>
            </a:r>
            <a:r>
              <a:rPr lang="en-US" altLang="ja-JP">
                <a:solidFill>
                  <a:schemeClr val="tx1"/>
                </a:solidFill>
                <a:latin typeface="+mn-ea"/>
                <a:cs typeface="Calibri" panose="020F0502020204030204" pitchFamily="34" charset="0"/>
              </a:rPr>
              <a:t>7</a:t>
            </a:r>
            <a:r>
              <a:rPr lang="ja-JP" altLang="en-US">
                <a:solidFill>
                  <a:schemeClr val="tx1"/>
                </a:solidFill>
                <a:latin typeface="+mn-ea"/>
                <a:cs typeface="Calibri" panose="020F0502020204030204" pitchFamily="34" charset="0"/>
              </a:rPr>
              <a:t>両編成）が、半径３０４</a:t>
            </a:r>
            <a:r>
              <a:rPr lang="en-US" altLang="ja-JP">
                <a:solidFill>
                  <a:schemeClr val="tx1"/>
                </a:solidFill>
                <a:latin typeface="+mn-ea"/>
                <a:cs typeface="Calibri" panose="020F0502020204030204" pitchFamily="34" charset="0"/>
              </a:rPr>
              <a:t>m</a:t>
            </a:r>
            <a:r>
              <a:rPr lang="ja-JP" altLang="en-US">
                <a:solidFill>
                  <a:schemeClr val="tx1"/>
                </a:solidFill>
                <a:latin typeface="+mn-ea"/>
                <a:cs typeface="Calibri" panose="020F0502020204030204" pitchFamily="34" charset="0"/>
              </a:rPr>
              <a:t>の右曲線に制限速度７０㎞</a:t>
            </a:r>
            <a:r>
              <a:rPr lang="en-US" altLang="ja-JP">
                <a:solidFill>
                  <a:schemeClr val="tx1"/>
                </a:solidFill>
                <a:latin typeface="+mn-ea"/>
                <a:cs typeface="Calibri" panose="020F0502020204030204" pitchFamily="34" charset="0"/>
              </a:rPr>
              <a:t>/h</a:t>
            </a:r>
            <a:r>
              <a:rPr lang="ja-JP" altLang="en-US">
                <a:solidFill>
                  <a:schemeClr val="tx1"/>
                </a:solidFill>
                <a:latin typeface="+mn-ea"/>
                <a:cs typeface="Calibri" panose="020F0502020204030204" pitchFamily="34" charset="0"/>
              </a:rPr>
              <a:t>を大幅に超える約１１６㎞</a:t>
            </a:r>
            <a:r>
              <a:rPr lang="en-US" altLang="ja-JP">
                <a:solidFill>
                  <a:schemeClr val="tx1"/>
                </a:solidFill>
                <a:latin typeface="+mn-ea"/>
                <a:cs typeface="Calibri" panose="020F0502020204030204" pitchFamily="34" charset="0"/>
              </a:rPr>
              <a:t>/h</a:t>
            </a:r>
            <a:r>
              <a:rPr lang="ja-JP" altLang="en-US">
                <a:solidFill>
                  <a:schemeClr val="tx1"/>
                </a:solidFill>
                <a:latin typeface="+mn-ea"/>
                <a:cs typeface="Calibri" panose="020F0502020204030204" pitchFamily="34" charset="0"/>
              </a:rPr>
              <a:t>で進入し、１両目が左へ転倒するように脱線。続いて２両目から５両目が脱線し先頭の２両は線路脇の分譲マンションに激突。</a:t>
            </a:r>
            <a:endParaRPr lang="en-US" altLang="ja-JP">
              <a:solidFill>
                <a:schemeClr val="tx1"/>
              </a:solidFill>
              <a:latin typeface="+mn-ea"/>
              <a:cs typeface="Calibri" panose="020F0502020204030204" pitchFamily="34" charset="0"/>
            </a:endParaRPr>
          </a:p>
          <a:p>
            <a:pPr defTabSz="907542">
              <a:defRPr/>
            </a:pPr>
            <a:r>
              <a:rPr kumimoji="1" lang="ja-JP" altLang="en-US"/>
              <a:t>・</a:t>
            </a:r>
            <a:r>
              <a:rPr lang="ja-JP" altLang="en-US">
                <a:solidFill>
                  <a:schemeClr val="tx1"/>
                </a:solidFill>
                <a:latin typeface="+mn-ea"/>
                <a:cs typeface="Calibri" panose="020F0502020204030204" pitchFamily="34" charset="0"/>
              </a:rPr>
              <a:t>先頭車は１階ピロティ部の駐車場へ突入、２両目はマンション外壁へ横から激突しさらに脱線逸脱してきた３</a:t>
            </a:r>
            <a:r>
              <a:rPr lang="en-US" altLang="ja-JP">
                <a:solidFill>
                  <a:schemeClr val="tx1"/>
                </a:solidFill>
                <a:latin typeface="+mn-ea"/>
                <a:cs typeface="Calibri" panose="020F0502020204030204" pitchFamily="34" charset="0"/>
              </a:rPr>
              <a:t>-</a:t>
            </a:r>
            <a:r>
              <a:rPr lang="ja-JP" altLang="en-US">
                <a:solidFill>
                  <a:schemeClr val="tx1"/>
                </a:solidFill>
                <a:latin typeface="+mn-ea"/>
                <a:cs typeface="Calibri" panose="020F0502020204030204" pitchFamily="34" charset="0"/>
              </a:rPr>
              <a:t>４両目に挟まれ押しつぶされ外壁にへばりつくような状態となり、１</a:t>
            </a:r>
            <a:r>
              <a:rPr lang="en-US" altLang="ja-JP">
                <a:solidFill>
                  <a:schemeClr val="tx1"/>
                </a:solidFill>
                <a:latin typeface="+mn-ea"/>
                <a:cs typeface="Calibri" panose="020F0502020204030204" pitchFamily="34" charset="0"/>
              </a:rPr>
              <a:t>-</a:t>
            </a:r>
            <a:r>
              <a:rPr lang="ja-JP" altLang="en-US">
                <a:solidFill>
                  <a:schemeClr val="tx1"/>
                </a:solidFill>
                <a:latin typeface="+mn-ea"/>
                <a:cs typeface="Calibri" panose="020F0502020204030204" pitchFamily="34" charset="0"/>
              </a:rPr>
              <a:t>２両目は原型を留めないほどに大破。</a:t>
            </a:r>
            <a:r>
              <a:rPr kumimoji="1" lang="ja-JP" altLang="en-US"/>
              <a:t>その結果、</a:t>
            </a:r>
            <a:r>
              <a:rPr lang="ja-JP" altLang="en-US">
                <a:solidFill>
                  <a:schemeClr val="tx1"/>
                </a:solidFill>
              </a:rPr>
              <a:t>死者</a:t>
            </a:r>
            <a:r>
              <a:rPr lang="en-US" altLang="ja-JP">
                <a:solidFill>
                  <a:schemeClr val="tx1"/>
                </a:solidFill>
              </a:rPr>
              <a:t>107</a:t>
            </a:r>
            <a:r>
              <a:rPr lang="ja-JP" altLang="en-US">
                <a:solidFill>
                  <a:schemeClr val="tx1"/>
                </a:solidFill>
              </a:rPr>
              <a:t>名（運転士</a:t>
            </a:r>
            <a:r>
              <a:rPr lang="en-US" altLang="ja-JP">
                <a:solidFill>
                  <a:schemeClr val="tx1"/>
                </a:solidFill>
              </a:rPr>
              <a:t>1</a:t>
            </a:r>
            <a:r>
              <a:rPr lang="ja-JP" altLang="en-US">
                <a:solidFill>
                  <a:schemeClr val="tx1"/>
                </a:solidFill>
              </a:rPr>
              <a:t>名含む）、負傷者</a:t>
            </a:r>
            <a:r>
              <a:rPr lang="en-US" altLang="ja-JP">
                <a:solidFill>
                  <a:schemeClr val="tx1"/>
                </a:solidFill>
              </a:rPr>
              <a:t>562</a:t>
            </a:r>
            <a:r>
              <a:rPr lang="ja-JP" altLang="en-US">
                <a:solidFill>
                  <a:schemeClr val="tx1"/>
                </a:solidFill>
              </a:rPr>
              <a:t>名にいたる重大事故となった。</a:t>
            </a:r>
            <a:endParaRPr lang="en-US" altLang="ja-JP">
              <a:solidFill>
                <a:schemeClr val="tx1"/>
              </a:solidFill>
            </a:endParaRPr>
          </a:p>
          <a:p>
            <a:pPr defTabSz="907542">
              <a:defRPr/>
            </a:pPr>
            <a:r>
              <a:rPr lang="ja-JP" altLang="en-US">
                <a:solidFill>
                  <a:schemeClr val="tx1"/>
                </a:solidFill>
                <a:latin typeface="+mn-ea"/>
                <a:cs typeface="Calibri" panose="020F0502020204030204" pitchFamily="34" charset="0"/>
              </a:rPr>
              <a:t>・また、同時刻には、反向列車（新大阪発城崎行特急）が接近中であったが、事故を目撃した近隣住民が踏切非常ボタンを押したことでに二重衝突事故は回避できたものの、本来であれば、車掌が防護無線機を操作するなどの列車防護措置を行わなければならないが、動揺しているとはいえ正確な取扱いを理解できていなかった点も問題と言える。</a:t>
            </a:r>
            <a:endParaRPr lang="en-US" altLang="ja-JP">
              <a:solidFill>
                <a:schemeClr val="tx1"/>
              </a:solidFill>
              <a:latin typeface="+mn-ea"/>
              <a:cs typeface="Calibri" panose="020F0502020204030204" pitchFamily="34" charset="0"/>
            </a:endParaRPr>
          </a:p>
        </p:txBody>
      </p:sp>
      <p:sp>
        <p:nvSpPr>
          <p:cNvPr id="4" name="スライド番号プレースホルダー 3"/>
          <p:cNvSpPr>
            <a:spLocks noGrp="1"/>
          </p:cNvSpPr>
          <p:nvPr>
            <p:ph type="sldNum" sz="quarter" idx="5"/>
          </p:nvPr>
        </p:nvSpPr>
        <p:spPr/>
        <p:txBody>
          <a:bodyPr/>
          <a:lstStyle/>
          <a:p>
            <a:fld id="{C36A5AB1-BF8F-4992-AE96-88E34BCC17CE}" type="slidenum">
              <a:rPr kumimoji="1" lang="ja-JP" altLang="en-US" smtClean="0"/>
              <a:t>34</a:t>
            </a:fld>
            <a:endParaRPr kumimoji="1" lang="ja-JP" altLang="en-US"/>
          </a:p>
        </p:txBody>
      </p:sp>
    </p:spTree>
    <p:extLst>
      <p:ext uri="{BB962C8B-B14F-4D97-AF65-F5344CB8AC3E}">
        <p14:creationId xmlns:p14="http://schemas.microsoft.com/office/powerpoint/2010/main" val="26008096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なぜこのような事故を起こしてしまったのか。</a:t>
            </a:r>
            <a:endParaRPr kumimoji="1" lang="en-US" altLang="ja-JP" dirty="0"/>
          </a:p>
          <a:p>
            <a:r>
              <a:rPr kumimoji="1" lang="ja-JP" altLang="en-US" dirty="0"/>
              <a:t>この事故に至るまでに運転士は</a:t>
            </a:r>
            <a:r>
              <a:rPr kumimoji="1" lang="en-US" altLang="ja-JP" dirty="0"/>
              <a:t>2</a:t>
            </a:r>
            <a:r>
              <a:rPr kumimoji="1" lang="ja-JP" altLang="en-US" dirty="0"/>
              <a:t>つのエラーを起こし、それが直接の原因となったエラーにつながっている。</a:t>
            </a:r>
            <a:endParaRPr kumimoji="1" lang="en-US" altLang="ja-JP" dirty="0"/>
          </a:p>
          <a:p>
            <a:r>
              <a:rPr kumimoji="1" lang="ja-JP" altLang="en-US" dirty="0"/>
              <a:t>運転士の乗務状況から説明する。</a:t>
            </a:r>
            <a:endParaRPr kumimoji="1" lang="en-US" altLang="ja-JP" dirty="0"/>
          </a:p>
          <a:p>
            <a:endParaRPr kumimoji="1" lang="en-US" altLang="ja-JP" dirty="0"/>
          </a:p>
          <a:p>
            <a:r>
              <a:rPr kumimoji="1" lang="ja-JP" altLang="en-US" dirty="0"/>
              <a:t>①運転士は、尼崎駅</a:t>
            </a:r>
            <a:r>
              <a:rPr kumimoji="1" lang="en-US" altLang="ja-JP" dirty="0"/>
              <a:t>8</a:t>
            </a:r>
            <a:r>
              <a:rPr kumimoji="1" lang="ja-JP" altLang="en-US" dirty="0"/>
              <a:t>時</a:t>
            </a:r>
            <a:r>
              <a:rPr kumimoji="1" lang="en-US" altLang="ja-JP" dirty="0"/>
              <a:t>31</a:t>
            </a:r>
            <a:r>
              <a:rPr kumimoji="1" lang="ja-JP" altLang="en-US" dirty="0"/>
              <a:t>分</a:t>
            </a:r>
            <a:r>
              <a:rPr kumimoji="1" lang="en-US" altLang="ja-JP" dirty="0"/>
              <a:t>00</a:t>
            </a:r>
            <a:r>
              <a:rPr kumimoji="1" lang="ja-JP" altLang="en-US" dirty="0"/>
              <a:t>秒出発の回送列車を宝塚駅まで担当</a:t>
            </a:r>
            <a:r>
              <a:rPr kumimoji="1" lang="en-US" altLang="ja-JP" dirty="0"/>
              <a:t>[</a:t>
            </a:r>
            <a:r>
              <a:rPr kumimoji="1" lang="ja-JP" altLang="en-US" dirty="0"/>
              <a:t>ク</a:t>
            </a:r>
            <a:r>
              <a:rPr kumimoji="1" lang="en-US" altLang="ja-JP" dirty="0"/>
              <a:t>]</a:t>
            </a:r>
          </a:p>
          <a:p>
            <a:r>
              <a:rPr kumimoji="1" lang="ja-JP" altLang="en-US" dirty="0"/>
              <a:t>②ここで</a:t>
            </a:r>
            <a:r>
              <a:rPr kumimoji="1" lang="en-US" altLang="ja-JP" dirty="0"/>
              <a:t>1</a:t>
            </a:r>
            <a:r>
              <a:rPr kumimoji="1" lang="ja-JP" altLang="en-US" dirty="0"/>
              <a:t>つ目のエラーとして、宝塚駅に到着する際、本来の手順では、ブレーキを作動させた状態で確認ボタンを押さなければならないところを、操作しなかったために、非常ブレーキが作動し列車が停止。</a:t>
            </a:r>
            <a:endParaRPr kumimoji="1" lang="en-US" altLang="ja-JP" dirty="0"/>
          </a:p>
          <a:p>
            <a:r>
              <a:rPr kumimoji="1" lang="ja-JP" altLang="en-US" dirty="0"/>
              <a:t>③その後、輸送指令員への連絡を行わず、</a:t>
            </a:r>
            <a:r>
              <a:rPr kumimoji="1" lang="en-US" altLang="ja-JP" dirty="0"/>
              <a:t>ATS</a:t>
            </a:r>
            <a:r>
              <a:rPr kumimoji="1" lang="ja-JP" altLang="en-US" dirty="0"/>
              <a:t>の復帰操作をし、運転を再開した。なお、連絡を行わずに復帰操作を行った行為も定められた手順に反する行為である。</a:t>
            </a:r>
            <a:r>
              <a:rPr kumimoji="1" lang="en-US" altLang="ja-JP" dirty="0"/>
              <a:t>[</a:t>
            </a:r>
            <a:r>
              <a:rPr kumimoji="1" lang="ja-JP" altLang="en-US" dirty="0"/>
              <a:t>ク</a:t>
            </a:r>
            <a:r>
              <a:rPr kumimoji="1" lang="en-US" altLang="ja-JP" dirty="0"/>
              <a:t>]</a:t>
            </a:r>
          </a:p>
          <a:p>
            <a:r>
              <a:rPr kumimoji="1" lang="ja-JP" altLang="en-US" dirty="0"/>
              <a:t>④宝塚駅</a:t>
            </a:r>
            <a:r>
              <a:rPr kumimoji="1" lang="en-US" altLang="ja-JP" dirty="0"/>
              <a:t>9</a:t>
            </a:r>
            <a:r>
              <a:rPr kumimoji="1" lang="ja-JP" altLang="en-US" dirty="0"/>
              <a:t>時</a:t>
            </a:r>
            <a:r>
              <a:rPr kumimoji="1" lang="en-US" altLang="ja-JP" dirty="0"/>
              <a:t>03</a:t>
            </a:r>
            <a:r>
              <a:rPr kumimoji="1" lang="ja-JP" altLang="en-US" dirty="0"/>
              <a:t>分</a:t>
            </a:r>
            <a:r>
              <a:rPr kumimoji="1" lang="en-US" altLang="ja-JP" dirty="0"/>
              <a:t>45</a:t>
            </a:r>
            <a:r>
              <a:rPr kumimoji="1" lang="ja-JP" altLang="en-US" dirty="0"/>
              <a:t>秒発の列車を同志社前駅にむけ運転開始。</a:t>
            </a:r>
            <a:r>
              <a:rPr kumimoji="1" lang="en-US" altLang="ja-JP" dirty="0"/>
              <a:t>[</a:t>
            </a:r>
            <a:r>
              <a:rPr kumimoji="1" lang="ja-JP" altLang="en-US" dirty="0"/>
              <a:t>ク</a:t>
            </a:r>
            <a:r>
              <a:rPr kumimoji="1" lang="en-US" altLang="ja-JP" dirty="0"/>
              <a:t>]</a:t>
            </a:r>
          </a:p>
          <a:p>
            <a:r>
              <a:rPr kumimoji="1" lang="ja-JP" altLang="en-US" dirty="0"/>
              <a:t>⑤ここで、</a:t>
            </a:r>
            <a:r>
              <a:rPr kumimoji="1" lang="en-US" altLang="ja-JP" dirty="0"/>
              <a:t>2</a:t>
            </a:r>
            <a:r>
              <a:rPr kumimoji="1" lang="ja-JP" altLang="en-US" dirty="0"/>
              <a:t>つ目のエラーとなる、伊丹駅到着時に所定の停止位置を約</a:t>
            </a:r>
            <a:r>
              <a:rPr kumimoji="1" lang="en-US" altLang="ja-JP" dirty="0" err="1"/>
              <a:t>72m</a:t>
            </a:r>
            <a:r>
              <a:rPr kumimoji="1" lang="ja-JP" altLang="en-US" dirty="0"/>
              <a:t>行き過ぎて停止。</a:t>
            </a:r>
            <a:endParaRPr kumimoji="1" lang="en-US" altLang="ja-JP" dirty="0"/>
          </a:p>
          <a:p>
            <a:r>
              <a:rPr kumimoji="1" lang="ja-JP" altLang="en-US" dirty="0"/>
              <a:t>⑥車掌と打合せのうえ通常の位置まで後退し、乗客の乗降扱いののちに伊丹駅を出発。その後車内電話で車掌に対し、運転指令員への列車無線での報告の際に、行き過ぎた距離を小さく報告して欲しいと依頼。</a:t>
            </a:r>
            <a:endParaRPr kumimoji="1" lang="en-US" altLang="ja-JP" dirty="0"/>
          </a:p>
          <a:p>
            <a:r>
              <a:rPr kumimoji="1" lang="ja-JP" altLang="en-US" dirty="0"/>
              <a:t>⑦その後、車掌が運転指令員へ列車無線で行き過ぎの報告をしていることに気が削がれ、主因となるエラーである、カーブに差し掛かる前に速度を落とさなければならない決定的なブレーキ操作が遅れた。なお、少しでも列車遅延を回復させたいという意識が働いたことも十分に考えられる。</a:t>
            </a:r>
            <a:endParaRPr kumimoji="1" lang="en-US" altLang="ja-JP" dirty="0"/>
          </a:p>
          <a:p>
            <a:r>
              <a:rPr kumimoji="1" lang="ja-JP" altLang="en-US" dirty="0"/>
              <a:t>ブレーキが遅れたことについては、当該の運転士は亡くなっているが、事故後の車掌や多くの関係者等の証言から推定されたものである。</a:t>
            </a:r>
          </a:p>
        </p:txBody>
      </p:sp>
      <p:sp>
        <p:nvSpPr>
          <p:cNvPr id="4" name="スライド番号プレースホルダー 3"/>
          <p:cNvSpPr>
            <a:spLocks noGrp="1"/>
          </p:cNvSpPr>
          <p:nvPr>
            <p:ph type="sldNum" sz="quarter" idx="5"/>
          </p:nvPr>
        </p:nvSpPr>
        <p:spPr/>
        <p:txBody>
          <a:bodyPr/>
          <a:lstStyle/>
          <a:p>
            <a:pPr>
              <a:defRPr/>
            </a:pPr>
            <a:fld id="{26B47B04-08EC-420A-A11D-D08142960A34}" type="slidenum">
              <a:rPr lang="en-US" altLang="ja-JP" smtClean="0"/>
              <a:pPr>
                <a:defRPr/>
              </a:pPr>
              <a:t>35</a:t>
            </a:fld>
            <a:endParaRPr lang="en-US" altLang="ja-JP"/>
          </a:p>
        </p:txBody>
      </p:sp>
    </p:spTree>
    <p:extLst>
      <p:ext uri="{BB962C8B-B14F-4D97-AF65-F5344CB8AC3E}">
        <p14:creationId xmlns:p14="http://schemas.microsoft.com/office/powerpoint/2010/main" val="575793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なぜこのような事故を起こしてしまったのか。</a:t>
            </a:r>
            <a:endParaRPr kumimoji="1" lang="en-US" altLang="ja-JP" dirty="0"/>
          </a:p>
          <a:p>
            <a:r>
              <a:rPr kumimoji="1" lang="ja-JP" altLang="en-US" dirty="0"/>
              <a:t>この事故に至るまでに運転士は</a:t>
            </a:r>
            <a:r>
              <a:rPr kumimoji="1" lang="en-US" altLang="ja-JP" dirty="0"/>
              <a:t>2</a:t>
            </a:r>
            <a:r>
              <a:rPr kumimoji="1" lang="ja-JP" altLang="en-US" dirty="0"/>
              <a:t>つのエラーを起こし、それが直接の原因となったエラーにつながっている。</a:t>
            </a:r>
            <a:endParaRPr kumimoji="1" lang="en-US" altLang="ja-JP" dirty="0"/>
          </a:p>
          <a:p>
            <a:r>
              <a:rPr kumimoji="1" lang="ja-JP" altLang="en-US" dirty="0"/>
              <a:t>運転士の乗務状況から説明する。</a:t>
            </a:r>
            <a:endParaRPr kumimoji="1" lang="en-US" altLang="ja-JP" dirty="0"/>
          </a:p>
          <a:p>
            <a:endParaRPr kumimoji="1" lang="en-US" altLang="ja-JP" dirty="0"/>
          </a:p>
          <a:p>
            <a:r>
              <a:rPr kumimoji="1" lang="ja-JP" altLang="en-US" dirty="0"/>
              <a:t>①運転士は、尼崎駅</a:t>
            </a:r>
            <a:r>
              <a:rPr kumimoji="1" lang="en-US" altLang="ja-JP" dirty="0"/>
              <a:t>8</a:t>
            </a:r>
            <a:r>
              <a:rPr kumimoji="1" lang="ja-JP" altLang="en-US" dirty="0"/>
              <a:t>時</a:t>
            </a:r>
            <a:r>
              <a:rPr kumimoji="1" lang="en-US" altLang="ja-JP" dirty="0"/>
              <a:t>31</a:t>
            </a:r>
            <a:r>
              <a:rPr kumimoji="1" lang="ja-JP" altLang="en-US" dirty="0"/>
              <a:t>分</a:t>
            </a:r>
            <a:r>
              <a:rPr kumimoji="1" lang="en-US" altLang="ja-JP" dirty="0"/>
              <a:t>00</a:t>
            </a:r>
            <a:r>
              <a:rPr kumimoji="1" lang="ja-JP" altLang="en-US" dirty="0"/>
              <a:t>秒出発の回送列車を宝塚駅まで担当</a:t>
            </a:r>
            <a:r>
              <a:rPr kumimoji="1" lang="en-US" altLang="ja-JP" dirty="0"/>
              <a:t>[</a:t>
            </a:r>
            <a:r>
              <a:rPr kumimoji="1" lang="ja-JP" altLang="en-US" dirty="0"/>
              <a:t>ク</a:t>
            </a:r>
            <a:r>
              <a:rPr kumimoji="1" lang="en-US" altLang="ja-JP" dirty="0"/>
              <a:t>]</a:t>
            </a:r>
          </a:p>
          <a:p>
            <a:r>
              <a:rPr kumimoji="1" lang="ja-JP" altLang="en-US" dirty="0"/>
              <a:t>②ここで</a:t>
            </a:r>
            <a:r>
              <a:rPr kumimoji="1" lang="en-US" altLang="ja-JP" dirty="0"/>
              <a:t>1</a:t>
            </a:r>
            <a:r>
              <a:rPr kumimoji="1" lang="ja-JP" altLang="en-US" dirty="0"/>
              <a:t>つ目のエラーとして、宝塚駅に到着する際、本来の手順では、ブレーキを作動させた状態で確認ボタンを押さなければならないところを、操作しなかったために、非常ブレーキが作動し列車が停止。</a:t>
            </a:r>
            <a:endParaRPr kumimoji="1" lang="en-US" altLang="ja-JP" dirty="0"/>
          </a:p>
          <a:p>
            <a:r>
              <a:rPr kumimoji="1" lang="ja-JP" altLang="en-US" dirty="0"/>
              <a:t>③その後、輸送指令員への連絡を行わず、</a:t>
            </a:r>
            <a:r>
              <a:rPr kumimoji="1" lang="en-US" altLang="ja-JP" dirty="0"/>
              <a:t>ATS</a:t>
            </a:r>
            <a:r>
              <a:rPr kumimoji="1" lang="ja-JP" altLang="en-US" dirty="0"/>
              <a:t>の復帰操作をし、運転を再開した。なお、連絡を行わずに復帰操作を行った行為も定められた手順に反する行為である。</a:t>
            </a:r>
            <a:r>
              <a:rPr kumimoji="1" lang="en-US" altLang="ja-JP" dirty="0"/>
              <a:t>[</a:t>
            </a:r>
            <a:r>
              <a:rPr kumimoji="1" lang="ja-JP" altLang="en-US" dirty="0"/>
              <a:t>ク</a:t>
            </a:r>
            <a:r>
              <a:rPr kumimoji="1" lang="en-US" altLang="ja-JP" dirty="0"/>
              <a:t>]</a:t>
            </a:r>
          </a:p>
          <a:p>
            <a:r>
              <a:rPr kumimoji="1" lang="ja-JP" altLang="en-US" dirty="0"/>
              <a:t>④宝塚駅</a:t>
            </a:r>
            <a:r>
              <a:rPr kumimoji="1" lang="en-US" altLang="ja-JP" dirty="0"/>
              <a:t>9</a:t>
            </a:r>
            <a:r>
              <a:rPr kumimoji="1" lang="ja-JP" altLang="en-US" dirty="0"/>
              <a:t>時</a:t>
            </a:r>
            <a:r>
              <a:rPr kumimoji="1" lang="en-US" altLang="ja-JP" dirty="0"/>
              <a:t>03</a:t>
            </a:r>
            <a:r>
              <a:rPr kumimoji="1" lang="ja-JP" altLang="en-US" dirty="0"/>
              <a:t>分</a:t>
            </a:r>
            <a:r>
              <a:rPr kumimoji="1" lang="en-US" altLang="ja-JP" dirty="0"/>
              <a:t>45</a:t>
            </a:r>
            <a:r>
              <a:rPr kumimoji="1" lang="ja-JP" altLang="en-US" dirty="0"/>
              <a:t>秒発の列車を同志社前駅にむけ運転開始。</a:t>
            </a:r>
            <a:r>
              <a:rPr kumimoji="1" lang="en-US" altLang="ja-JP" dirty="0"/>
              <a:t>[</a:t>
            </a:r>
            <a:r>
              <a:rPr kumimoji="1" lang="ja-JP" altLang="en-US" dirty="0"/>
              <a:t>ク</a:t>
            </a:r>
            <a:r>
              <a:rPr kumimoji="1" lang="en-US" altLang="ja-JP" dirty="0"/>
              <a:t>]</a:t>
            </a:r>
          </a:p>
          <a:p>
            <a:r>
              <a:rPr kumimoji="1" lang="ja-JP" altLang="en-US" dirty="0"/>
              <a:t>⑤ここで、</a:t>
            </a:r>
            <a:r>
              <a:rPr kumimoji="1" lang="en-US" altLang="ja-JP" dirty="0"/>
              <a:t>2</a:t>
            </a:r>
            <a:r>
              <a:rPr kumimoji="1" lang="ja-JP" altLang="en-US" dirty="0"/>
              <a:t>つ目のエラーとなる、伊丹駅到着時に所定の停止位置を約</a:t>
            </a:r>
            <a:r>
              <a:rPr kumimoji="1" lang="en-US" altLang="ja-JP" dirty="0" err="1"/>
              <a:t>72m</a:t>
            </a:r>
            <a:r>
              <a:rPr kumimoji="1" lang="ja-JP" altLang="en-US" dirty="0"/>
              <a:t>行き過ぎて停止。</a:t>
            </a:r>
            <a:endParaRPr kumimoji="1" lang="en-US" altLang="ja-JP" dirty="0"/>
          </a:p>
          <a:p>
            <a:r>
              <a:rPr kumimoji="1" lang="ja-JP" altLang="en-US" dirty="0"/>
              <a:t>⑥車掌と打合せのうえ通常の位置まで後退し、乗客の乗降扱いののちに伊丹駅を出発。その後車内電話で車掌に対し、運転指令員への列車無線での報告の際に、行き過ぎた距離を小さく報告して欲しいと依頼。</a:t>
            </a:r>
            <a:endParaRPr kumimoji="1" lang="en-US" altLang="ja-JP" dirty="0"/>
          </a:p>
          <a:p>
            <a:r>
              <a:rPr kumimoji="1" lang="ja-JP" altLang="en-US" dirty="0"/>
              <a:t>⑦その後、車掌が運転指令員へ列車無線で行き過ぎの報告をしていることに気が削がれ、主因となるエラーである、カーブに差し掛かる前に速度を落とさなければならない決定的なブレーキ操作が遅れた。なお、少しでも列車遅延を回復させたいという意識が働いたことも十分に考えられる。</a:t>
            </a:r>
            <a:endParaRPr kumimoji="1" lang="en-US" altLang="ja-JP" dirty="0"/>
          </a:p>
          <a:p>
            <a:r>
              <a:rPr kumimoji="1" lang="ja-JP" altLang="en-US" dirty="0"/>
              <a:t>ブレーキが遅れたことについては、当該の運転士は亡くなっているが、事故後の車掌や多くの関係者等の証言から推定されたものである。</a:t>
            </a:r>
          </a:p>
        </p:txBody>
      </p:sp>
      <p:sp>
        <p:nvSpPr>
          <p:cNvPr id="4" name="スライド番号プレースホルダー 3"/>
          <p:cNvSpPr>
            <a:spLocks noGrp="1"/>
          </p:cNvSpPr>
          <p:nvPr>
            <p:ph type="sldNum" sz="quarter" idx="5"/>
          </p:nvPr>
        </p:nvSpPr>
        <p:spPr/>
        <p:txBody>
          <a:bodyPr/>
          <a:lstStyle/>
          <a:p>
            <a:pPr>
              <a:defRPr/>
            </a:pPr>
            <a:fld id="{26B47B04-08EC-420A-A11D-D08142960A34}" type="slidenum">
              <a:rPr lang="en-US" altLang="ja-JP" smtClean="0"/>
              <a:pPr>
                <a:defRPr/>
              </a:pPr>
              <a:t>36</a:t>
            </a:fld>
            <a:endParaRPr lang="en-US" altLang="ja-JP"/>
          </a:p>
        </p:txBody>
      </p:sp>
    </p:spTree>
    <p:extLst>
      <p:ext uri="{BB962C8B-B14F-4D97-AF65-F5344CB8AC3E}">
        <p14:creationId xmlns:p14="http://schemas.microsoft.com/office/powerpoint/2010/main" val="13147388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なぜこのような事故を起こしてしまったのか。</a:t>
            </a:r>
            <a:endParaRPr kumimoji="1" lang="en-US" altLang="ja-JP" dirty="0"/>
          </a:p>
          <a:p>
            <a:r>
              <a:rPr kumimoji="1" lang="ja-JP" altLang="en-US" dirty="0"/>
              <a:t>この事故に至るまでに運転士は</a:t>
            </a:r>
            <a:r>
              <a:rPr kumimoji="1" lang="en-US" altLang="ja-JP" dirty="0"/>
              <a:t>2</a:t>
            </a:r>
            <a:r>
              <a:rPr kumimoji="1" lang="ja-JP" altLang="en-US" dirty="0"/>
              <a:t>つのエラーを起こし、それが直接の原因となったエラーにつながっている。</a:t>
            </a:r>
            <a:endParaRPr kumimoji="1" lang="en-US" altLang="ja-JP" dirty="0"/>
          </a:p>
          <a:p>
            <a:r>
              <a:rPr kumimoji="1" lang="ja-JP" altLang="en-US" dirty="0"/>
              <a:t>運転士の乗務状況から説明する。</a:t>
            </a:r>
            <a:endParaRPr kumimoji="1" lang="en-US" altLang="ja-JP" dirty="0"/>
          </a:p>
          <a:p>
            <a:endParaRPr kumimoji="1" lang="en-US" altLang="ja-JP" dirty="0"/>
          </a:p>
          <a:p>
            <a:r>
              <a:rPr kumimoji="1" lang="ja-JP" altLang="en-US" dirty="0"/>
              <a:t>①運転士は、尼崎駅</a:t>
            </a:r>
            <a:r>
              <a:rPr kumimoji="1" lang="en-US" altLang="ja-JP" dirty="0"/>
              <a:t>8</a:t>
            </a:r>
            <a:r>
              <a:rPr kumimoji="1" lang="ja-JP" altLang="en-US" dirty="0"/>
              <a:t>時</a:t>
            </a:r>
            <a:r>
              <a:rPr kumimoji="1" lang="en-US" altLang="ja-JP" dirty="0"/>
              <a:t>31</a:t>
            </a:r>
            <a:r>
              <a:rPr kumimoji="1" lang="ja-JP" altLang="en-US" dirty="0"/>
              <a:t>分</a:t>
            </a:r>
            <a:r>
              <a:rPr kumimoji="1" lang="en-US" altLang="ja-JP" dirty="0"/>
              <a:t>00</a:t>
            </a:r>
            <a:r>
              <a:rPr kumimoji="1" lang="ja-JP" altLang="en-US" dirty="0"/>
              <a:t>秒出発の回送列車を宝塚駅まで担当</a:t>
            </a:r>
            <a:r>
              <a:rPr kumimoji="1" lang="en-US" altLang="ja-JP" dirty="0"/>
              <a:t>[</a:t>
            </a:r>
            <a:r>
              <a:rPr kumimoji="1" lang="ja-JP" altLang="en-US" dirty="0"/>
              <a:t>ク</a:t>
            </a:r>
            <a:r>
              <a:rPr kumimoji="1" lang="en-US" altLang="ja-JP" dirty="0"/>
              <a:t>]</a:t>
            </a:r>
          </a:p>
          <a:p>
            <a:r>
              <a:rPr kumimoji="1" lang="ja-JP" altLang="en-US" dirty="0"/>
              <a:t>②ここで</a:t>
            </a:r>
            <a:r>
              <a:rPr kumimoji="1" lang="en-US" altLang="ja-JP" dirty="0"/>
              <a:t>1</a:t>
            </a:r>
            <a:r>
              <a:rPr kumimoji="1" lang="ja-JP" altLang="en-US" dirty="0"/>
              <a:t>つ目のエラーとして、宝塚駅に到着する際、本来の手順では、ブレーキを作動させた状態で確認ボタンを押さなければならないところを、操作しなかったために、非常ブレーキが作動し列車が停止。</a:t>
            </a:r>
            <a:endParaRPr kumimoji="1" lang="en-US" altLang="ja-JP" dirty="0"/>
          </a:p>
          <a:p>
            <a:r>
              <a:rPr kumimoji="1" lang="ja-JP" altLang="en-US" dirty="0"/>
              <a:t>③その後、輸送指令員への連絡を行わず、</a:t>
            </a:r>
            <a:r>
              <a:rPr kumimoji="1" lang="en-US" altLang="ja-JP" dirty="0"/>
              <a:t>ATS</a:t>
            </a:r>
            <a:r>
              <a:rPr kumimoji="1" lang="ja-JP" altLang="en-US" dirty="0"/>
              <a:t>の復帰操作をし、運転を再開した。なお、連絡を行わずに復帰操作を行った行為も定められた手順に反する行為である。</a:t>
            </a:r>
            <a:r>
              <a:rPr kumimoji="1" lang="en-US" altLang="ja-JP" dirty="0"/>
              <a:t>[</a:t>
            </a:r>
            <a:r>
              <a:rPr kumimoji="1" lang="ja-JP" altLang="en-US" dirty="0"/>
              <a:t>ク</a:t>
            </a:r>
            <a:r>
              <a:rPr kumimoji="1" lang="en-US" altLang="ja-JP" dirty="0"/>
              <a:t>]</a:t>
            </a:r>
          </a:p>
          <a:p>
            <a:r>
              <a:rPr kumimoji="1" lang="ja-JP" altLang="en-US" dirty="0"/>
              <a:t>④宝塚駅</a:t>
            </a:r>
            <a:r>
              <a:rPr kumimoji="1" lang="en-US" altLang="ja-JP" dirty="0"/>
              <a:t>9</a:t>
            </a:r>
            <a:r>
              <a:rPr kumimoji="1" lang="ja-JP" altLang="en-US" dirty="0"/>
              <a:t>時</a:t>
            </a:r>
            <a:r>
              <a:rPr kumimoji="1" lang="en-US" altLang="ja-JP" dirty="0"/>
              <a:t>03</a:t>
            </a:r>
            <a:r>
              <a:rPr kumimoji="1" lang="ja-JP" altLang="en-US" dirty="0"/>
              <a:t>分</a:t>
            </a:r>
            <a:r>
              <a:rPr kumimoji="1" lang="en-US" altLang="ja-JP" dirty="0"/>
              <a:t>45</a:t>
            </a:r>
            <a:r>
              <a:rPr kumimoji="1" lang="ja-JP" altLang="en-US" dirty="0"/>
              <a:t>秒発の列車を同志社前駅にむけ運転開始。</a:t>
            </a:r>
            <a:r>
              <a:rPr kumimoji="1" lang="en-US" altLang="ja-JP" dirty="0"/>
              <a:t>[</a:t>
            </a:r>
            <a:r>
              <a:rPr kumimoji="1" lang="ja-JP" altLang="en-US" dirty="0"/>
              <a:t>ク</a:t>
            </a:r>
            <a:r>
              <a:rPr kumimoji="1" lang="en-US" altLang="ja-JP" dirty="0"/>
              <a:t>]</a:t>
            </a:r>
          </a:p>
          <a:p>
            <a:r>
              <a:rPr kumimoji="1" lang="ja-JP" altLang="en-US" dirty="0"/>
              <a:t>⑤ここで、</a:t>
            </a:r>
            <a:r>
              <a:rPr kumimoji="1" lang="en-US" altLang="ja-JP" dirty="0"/>
              <a:t>2</a:t>
            </a:r>
            <a:r>
              <a:rPr kumimoji="1" lang="ja-JP" altLang="en-US" dirty="0"/>
              <a:t>つ目のエラーとなる、伊丹駅到着時に所定の停止位置を約</a:t>
            </a:r>
            <a:r>
              <a:rPr kumimoji="1" lang="en-US" altLang="ja-JP" dirty="0" err="1"/>
              <a:t>72m</a:t>
            </a:r>
            <a:r>
              <a:rPr kumimoji="1" lang="ja-JP" altLang="en-US" dirty="0"/>
              <a:t>行き過ぎて停止。</a:t>
            </a:r>
            <a:endParaRPr kumimoji="1" lang="en-US" altLang="ja-JP" dirty="0"/>
          </a:p>
          <a:p>
            <a:r>
              <a:rPr kumimoji="1" lang="ja-JP" altLang="en-US" dirty="0"/>
              <a:t>⑥車掌と打合せのうえ通常の位置まで後退し、乗客の乗降扱いののちに伊丹駅を出発。その後車内電話で車掌に対し、運転指令員への列車無線での報告の際に、行き過ぎた距離を小さく報告して欲しいと依頼。</a:t>
            </a:r>
            <a:endParaRPr kumimoji="1" lang="en-US" altLang="ja-JP" dirty="0"/>
          </a:p>
          <a:p>
            <a:r>
              <a:rPr kumimoji="1" lang="ja-JP" altLang="en-US" dirty="0"/>
              <a:t>⑦その後、車掌が運転指令員へ列車無線で行き過ぎの報告をしていることに気が削がれ、主因となるエラーである、カーブに差し掛かる前に速度を落とさなければならない決定的なブレーキ操作が遅れた。なお、少しでも列車遅延を回復させたいという意識が働いたことも十分に考えられる。</a:t>
            </a:r>
            <a:endParaRPr kumimoji="1" lang="en-US" altLang="ja-JP" dirty="0"/>
          </a:p>
          <a:p>
            <a:r>
              <a:rPr kumimoji="1" lang="ja-JP" altLang="en-US" dirty="0"/>
              <a:t>ブレーキが遅れたことについては、当該の運転士は亡くなっているが、事故後の車掌や多くの関係者等の証言から推定されたものである。</a:t>
            </a:r>
          </a:p>
        </p:txBody>
      </p:sp>
      <p:sp>
        <p:nvSpPr>
          <p:cNvPr id="4" name="スライド番号プレースホルダー 3"/>
          <p:cNvSpPr>
            <a:spLocks noGrp="1"/>
          </p:cNvSpPr>
          <p:nvPr>
            <p:ph type="sldNum" sz="quarter" idx="5"/>
          </p:nvPr>
        </p:nvSpPr>
        <p:spPr/>
        <p:txBody>
          <a:bodyPr/>
          <a:lstStyle/>
          <a:p>
            <a:pPr>
              <a:defRPr/>
            </a:pPr>
            <a:fld id="{26B47B04-08EC-420A-A11D-D08142960A34}" type="slidenum">
              <a:rPr lang="en-US" altLang="ja-JP" smtClean="0"/>
              <a:pPr>
                <a:defRPr/>
              </a:pPr>
              <a:t>37</a:t>
            </a:fld>
            <a:endParaRPr lang="en-US" altLang="ja-JP"/>
          </a:p>
        </p:txBody>
      </p:sp>
    </p:spTree>
    <p:extLst>
      <p:ext uri="{BB962C8B-B14F-4D97-AF65-F5344CB8AC3E}">
        <p14:creationId xmlns:p14="http://schemas.microsoft.com/office/powerpoint/2010/main" val="18986940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事故の背景要因について</a:t>
            </a:r>
            <a:endParaRPr kumimoji="1" lang="en-US" altLang="ja-JP" dirty="0"/>
          </a:p>
          <a:p>
            <a:endParaRPr kumimoji="1" lang="en-US" altLang="ja-JP" dirty="0"/>
          </a:p>
          <a:p>
            <a:r>
              <a:rPr kumimoji="1" lang="ja-JP" altLang="en-US" dirty="0"/>
              <a:t>・当時の</a:t>
            </a:r>
            <a:r>
              <a:rPr kumimoji="1" lang="en-US" altLang="ja-JP" dirty="0"/>
              <a:t>JR</a:t>
            </a:r>
            <a:r>
              <a:rPr kumimoji="1" lang="ja-JP" altLang="en-US" dirty="0"/>
              <a:t>西日本では、オーバーランなどのインシデント等を発生させた乗務員に対し、実践的な運転技術などに関する教育ではなく、草むしりをさせるなどといった技術の向上などに関係のないペナルティと受け取られるような日勤教育を行っていた。</a:t>
            </a:r>
            <a:endParaRPr kumimoji="1" lang="en-US" altLang="ja-JP" dirty="0"/>
          </a:p>
          <a:p>
            <a:r>
              <a:rPr kumimoji="1" lang="ja-JP" altLang="en-US" dirty="0"/>
              <a:t>・このため、運転士は、インシデント等を起こしても、事故でない場合には、日勤教育または懲戒処分を恐れ、会社に報告しなかったため、対策も講じられることがなかった。</a:t>
            </a:r>
            <a:endParaRPr kumimoji="1" lang="en-US" altLang="ja-JP" dirty="0"/>
          </a:p>
          <a:p>
            <a:r>
              <a:rPr kumimoji="1" lang="ja-JP" altLang="en-US" dirty="0"/>
              <a:t>・また運転士からあげられる、ブレーキの聞き具合などに関するヒヤリハット情報に対しても、放置したまま対策を講じることなく、周囲への提供すら行わなわれていなかった。</a:t>
            </a:r>
            <a:endParaRPr kumimoji="1" lang="en-US" altLang="ja-JP" dirty="0"/>
          </a:p>
          <a:p>
            <a:r>
              <a:rPr kumimoji="1" lang="ja-JP" altLang="en-US" dirty="0"/>
              <a:t>・設備面においても、曲線部での速度超過によるリスクがあることを知りながら、新型の</a:t>
            </a:r>
            <a:r>
              <a:rPr kumimoji="1" lang="en-US" altLang="ja-JP" dirty="0"/>
              <a:t>ATS</a:t>
            </a:r>
            <a:r>
              <a:rPr kumimoji="1" lang="ja-JP" altLang="en-US" dirty="0"/>
              <a:t>の整備に係る意思決定の遅れなどから、事故発生時には未整備であった。</a:t>
            </a:r>
            <a:endParaRPr kumimoji="1" lang="en-US" altLang="ja-JP" dirty="0"/>
          </a:p>
          <a:p>
            <a:r>
              <a:rPr kumimoji="1" lang="ja-JP" altLang="en-US" dirty="0"/>
              <a:t>・列車運行計画では、経営効率を重視していたために余裕のない過密なダイヤであり、運転士は列車遅延をさせると、教育を受けさせられるのではといった過度の緊張感があった。</a:t>
            </a:r>
            <a:endParaRPr kumimoji="1" lang="en-US" altLang="ja-JP" dirty="0"/>
          </a:p>
          <a:p>
            <a:r>
              <a:rPr kumimoji="1" lang="ja-JP" altLang="en-US" dirty="0"/>
              <a:t>これらが、大きな背景要因になったのではということが調査結果に示されている。</a:t>
            </a:r>
            <a:endParaRPr kumimoji="1" lang="en-US" altLang="ja-JP" dirty="0"/>
          </a:p>
          <a:p>
            <a:r>
              <a:rPr kumimoji="1" lang="en-US" altLang="ja-JP" dirty="0"/>
              <a:t>[</a:t>
            </a:r>
            <a:r>
              <a:rPr kumimoji="1" lang="ja-JP" altLang="en-US" dirty="0"/>
              <a:t>ク</a:t>
            </a:r>
            <a:r>
              <a:rPr kumimoji="1" lang="en-US" altLang="ja-JP" dirty="0"/>
              <a:t>]</a:t>
            </a:r>
          </a:p>
          <a:p>
            <a:r>
              <a:rPr kumimoji="1" lang="ja-JP" altLang="en-US" dirty="0"/>
              <a:t>この事故は、「事故の直接の原因は運転士のヒューマンエラーではあるが、運転士がヒューマンエラーを起こした背景要因には、会社（組織）の運転士の管理方法が関与した可能性が高い。」と結論付けられた。</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26B47B04-08EC-420A-A11D-D08142960A34}" type="slidenum">
              <a:rPr lang="en-US" altLang="ja-JP" smtClean="0"/>
              <a:pPr>
                <a:defRPr/>
              </a:pPr>
              <a:t>38</a:t>
            </a:fld>
            <a:endParaRPr lang="en-US" altLang="ja-JP"/>
          </a:p>
        </p:txBody>
      </p:sp>
    </p:spTree>
    <p:extLst>
      <p:ext uri="{BB962C8B-B14F-4D97-AF65-F5344CB8AC3E}">
        <p14:creationId xmlns:p14="http://schemas.microsoft.com/office/powerpoint/2010/main" val="24722600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事故の背景要因について</a:t>
            </a:r>
            <a:endParaRPr kumimoji="1" lang="en-US" altLang="ja-JP" dirty="0"/>
          </a:p>
          <a:p>
            <a:endParaRPr kumimoji="1" lang="en-US" altLang="ja-JP" dirty="0"/>
          </a:p>
          <a:p>
            <a:r>
              <a:rPr kumimoji="1" lang="ja-JP" altLang="en-US" dirty="0"/>
              <a:t>・当時の</a:t>
            </a:r>
            <a:r>
              <a:rPr kumimoji="1" lang="en-US" altLang="ja-JP" dirty="0"/>
              <a:t>JR</a:t>
            </a:r>
            <a:r>
              <a:rPr kumimoji="1" lang="ja-JP" altLang="en-US" dirty="0"/>
              <a:t>西日本では、オーバーランなどのインシデント等を発生させた乗務員に対し、実践的な運転技術などに関する教育ではなく、草むしりをさせるなどといった技術の向上などに関係のないペナルティと受け取られるような日勤教育を行っていた。</a:t>
            </a:r>
            <a:endParaRPr kumimoji="1" lang="en-US" altLang="ja-JP" dirty="0"/>
          </a:p>
          <a:p>
            <a:r>
              <a:rPr kumimoji="1" lang="ja-JP" altLang="en-US" dirty="0"/>
              <a:t>・このため、運転士は、インシデント等を起こしても、事故でない場合には、日勤教育または懲戒処分を恐れ、会社に報告しなかったため、対策も講じられることがなかった。</a:t>
            </a:r>
            <a:endParaRPr kumimoji="1" lang="en-US" altLang="ja-JP" dirty="0"/>
          </a:p>
          <a:p>
            <a:r>
              <a:rPr kumimoji="1" lang="ja-JP" altLang="en-US" dirty="0"/>
              <a:t>・また運転士からあげられる、ブレーキの聞き具合などに関するヒヤリハット情報に対しても、放置したまま対策を講じることなく、周囲への提供すら行わなわれていなかった。</a:t>
            </a:r>
            <a:endParaRPr kumimoji="1" lang="en-US" altLang="ja-JP" dirty="0"/>
          </a:p>
          <a:p>
            <a:r>
              <a:rPr kumimoji="1" lang="ja-JP" altLang="en-US" dirty="0"/>
              <a:t>・設備面においても、曲線部での速度超過によるリスクがあることを知りながら、新型の</a:t>
            </a:r>
            <a:r>
              <a:rPr kumimoji="1" lang="en-US" altLang="ja-JP" dirty="0"/>
              <a:t>ATS</a:t>
            </a:r>
            <a:r>
              <a:rPr kumimoji="1" lang="ja-JP" altLang="en-US" dirty="0"/>
              <a:t>の整備に係る意思決定の遅れなどから、事故発生時には未整備であった。</a:t>
            </a:r>
            <a:endParaRPr kumimoji="1" lang="en-US" altLang="ja-JP" dirty="0"/>
          </a:p>
          <a:p>
            <a:r>
              <a:rPr kumimoji="1" lang="ja-JP" altLang="en-US" dirty="0"/>
              <a:t>・列車運行計画では、経営効率を重視していたために余裕のない過密なダイヤであり、運転士は列車遅延をさせると、教育を受けさせられるのではといった過度の緊張感があった。</a:t>
            </a:r>
            <a:endParaRPr kumimoji="1" lang="en-US" altLang="ja-JP" dirty="0"/>
          </a:p>
          <a:p>
            <a:r>
              <a:rPr kumimoji="1" lang="ja-JP" altLang="en-US" dirty="0"/>
              <a:t>これらが、大きな背景要因になったのではということが調査結果に示されている。</a:t>
            </a:r>
            <a:endParaRPr kumimoji="1" lang="en-US" altLang="ja-JP" dirty="0"/>
          </a:p>
          <a:p>
            <a:r>
              <a:rPr kumimoji="1" lang="en-US" altLang="ja-JP" dirty="0"/>
              <a:t>[</a:t>
            </a:r>
            <a:r>
              <a:rPr kumimoji="1" lang="ja-JP" altLang="en-US" dirty="0"/>
              <a:t>ク</a:t>
            </a:r>
            <a:r>
              <a:rPr kumimoji="1" lang="en-US" altLang="ja-JP" dirty="0"/>
              <a:t>]</a:t>
            </a:r>
          </a:p>
          <a:p>
            <a:r>
              <a:rPr kumimoji="1" lang="ja-JP" altLang="en-US" dirty="0"/>
              <a:t>この事故は、「事故の直接の原因は運転士のヒューマンエラーではあるが、運転士がヒューマンエラーを起こした背景要因には、会社（組織）の運転士の管理方法が関与した可能性が高い。」と結論付けられた。</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26B47B04-08EC-420A-A11D-D08142960A34}" type="slidenum">
              <a:rPr lang="en-US" altLang="ja-JP" smtClean="0"/>
              <a:pPr>
                <a:defRPr/>
              </a:pPr>
              <a:t>39</a:t>
            </a:fld>
            <a:endParaRPr lang="en-US" altLang="ja-JP"/>
          </a:p>
        </p:txBody>
      </p:sp>
    </p:spTree>
    <p:extLst>
      <p:ext uri="{BB962C8B-B14F-4D97-AF65-F5344CB8AC3E}">
        <p14:creationId xmlns:p14="http://schemas.microsoft.com/office/powerpoint/2010/main" val="8217501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事故の背景要因について</a:t>
            </a:r>
            <a:endParaRPr kumimoji="1" lang="en-US" altLang="ja-JP" dirty="0"/>
          </a:p>
          <a:p>
            <a:endParaRPr kumimoji="1" lang="en-US" altLang="ja-JP" dirty="0"/>
          </a:p>
          <a:p>
            <a:r>
              <a:rPr kumimoji="1" lang="ja-JP" altLang="en-US" dirty="0"/>
              <a:t>・当時の</a:t>
            </a:r>
            <a:r>
              <a:rPr kumimoji="1" lang="en-US" altLang="ja-JP" dirty="0"/>
              <a:t>JR</a:t>
            </a:r>
            <a:r>
              <a:rPr kumimoji="1" lang="ja-JP" altLang="en-US" dirty="0"/>
              <a:t>西日本では、オーバーランなどのインシデント等を発生させた乗務員に対し、実践的な運転技術などに関する教育ではなく、草むしりをさせるなどといった技術の向上などに関係のないペナルティと受け取られるような日勤教育を行っていた。</a:t>
            </a:r>
            <a:endParaRPr kumimoji="1" lang="en-US" altLang="ja-JP" dirty="0"/>
          </a:p>
          <a:p>
            <a:r>
              <a:rPr kumimoji="1" lang="ja-JP" altLang="en-US" dirty="0"/>
              <a:t>・このため、運転士は、インシデント等を起こしても、事故でない場合には、日勤教育または懲戒処分を恐れ、会社に報告しなかったため、対策も講じられることがなかった。</a:t>
            </a:r>
            <a:endParaRPr kumimoji="1" lang="en-US" altLang="ja-JP" dirty="0"/>
          </a:p>
          <a:p>
            <a:r>
              <a:rPr kumimoji="1" lang="ja-JP" altLang="en-US" dirty="0"/>
              <a:t>・また運転士からあげられる、ブレーキの聞き具合などに関するヒヤリハット情報に対しても、放置したまま対策を講じることなく、周囲への提供すら行わなわれていなかった。</a:t>
            </a:r>
            <a:endParaRPr kumimoji="1" lang="en-US" altLang="ja-JP" dirty="0"/>
          </a:p>
          <a:p>
            <a:r>
              <a:rPr kumimoji="1" lang="ja-JP" altLang="en-US" dirty="0"/>
              <a:t>・設備面においても、曲線部での速度超過によるリスクがあることを知りながら、新型の</a:t>
            </a:r>
            <a:r>
              <a:rPr kumimoji="1" lang="en-US" altLang="ja-JP" dirty="0"/>
              <a:t>ATS</a:t>
            </a:r>
            <a:r>
              <a:rPr kumimoji="1" lang="ja-JP" altLang="en-US" dirty="0"/>
              <a:t>の整備に係る意思決定の遅れなどから、事故発生時には未整備であった。</a:t>
            </a:r>
            <a:endParaRPr kumimoji="1" lang="en-US" altLang="ja-JP" dirty="0"/>
          </a:p>
          <a:p>
            <a:r>
              <a:rPr kumimoji="1" lang="ja-JP" altLang="en-US" dirty="0"/>
              <a:t>・列車運行計画では、経営効率を重視していたために余裕のない過密なダイヤであり、運転士は列車遅延をさせると、教育を受けさせられるのではといった過度の緊張感があった。</a:t>
            </a:r>
            <a:endParaRPr kumimoji="1" lang="en-US" altLang="ja-JP" dirty="0"/>
          </a:p>
          <a:p>
            <a:r>
              <a:rPr kumimoji="1" lang="ja-JP" altLang="en-US" dirty="0"/>
              <a:t>これらが、大きな背景要因になったのではということが調査結果に示されている。</a:t>
            </a:r>
            <a:endParaRPr kumimoji="1" lang="en-US" altLang="ja-JP" dirty="0"/>
          </a:p>
          <a:p>
            <a:r>
              <a:rPr kumimoji="1" lang="en-US" altLang="ja-JP" dirty="0"/>
              <a:t>[</a:t>
            </a:r>
            <a:r>
              <a:rPr kumimoji="1" lang="ja-JP" altLang="en-US" dirty="0"/>
              <a:t>ク</a:t>
            </a:r>
            <a:r>
              <a:rPr kumimoji="1" lang="en-US" altLang="ja-JP" dirty="0"/>
              <a:t>]</a:t>
            </a:r>
          </a:p>
          <a:p>
            <a:r>
              <a:rPr kumimoji="1" lang="ja-JP" altLang="en-US" dirty="0"/>
              <a:t>この事故は、「事故の直接の原因は運転士のヒューマンエラーではあるが、運転士がヒューマンエラーを起こした背景要因には、会社（組織）の運転士の管理方法が関与した可能性が高い。」と結論付けられた。</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26B47B04-08EC-420A-A11D-D08142960A34}" type="slidenum">
              <a:rPr lang="en-US" altLang="ja-JP" smtClean="0"/>
              <a:pPr>
                <a:defRPr/>
              </a:pPr>
              <a:t>40</a:t>
            </a:fld>
            <a:endParaRPr lang="en-US" altLang="ja-JP"/>
          </a:p>
        </p:txBody>
      </p:sp>
    </p:spTree>
    <p:extLst>
      <p:ext uri="{BB962C8B-B14F-4D97-AF65-F5344CB8AC3E}">
        <p14:creationId xmlns:p14="http://schemas.microsoft.com/office/powerpoint/2010/main" val="7298532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7542">
              <a:defRPr/>
            </a:pPr>
            <a:r>
              <a:rPr lang="ja-JP" altLang="en-US" dirty="0">
                <a:solidFill>
                  <a:prstClr val="black"/>
                </a:solidFill>
                <a:latin typeface="游ゴシック" panose="020F0502020204030204"/>
                <a:ea typeface="游ゴシック" panose="020B0400000000000000" pitchFamily="50" charset="-128"/>
              </a:rPr>
              <a:t>また、講ずるべき措置については、</a:t>
            </a:r>
            <a:endParaRPr lang="en-US" altLang="ja-JP" dirty="0">
              <a:solidFill>
                <a:prstClr val="black"/>
              </a:solidFill>
              <a:latin typeface="游ゴシック" panose="020F0502020204030204"/>
              <a:ea typeface="游ゴシック" panose="020B0400000000000000" pitchFamily="50" charset="-128"/>
            </a:endParaRPr>
          </a:p>
          <a:p>
            <a:pPr defTabSz="907542">
              <a:defRPr/>
            </a:pPr>
            <a:r>
              <a:rPr lang="ja-JP" altLang="en-US" dirty="0">
                <a:solidFill>
                  <a:prstClr val="black"/>
                </a:solidFill>
                <a:latin typeface="游ゴシック" panose="020F0502020204030204"/>
                <a:ea typeface="游ゴシック" panose="020B0400000000000000" pitchFamily="50" charset="-128"/>
              </a:rPr>
              <a:t>・運転技術に関する教育の改善点として、</a:t>
            </a:r>
            <a:endParaRPr lang="en-US" altLang="ja-JP" dirty="0">
              <a:solidFill>
                <a:prstClr val="black"/>
              </a:solidFill>
              <a:latin typeface="游ゴシック" panose="020F0502020204030204"/>
              <a:ea typeface="游ゴシック" panose="020B0400000000000000" pitchFamily="50" charset="-128"/>
            </a:endParaRPr>
          </a:p>
          <a:p>
            <a:pPr defTabSz="907542">
              <a:defRPr/>
            </a:pPr>
            <a:r>
              <a:rPr lang="ja-JP" altLang="en-US" dirty="0">
                <a:solidFill>
                  <a:prstClr val="black"/>
                </a:solidFill>
                <a:latin typeface="游ゴシック" panose="020F0502020204030204"/>
                <a:ea typeface="游ゴシック" panose="020B0400000000000000" pitchFamily="50" charset="-128"/>
              </a:rPr>
              <a:t>①</a:t>
            </a:r>
            <a:r>
              <a:rPr lang="ja-JP" altLang="en-US" dirty="0">
                <a:solidFill>
                  <a:srgbClr val="000000">
                    <a:lumMod val="75000"/>
                    <a:lumOff val="25000"/>
                  </a:srgbClr>
                </a:solidFill>
                <a:latin typeface="Calibri" panose="020F0502020204030204"/>
                <a:ea typeface="ＭＳ Ｐゴシック" panose="020B0600070205080204" pitchFamily="50" charset="-128"/>
              </a:rPr>
              <a:t>インシデント等に関する情報を分析して得られた注意配分に関する知見をもとに教育を行うこと</a:t>
            </a:r>
            <a:endParaRPr lang="en-US" altLang="ja-JP" dirty="0">
              <a:solidFill>
                <a:srgbClr val="000000">
                  <a:lumMod val="75000"/>
                  <a:lumOff val="25000"/>
                </a:srgbClr>
              </a:solidFill>
              <a:latin typeface="Calibri" panose="020F0502020204030204"/>
              <a:ea typeface="ＭＳ Ｐゴシック" panose="020B0600070205080204" pitchFamily="50" charset="-128"/>
            </a:endParaRPr>
          </a:p>
          <a:p>
            <a:pPr defTabSz="907542">
              <a:defRPr/>
            </a:pPr>
            <a:r>
              <a:rPr lang="ja-JP" altLang="en-US" dirty="0">
                <a:solidFill>
                  <a:prstClr val="black"/>
                </a:solidFill>
                <a:latin typeface="游ゴシック" panose="020F0502020204030204"/>
                <a:ea typeface="游ゴシック" panose="020B0400000000000000" pitchFamily="50" charset="-128"/>
              </a:rPr>
              <a:t>②</a:t>
            </a:r>
            <a:r>
              <a:rPr lang="ja-JP" altLang="en-US" dirty="0">
                <a:solidFill>
                  <a:srgbClr val="000000">
                    <a:lumMod val="75000"/>
                    <a:lumOff val="25000"/>
                  </a:srgbClr>
                </a:solidFill>
                <a:latin typeface="Calibri" panose="020F0502020204030204"/>
                <a:ea typeface="ＭＳ Ｐゴシック" panose="020B0600070205080204" pitchFamily="50" charset="-128"/>
              </a:rPr>
              <a:t>わかりやすくイメージしやすい資料や運転シミュレータなどを適切に使用して教育を行うこと</a:t>
            </a:r>
            <a:endParaRPr lang="en-US" altLang="ja-JP" dirty="0">
              <a:solidFill>
                <a:srgbClr val="000000">
                  <a:lumMod val="75000"/>
                  <a:lumOff val="25000"/>
                </a:srgbClr>
              </a:solidFill>
              <a:latin typeface="Calibri" panose="020F0502020204030204"/>
              <a:ea typeface="ＭＳ Ｐゴシック" panose="020B0600070205080204" pitchFamily="50" charset="-128"/>
            </a:endParaRPr>
          </a:p>
          <a:p>
            <a:pPr defTabSz="907542">
              <a:defRPr/>
            </a:pPr>
            <a:r>
              <a:rPr lang="ja-JP" altLang="en-US" dirty="0">
                <a:solidFill>
                  <a:prstClr val="black"/>
                </a:solidFill>
                <a:latin typeface="游ゴシック" panose="020F0502020204030204"/>
                <a:ea typeface="游ゴシック" panose="020B0400000000000000" pitchFamily="50" charset="-128"/>
              </a:rPr>
              <a:t>③</a:t>
            </a:r>
            <a:r>
              <a:rPr lang="ja-JP" altLang="en-US" dirty="0">
                <a:solidFill>
                  <a:srgbClr val="000000">
                    <a:lumMod val="75000"/>
                    <a:lumOff val="25000"/>
                  </a:srgbClr>
                </a:solidFill>
                <a:latin typeface="Calibri" panose="020F0502020204030204"/>
                <a:ea typeface="ＭＳ Ｐゴシック" panose="020B0600070205080204" pitchFamily="50" charset="-128"/>
              </a:rPr>
              <a:t>制限速度超過の危険性を十分に認識させるなど、実践的な教育を充実強化すること</a:t>
            </a:r>
            <a:endParaRPr lang="en-US" altLang="ja-JP" dirty="0">
              <a:solidFill>
                <a:srgbClr val="000000">
                  <a:lumMod val="75000"/>
                  <a:lumOff val="25000"/>
                </a:srgbClr>
              </a:solidFill>
              <a:latin typeface="Calibri" panose="020F0502020204030204"/>
              <a:ea typeface="ＭＳ Ｐゴシック" panose="020B0600070205080204" pitchFamily="50" charset="-128"/>
            </a:endParaRPr>
          </a:p>
          <a:p>
            <a:pPr defTabSz="907542">
              <a:defRPr/>
            </a:pPr>
            <a:endParaRPr lang="en-US" altLang="ja-JP" dirty="0">
              <a:solidFill>
                <a:prstClr val="black"/>
              </a:solidFill>
              <a:latin typeface="游ゴシック" panose="020F0502020204030204"/>
              <a:ea typeface="游ゴシック" panose="020B0400000000000000" pitchFamily="50" charset="-128"/>
            </a:endParaRPr>
          </a:p>
          <a:p>
            <a:pPr defTabSz="907542">
              <a:defRPr/>
            </a:pPr>
            <a:r>
              <a:rPr lang="ja-JP" altLang="en-US" dirty="0">
                <a:solidFill>
                  <a:prstClr val="black"/>
                </a:solidFill>
                <a:latin typeface="游ゴシック" panose="020F0502020204030204"/>
                <a:ea typeface="游ゴシック" panose="020B0400000000000000" pitchFamily="50" charset="-128"/>
              </a:rPr>
              <a:t>この３点とされた。</a:t>
            </a:r>
            <a:r>
              <a:rPr lang="en-US" altLang="ja-JP" dirty="0">
                <a:solidFill>
                  <a:prstClr val="black"/>
                </a:solidFill>
                <a:latin typeface="游ゴシック" panose="020F0502020204030204"/>
                <a:ea typeface="游ゴシック" panose="020B0400000000000000" pitchFamily="50" charset="-128"/>
              </a:rPr>
              <a:t>[</a:t>
            </a:r>
            <a:r>
              <a:rPr lang="ja-JP" altLang="en-US" dirty="0">
                <a:solidFill>
                  <a:prstClr val="black"/>
                </a:solidFill>
                <a:latin typeface="游ゴシック" panose="020F0502020204030204"/>
                <a:ea typeface="游ゴシック" panose="020B0400000000000000" pitchFamily="50" charset="-128"/>
              </a:rPr>
              <a:t>く</a:t>
            </a:r>
            <a:r>
              <a:rPr lang="en-US" altLang="ja-JP" dirty="0">
                <a:solidFill>
                  <a:prstClr val="black"/>
                </a:solidFill>
                <a:latin typeface="游ゴシック" panose="020F0502020204030204"/>
                <a:ea typeface="游ゴシック" panose="020B0400000000000000" pitchFamily="50" charset="-128"/>
              </a:rPr>
              <a:t>]</a:t>
            </a:r>
          </a:p>
          <a:p>
            <a:pPr defTabSz="907542">
              <a:defRPr/>
            </a:pPr>
            <a:r>
              <a:rPr lang="ja-JP" altLang="en-US" dirty="0">
                <a:solidFill>
                  <a:srgbClr val="FF0000"/>
                </a:solidFill>
                <a:latin typeface="Calibri" panose="020F0502020204030204"/>
                <a:ea typeface="ＭＳ Ｐゴシック" panose="020B0600070205080204" pitchFamily="50" charset="-128"/>
              </a:rPr>
              <a:t>なお、教育においては、ペナルティと受け取られている日勤教育をあらため、実践的な運転技術に関する教育を充実させるなど、精神論的な教育に偏らず、再教育にふさわしい事故防止に効果的なものとするべきであるという、</a:t>
            </a:r>
            <a:r>
              <a:rPr lang="ja-JP" altLang="en-US" dirty="0">
                <a:solidFill>
                  <a:prstClr val="black"/>
                </a:solidFill>
                <a:latin typeface="游ゴシック" panose="020F0502020204030204"/>
                <a:ea typeface="游ゴシック" panose="020B0400000000000000" pitchFamily="50" charset="-128"/>
              </a:rPr>
              <a:t>会社組織の責任が強く指摘されている。</a:t>
            </a:r>
            <a:endParaRPr lang="en-US" altLang="ja-JP" dirty="0">
              <a:solidFill>
                <a:prstClr val="black"/>
              </a:solidFill>
              <a:latin typeface="游ゴシック" panose="020F0502020204030204"/>
              <a:ea typeface="游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pPr>
              <a:defRPr/>
            </a:pPr>
            <a:fld id="{26B47B04-08EC-420A-A11D-D08142960A34}" type="slidenum">
              <a:rPr lang="en-US" altLang="ja-JP" smtClean="0"/>
              <a:pPr>
                <a:defRPr/>
              </a:pPr>
              <a:t>41</a:t>
            </a:fld>
            <a:endParaRPr lang="en-US" altLang="ja-JP"/>
          </a:p>
        </p:txBody>
      </p:sp>
    </p:spTree>
    <p:extLst>
      <p:ext uri="{BB962C8B-B14F-4D97-AF65-F5344CB8AC3E}">
        <p14:creationId xmlns:p14="http://schemas.microsoft.com/office/powerpoint/2010/main" val="38968624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他にも、</a:t>
            </a:r>
            <a:endParaRPr kumimoji="1" lang="en-US" altLang="ja-JP"/>
          </a:p>
          <a:p>
            <a:r>
              <a:rPr kumimoji="1" lang="ja-JP" altLang="en-US"/>
              <a:t>・車両型式の違いによるブレーキ性能等の差を限りなく小さくし、運転士の負担を軽減すること</a:t>
            </a:r>
            <a:endParaRPr kumimoji="1" lang="en-US" altLang="ja-JP"/>
          </a:p>
          <a:p>
            <a:r>
              <a:rPr kumimoji="1" lang="ja-JP" altLang="en-US"/>
              <a:t>・人命の安全を最優先とした運行管理として、列車脱線事故が発生した場合は速やかに停電を行う。また、最も安全と考えられる対応方法を定めたマニュアルを作成すること</a:t>
            </a:r>
            <a:endParaRPr kumimoji="1" lang="en-US" altLang="ja-JP"/>
          </a:p>
          <a:p>
            <a:r>
              <a:rPr kumimoji="1" lang="ja-JP" altLang="en-US"/>
              <a:t>・曲線標等の標識類を確実かつ容易に認識できるように改善、充実させること</a:t>
            </a:r>
            <a:endParaRPr kumimoji="1" lang="en-US" altLang="ja-JP"/>
          </a:p>
          <a:p>
            <a:r>
              <a:rPr kumimoji="1" lang="ja-JP" altLang="en-US"/>
              <a:t>などの改善指導がなされた。</a:t>
            </a:r>
          </a:p>
        </p:txBody>
      </p:sp>
      <p:sp>
        <p:nvSpPr>
          <p:cNvPr id="4" name="スライド番号プレースホルダー 3"/>
          <p:cNvSpPr>
            <a:spLocks noGrp="1"/>
          </p:cNvSpPr>
          <p:nvPr>
            <p:ph type="sldNum" sz="quarter" idx="5"/>
          </p:nvPr>
        </p:nvSpPr>
        <p:spPr/>
        <p:txBody>
          <a:bodyPr/>
          <a:lstStyle/>
          <a:p>
            <a:fld id="{C36A5AB1-BF8F-4992-AE96-88E34BCC17CE}" type="slidenum">
              <a:rPr kumimoji="1" lang="ja-JP" altLang="en-US" smtClean="0"/>
              <a:t>42</a:t>
            </a:fld>
            <a:endParaRPr kumimoji="1" lang="ja-JP" altLang="en-US"/>
          </a:p>
        </p:txBody>
      </p:sp>
    </p:spTree>
    <p:extLst>
      <p:ext uri="{BB962C8B-B14F-4D97-AF65-F5344CB8AC3E}">
        <p14:creationId xmlns:p14="http://schemas.microsoft.com/office/powerpoint/2010/main" val="1493947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en-US" altLang="ja-JP" sz="1200" kern="1200" dirty="0">
                <a:solidFill>
                  <a:schemeClr val="tx1"/>
                </a:solidFill>
                <a:effectLst/>
                <a:latin typeface="Arial" charset="0"/>
                <a:ea typeface="ＭＳ Ｐ明朝" pitchFamily="18" charset="-128"/>
                <a:cs typeface="+mn-cs"/>
              </a:rPr>
              <a:t>Here, I will introduce worldwide History of railway. </a:t>
            </a:r>
            <a:r>
              <a:rPr lang="en-GB" altLang="ja-JP" sz="1200" dirty="0">
                <a:latin typeface="BIZ UDPゴシック" panose="020B0400000000000000" pitchFamily="50" charset="-128"/>
                <a:ea typeface="BIZ UDPゴシック" panose="020B0400000000000000" pitchFamily="50" charset="-128"/>
                <a:cs typeface="Arial" panose="020B0604020202020204" pitchFamily="34" charset="0"/>
              </a:rPr>
              <a:t>R</a:t>
            </a:r>
            <a:r>
              <a:rPr kumimoji="1" lang="en-GB" altLang="ja-JP" sz="1200" dirty="0">
                <a:latin typeface="BIZ UDPゴシック" panose="020B0400000000000000" pitchFamily="50" charset="-128"/>
                <a:ea typeface="BIZ UDPゴシック" panose="020B0400000000000000" pitchFamily="50" charset="-128"/>
                <a:cs typeface="Arial" panose="020B0604020202020204" pitchFamily="34" charset="0"/>
              </a:rPr>
              <a:t>ailway technologies have continued to advance for nearly 200 years.</a:t>
            </a:r>
          </a:p>
          <a:p>
            <a:endParaRPr kumimoji="1" lang="en-US" altLang="ja-JP" dirty="0"/>
          </a:p>
          <a:p>
            <a:r>
              <a:rPr kumimoji="1" lang="en-US" altLang="ja-JP" dirty="0"/>
              <a:t>In 1825, </a:t>
            </a:r>
            <a:r>
              <a:rPr kumimoji="1" lang="ja-JP" altLang="en-US" dirty="0"/>
              <a:t>ストック アンド ダーリントン</a:t>
            </a:r>
            <a:r>
              <a:rPr kumimoji="1" lang="en-US" altLang="ja-JP" dirty="0"/>
              <a:t>railway opened as the world’s first </a:t>
            </a:r>
            <a:r>
              <a:rPr kumimoji="1" lang="ja-JP" altLang="en-US" dirty="0"/>
              <a:t>　</a:t>
            </a:r>
            <a:r>
              <a:rPr kumimoji="1" lang="en-US" altLang="ja-JP" dirty="0"/>
              <a:t>public stream locomotive.</a:t>
            </a:r>
          </a:p>
          <a:p>
            <a:endParaRPr kumimoji="1" lang="en-US" altLang="ja-JP" dirty="0"/>
          </a:p>
          <a:p>
            <a:r>
              <a:rPr kumimoji="1" lang="en-US" altLang="ja-JP" dirty="0"/>
              <a:t>In 1862, Bangladesh’s first railway started between </a:t>
            </a:r>
            <a:r>
              <a:rPr kumimoji="1" lang="ja-JP" altLang="en-US" dirty="0"/>
              <a:t>ドルショナ </a:t>
            </a:r>
            <a:r>
              <a:rPr kumimoji="1" lang="en-US" altLang="ja-JP" dirty="0"/>
              <a:t>to </a:t>
            </a:r>
            <a:r>
              <a:rPr kumimoji="1" lang="ja-JP" altLang="en-US" dirty="0"/>
              <a:t>ジャグリティ</a:t>
            </a:r>
            <a:endParaRPr kumimoji="1" lang="en-US" altLang="ja-JP" dirty="0"/>
          </a:p>
          <a:p>
            <a:endParaRPr kumimoji="1" lang="en-US" altLang="ja-JP" dirty="0"/>
          </a:p>
          <a:p>
            <a:r>
              <a:rPr kumimoji="1" lang="en-US" altLang="ja-JP" dirty="0"/>
              <a:t>About 10 years later,  Japan’s firs railway started between </a:t>
            </a:r>
            <a:r>
              <a:rPr kumimoji="1" lang="ja-JP" altLang="en-US" dirty="0"/>
              <a:t>新橋 </a:t>
            </a:r>
            <a:r>
              <a:rPr kumimoji="1" lang="en-US" altLang="ja-JP" dirty="0"/>
              <a:t>to </a:t>
            </a:r>
            <a:r>
              <a:rPr kumimoji="1" lang="ja-JP" altLang="en-US" dirty="0"/>
              <a:t>横浜</a:t>
            </a:r>
            <a:endParaRPr kumimoji="1" lang="en-US" altLang="ja-JP" dirty="0"/>
          </a:p>
        </p:txBody>
      </p:sp>
      <p:sp>
        <p:nvSpPr>
          <p:cNvPr id="4" name="スライド番号プレースホルダー 3"/>
          <p:cNvSpPr>
            <a:spLocks noGrp="1"/>
          </p:cNvSpPr>
          <p:nvPr>
            <p:ph type="sldNum" sz="quarter" idx="5"/>
          </p:nvPr>
        </p:nvSpPr>
        <p:spPr/>
        <p:txBody>
          <a:bodyPr/>
          <a:lstStyle/>
          <a:p>
            <a:fld id="{B90F5B73-AF6B-4995-AFE8-BBE23E095A43}" type="slidenum">
              <a:rPr kumimoji="1" lang="ja-JP" altLang="en-US" smtClean="0"/>
              <a:t>4</a:t>
            </a:fld>
            <a:endParaRPr kumimoji="1" lang="ja-JP" altLang="en-US"/>
          </a:p>
        </p:txBody>
      </p:sp>
    </p:spTree>
    <p:extLst>
      <p:ext uri="{BB962C8B-B14F-4D97-AF65-F5344CB8AC3E}">
        <p14:creationId xmlns:p14="http://schemas.microsoft.com/office/powerpoint/2010/main" val="27104146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事故の背景要因について</a:t>
            </a:r>
            <a:endParaRPr kumimoji="1" lang="en-US" altLang="ja-JP" dirty="0"/>
          </a:p>
          <a:p>
            <a:endParaRPr kumimoji="1" lang="en-US" altLang="ja-JP" dirty="0"/>
          </a:p>
          <a:p>
            <a:r>
              <a:rPr kumimoji="1" lang="ja-JP" altLang="en-US" dirty="0"/>
              <a:t>・当時の</a:t>
            </a:r>
            <a:r>
              <a:rPr kumimoji="1" lang="en-US" altLang="ja-JP" dirty="0"/>
              <a:t>JR</a:t>
            </a:r>
            <a:r>
              <a:rPr kumimoji="1" lang="ja-JP" altLang="en-US" dirty="0"/>
              <a:t>西日本では、オーバーランなどのインシデント等を発生させた乗務員に対し、実践的な運転技術などに関する教育ではなく、草むしりをさせるなどといった技術の向上などに関係のないペナルティと受け取られるような日勤教育を行っていた。</a:t>
            </a:r>
            <a:endParaRPr kumimoji="1" lang="en-US" altLang="ja-JP" dirty="0"/>
          </a:p>
          <a:p>
            <a:r>
              <a:rPr kumimoji="1" lang="ja-JP" altLang="en-US" dirty="0"/>
              <a:t>・このため、運転士は、インシデント等を起こしても、事故でない場合には、日勤教育または懲戒処分を恐れ、会社に報告しなかったため、対策も講じられることがなかった。</a:t>
            </a:r>
            <a:endParaRPr kumimoji="1" lang="en-US" altLang="ja-JP" dirty="0"/>
          </a:p>
          <a:p>
            <a:r>
              <a:rPr kumimoji="1" lang="ja-JP" altLang="en-US" dirty="0"/>
              <a:t>・また運転士からあげられる、ブレーキの聞き具合などに関するヒヤリハット情報に対しても、放置したまま対策を講じることなく、周囲への提供すら行わなわれていなかった。</a:t>
            </a:r>
            <a:endParaRPr kumimoji="1" lang="en-US" altLang="ja-JP" dirty="0"/>
          </a:p>
          <a:p>
            <a:r>
              <a:rPr kumimoji="1" lang="ja-JP" altLang="en-US" dirty="0"/>
              <a:t>・設備面においても、曲線部での速度超過によるリスクがあることを知りながら、新型の</a:t>
            </a:r>
            <a:r>
              <a:rPr kumimoji="1" lang="en-US" altLang="ja-JP" dirty="0"/>
              <a:t>ATS</a:t>
            </a:r>
            <a:r>
              <a:rPr kumimoji="1" lang="ja-JP" altLang="en-US" dirty="0"/>
              <a:t>の整備に係る意思決定の遅れなどから、事故発生時には未整備であった。</a:t>
            </a:r>
            <a:endParaRPr kumimoji="1" lang="en-US" altLang="ja-JP" dirty="0"/>
          </a:p>
          <a:p>
            <a:r>
              <a:rPr kumimoji="1" lang="ja-JP" altLang="en-US" dirty="0"/>
              <a:t>・列車運行計画では、経営効率を重視していたために余裕のない過密なダイヤであり、運転士は列車遅延をさせると、教育を受けさせられるのではといった過度の緊張感があった。</a:t>
            </a:r>
            <a:endParaRPr kumimoji="1" lang="en-US" altLang="ja-JP" dirty="0"/>
          </a:p>
          <a:p>
            <a:r>
              <a:rPr kumimoji="1" lang="ja-JP" altLang="en-US" dirty="0"/>
              <a:t>これらが、大きな背景要因になったのではということが調査結果に示されている。</a:t>
            </a:r>
            <a:endParaRPr kumimoji="1" lang="en-US" altLang="ja-JP" dirty="0"/>
          </a:p>
          <a:p>
            <a:r>
              <a:rPr kumimoji="1" lang="en-US" altLang="ja-JP" dirty="0"/>
              <a:t>[</a:t>
            </a:r>
            <a:r>
              <a:rPr kumimoji="1" lang="ja-JP" altLang="en-US" dirty="0"/>
              <a:t>ク</a:t>
            </a:r>
            <a:r>
              <a:rPr kumimoji="1" lang="en-US" altLang="ja-JP" dirty="0"/>
              <a:t>]</a:t>
            </a:r>
          </a:p>
          <a:p>
            <a:r>
              <a:rPr kumimoji="1" lang="ja-JP" altLang="en-US" dirty="0"/>
              <a:t>この事故は、「事故の直接の原因は運転士のヒューマンエラーではあるが、運転士がヒューマンエラーを起こした背景要因には、会社（組織）の運転士の管理方法が関与した可能性が高い。」と結論付けられた。</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26B47B04-08EC-420A-A11D-D08142960A34}" type="slidenum">
              <a:rPr lang="en-US" altLang="ja-JP" smtClean="0"/>
              <a:pPr>
                <a:defRPr/>
              </a:pPr>
              <a:t>43</a:t>
            </a:fld>
            <a:endParaRPr lang="en-US" altLang="ja-JP"/>
          </a:p>
        </p:txBody>
      </p:sp>
    </p:spTree>
    <p:extLst>
      <p:ext uri="{BB962C8B-B14F-4D97-AF65-F5344CB8AC3E}">
        <p14:creationId xmlns:p14="http://schemas.microsoft.com/office/powerpoint/2010/main" val="16451627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7542">
              <a:defRPr/>
            </a:pPr>
            <a:r>
              <a:rPr kumimoji="1" lang="ja-JP" altLang="en-US"/>
              <a:t>これは、東京大学・家田先生が「岐路に立つ日本の鉄道システム」で述べられている、この事故に対する教訓である。</a:t>
            </a:r>
            <a:endParaRPr kumimoji="1" lang="en-US" altLang="ja-JP"/>
          </a:p>
          <a:p>
            <a:pPr defTabSz="907542">
              <a:defRPr/>
            </a:pPr>
            <a:endParaRPr kumimoji="1" lang="en-US" altLang="ja-JP"/>
          </a:p>
          <a:p>
            <a:r>
              <a:rPr lang="ja-JP" altLang="en-US">
                <a:latin typeface="+mn-ea"/>
              </a:rPr>
              <a:t>福知山線の事故では、これほどまでに正規の扱いからはずれた大きな逸脱行為を人間はなすものか、これほどまでに労働の質が変化しているものか、と大きな衝撃をうけた。</a:t>
            </a:r>
            <a:endParaRPr lang="en-US" altLang="ja-JP">
              <a:latin typeface="+mn-ea"/>
            </a:endParaRPr>
          </a:p>
          <a:p>
            <a:r>
              <a:rPr lang="ja-JP" altLang="en-US">
                <a:latin typeface="+mn-ea"/>
              </a:rPr>
              <a:t>また、人と機械や社会や組織はどういう関係であるべきかを投げかけてくれた。</a:t>
            </a:r>
            <a:endParaRPr lang="en-US" altLang="ja-JP">
              <a:latin typeface="+mn-ea"/>
            </a:endParaRPr>
          </a:p>
          <a:p>
            <a:r>
              <a:rPr lang="ja-JP" altLang="en-US">
                <a:latin typeface="+mn-ea"/>
              </a:rPr>
              <a:t>まず、思うことは、</a:t>
            </a:r>
            <a:r>
              <a:rPr lang="ja-JP" altLang="en-US">
                <a:solidFill>
                  <a:srgbClr val="FF0000"/>
                </a:solidFill>
                <a:latin typeface="+mn-ea"/>
              </a:rPr>
              <a:t>鉄道を含めて、すべての技術システムは「未完」であって、技術者の「倫理」と「不断の改善努力」が不可欠</a:t>
            </a:r>
            <a:r>
              <a:rPr lang="ja-JP" altLang="en-US">
                <a:latin typeface="+mn-ea"/>
              </a:rPr>
              <a:t>である。</a:t>
            </a:r>
          </a:p>
          <a:p>
            <a:endParaRPr kumimoji="1" lang="en-US" altLang="ja-JP"/>
          </a:p>
          <a:p>
            <a:r>
              <a:rPr kumimoji="1" lang="ja-JP" altLang="en-US"/>
              <a:t>特に赤字部分に記された、</a:t>
            </a:r>
            <a:r>
              <a:rPr kumimoji="1" lang="en-US" altLang="ja-JP"/>
              <a:t>『</a:t>
            </a:r>
            <a:r>
              <a:rPr kumimoji="1" lang="ja-JP" altLang="en-US"/>
              <a:t>鉄道を含めて、すべての技術システムは「未完」であって、技術者の「倫理」と「不断の改善努力」が不可欠</a:t>
            </a:r>
            <a:r>
              <a:rPr kumimoji="1" lang="en-US" altLang="ja-JP"/>
              <a:t>』</a:t>
            </a:r>
            <a:r>
              <a:rPr kumimoji="1" lang="ja-JP" altLang="en-US"/>
              <a:t>については、運輸事業者に対する大きな教訓と言える。</a:t>
            </a:r>
            <a:endParaRPr kumimoji="1" lang="en-US" altLang="ja-JP"/>
          </a:p>
        </p:txBody>
      </p:sp>
      <p:sp>
        <p:nvSpPr>
          <p:cNvPr id="4" name="スライド番号プレースホルダー 3"/>
          <p:cNvSpPr>
            <a:spLocks noGrp="1"/>
          </p:cNvSpPr>
          <p:nvPr>
            <p:ph type="sldNum" sz="quarter" idx="5"/>
          </p:nvPr>
        </p:nvSpPr>
        <p:spPr/>
        <p:txBody>
          <a:bodyPr/>
          <a:lstStyle/>
          <a:p>
            <a:pPr defTabSz="453771">
              <a:defRPr/>
            </a:pPr>
            <a:fld id="{1FF961BB-05D3-491B-A280-B1E252C86E90}" type="slidenum">
              <a:rPr kumimoji="1" lang="ja-JP" altLang="en-US">
                <a:solidFill>
                  <a:prstClr val="black"/>
                </a:solidFill>
                <a:latin typeface="游ゴシック" panose="020F0502020204030204"/>
                <a:ea typeface="游ゴシック" panose="020B0400000000000000" pitchFamily="50" charset="-128"/>
              </a:rPr>
              <a:pPr defTabSz="453771">
                <a:defRPr/>
              </a:pPr>
              <a:t>44</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6216921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7991E6-6D68-49D1-8E73-A4D629C2D939}" type="slidenum">
              <a:rPr lang="en-US" altLang="ja-JP"/>
              <a:pPr/>
              <a:t>45</a:t>
            </a:fld>
            <a:endParaRPr lang="en-US" altLang="ja-JP"/>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7016192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では、ここで鉄道の安全システムについて触れる、</a:t>
            </a:r>
            <a:endParaRPr kumimoji="1" lang="en-US" altLang="ja-JP" dirty="0"/>
          </a:p>
          <a:p>
            <a:r>
              <a:rPr kumimoji="1" lang="ja-JP" altLang="en-US" dirty="0"/>
              <a:t>・初期の鉄道では、列車を走らせることが最大のテーマであり、それを止めるためのブレーキシステムは非常に原始的なものであった。当初は人が手でハンドルを回す手ブレーキや足でペダルを踏むブレーキシステムにより操作されていたが、</a:t>
            </a:r>
            <a:r>
              <a:rPr kumimoji="1" lang="en-US" altLang="ja-JP" dirty="0"/>
              <a:t>1870</a:t>
            </a:r>
            <a:r>
              <a:rPr kumimoji="1" lang="ja-JP" altLang="en-US" dirty="0"/>
              <a:t>年代に各車両のブレーキを機関車から制御できるようにした真空ブレーキ装置が開発された。これは現在のブレーキシステムの原型とも言える。</a:t>
            </a:r>
            <a:endParaRPr kumimoji="1" lang="en-US" altLang="ja-JP" dirty="0"/>
          </a:p>
          <a:p>
            <a:r>
              <a:rPr kumimoji="1" lang="ja-JP" altLang="en-US" dirty="0"/>
              <a:t>・また、列車同士の衝突を回避する方法として、</a:t>
            </a:r>
            <a:endParaRPr kumimoji="1" lang="en-US" altLang="ja-JP" dirty="0"/>
          </a:p>
          <a:p>
            <a:r>
              <a:rPr kumimoji="1" lang="ja-JP" altLang="en-US" dirty="0"/>
              <a:t>・</a:t>
            </a:r>
            <a:r>
              <a:rPr kumimoji="1" lang="en-US" altLang="ja-JP" dirty="0"/>
              <a:t>5</a:t>
            </a:r>
            <a:r>
              <a:rPr kumimoji="1" lang="ja-JP" altLang="en-US" dirty="0"/>
              <a:t>分間隔で列車を出発させるなど、列車を一定時分の間隔で走らせる、「隔時法」</a:t>
            </a:r>
            <a:endParaRPr kumimoji="1" lang="en-US" altLang="ja-JP" dirty="0"/>
          </a:p>
          <a:p>
            <a:r>
              <a:rPr kumimoji="1" lang="ja-JP" altLang="en-US" dirty="0"/>
              <a:t>・一定以上の距離を確保する方法である、「距離間隔法」が導入された。この距離間隔法は現在の閉そくの原型と言える。</a:t>
            </a:r>
            <a:endParaRPr kumimoji="1" lang="en-US" altLang="ja-JP" dirty="0"/>
          </a:p>
          <a:p>
            <a:r>
              <a:rPr kumimoji="1" lang="ja-JP" altLang="en-US" dirty="0"/>
              <a:t>・次に、列車の存在を検知し、自動的に制御させる信号機である「自動信号機」</a:t>
            </a:r>
            <a:endParaRPr kumimoji="1" lang="en-US" altLang="ja-JP" dirty="0"/>
          </a:p>
          <a:p>
            <a:pPr defTabSz="907542">
              <a:defRPr/>
            </a:pPr>
            <a:r>
              <a:rPr kumimoji="1" lang="ja-JP" altLang="en-US" dirty="0"/>
              <a:t>・また列車が進行している間は転てつ器を転換させない「連動装置」が開発された。</a:t>
            </a:r>
            <a:endParaRPr kumimoji="1" lang="en-US" altLang="ja-JP" dirty="0"/>
          </a:p>
          <a:p>
            <a:pPr defTabSz="907542">
              <a:defRPr/>
            </a:pPr>
            <a:endParaRPr kumimoji="1" lang="en-US" altLang="ja-JP" dirty="0"/>
          </a:p>
          <a:p>
            <a:pPr defTabSz="907542">
              <a:defRPr/>
            </a:pPr>
            <a:r>
              <a:rPr kumimoji="1" lang="ja-JP" altLang="en-US" dirty="0"/>
              <a:t>その後、運転士の停止現示見落となどのエラーを起こした場合に対応する装置として、</a:t>
            </a:r>
            <a:endParaRPr kumimoji="1" lang="en-US" altLang="ja-JP" dirty="0"/>
          </a:p>
          <a:p>
            <a:r>
              <a:rPr kumimoji="1" lang="ja-JP" altLang="en-US" dirty="0"/>
              <a:t>・停止現示進入時に自動的に停止させる「</a:t>
            </a:r>
            <a:r>
              <a:rPr kumimoji="1" lang="en-US" altLang="ja-JP" dirty="0"/>
              <a:t>ATS</a:t>
            </a:r>
            <a:r>
              <a:rPr kumimoji="1" lang="ja-JP" altLang="en-US" dirty="0"/>
              <a:t>（</a:t>
            </a:r>
            <a:r>
              <a:rPr kumimoji="1" lang="en-US" altLang="ja-JP" dirty="0"/>
              <a:t>Automatic Train Stop</a:t>
            </a:r>
            <a:r>
              <a:rPr kumimoji="1" lang="ja-JP" altLang="en-US" dirty="0"/>
              <a:t>）」や</a:t>
            </a:r>
            <a:endParaRPr kumimoji="1" lang="en-US" altLang="ja-JP" dirty="0"/>
          </a:p>
          <a:p>
            <a:r>
              <a:rPr kumimoji="1" lang="ja-JP" altLang="en-US" dirty="0"/>
              <a:t>・先行列車との間隔及び進路の条件に応じ、列車の速度を自動作用させる「</a:t>
            </a:r>
            <a:r>
              <a:rPr kumimoji="1" lang="en-US" altLang="ja-JP" dirty="0"/>
              <a:t>ATC</a:t>
            </a:r>
            <a:r>
              <a:rPr kumimoji="1" lang="ja-JP" altLang="en-US" dirty="0"/>
              <a:t>（</a:t>
            </a:r>
            <a:r>
              <a:rPr kumimoji="1" lang="en-US" altLang="ja-JP" dirty="0"/>
              <a:t>Automatic Train Control</a:t>
            </a:r>
            <a:r>
              <a:rPr kumimoji="1" lang="ja-JP" altLang="en-US" dirty="0"/>
              <a:t>）」　へと技術が進化している。</a:t>
            </a:r>
            <a:endParaRPr kumimoji="1" lang="en-US" altLang="ja-JP" dirty="0"/>
          </a:p>
          <a:p>
            <a:r>
              <a:rPr kumimoji="1" lang="ja-JP" altLang="en-US" dirty="0"/>
              <a:t>さらに現在では、</a:t>
            </a:r>
            <a:r>
              <a:rPr kumimoji="1" lang="en-US" altLang="ja-JP" dirty="0"/>
              <a:t>ATC</a:t>
            </a:r>
            <a:r>
              <a:rPr kumimoji="1" lang="ja-JP" altLang="en-US" dirty="0"/>
              <a:t>の進化形として、デジタル</a:t>
            </a:r>
            <a:r>
              <a:rPr kumimoji="1" lang="en-US" altLang="ja-JP" dirty="0"/>
              <a:t>ATC</a:t>
            </a:r>
            <a:r>
              <a:rPr kumimoji="1" lang="ja-JP" altLang="en-US" dirty="0"/>
              <a:t>などが開発され、運用されている。</a:t>
            </a:r>
            <a:r>
              <a:rPr kumimoji="1" lang="en-US" altLang="ja-JP" dirty="0"/>
              <a:t>D-ATC</a:t>
            </a:r>
            <a:r>
              <a:rPr kumimoji="1" lang="ja-JP" altLang="en-US"/>
              <a:t>は従来の「閉そく区間」という概念ではなく、列車が停止すべき位置情報を受信し、制限速度パターンを生成し、実際の速度がそれより高い場合はブレーキを動作させる装置へと進化している。</a:t>
            </a:r>
            <a:endParaRPr kumimoji="1" lang="en-US" altLang="ja-JP" dirty="0"/>
          </a:p>
          <a:p>
            <a:r>
              <a:rPr kumimoji="1" lang="ja-JP" altLang="en-US" dirty="0"/>
              <a:t>・また、列車の運転を自動化する「</a:t>
            </a:r>
            <a:r>
              <a:rPr kumimoji="1" lang="en-US" altLang="ja-JP" dirty="0"/>
              <a:t>ATO</a:t>
            </a:r>
            <a:r>
              <a:rPr kumimoji="1" lang="ja-JP" altLang="en-US" dirty="0"/>
              <a:t>（</a:t>
            </a:r>
            <a:r>
              <a:rPr kumimoji="1" lang="en-US" altLang="ja-JP" dirty="0"/>
              <a:t>Automatic Train Operation</a:t>
            </a:r>
            <a:r>
              <a:rPr kumimoji="1" lang="ja-JP" altLang="en-US" dirty="0"/>
              <a:t>）」もさらに開発が進んでいる。</a:t>
            </a:r>
            <a:endParaRPr kumimoji="1" lang="en-US" altLang="ja-JP" dirty="0"/>
          </a:p>
          <a:p>
            <a:r>
              <a:rPr kumimoji="1" lang="en-US" altLang="ja-JP" dirty="0"/>
              <a:t>ATO</a:t>
            </a:r>
            <a:r>
              <a:rPr kumimoji="1" lang="ja-JP" altLang="en-US" dirty="0"/>
              <a:t>は、地上側で地点情報を発信する地上子とその情報を受信する車上子で構成され、情報に応じて、車上装置が力行・惰行・ブレーキ操作を自動で作用させるものである。</a:t>
            </a:r>
            <a:endParaRPr kumimoji="1" lang="en-US" altLang="ja-JP" dirty="0"/>
          </a:p>
          <a:p>
            <a:endParaRPr kumimoji="1" lang="en-US" altLang="ja-JP" dirty="0"/>
          </a:p>
          <a:p>
            <a:r>
              <a:rPr kumimoji="1" lang="ja-JP" altLang="en-US" dirty="0"/>
              <a:t>このように鉄道は、人がエラーを起こすことを前提としてシステムが進化してきた。</a:t>
            </a:r>
            <a:endParaRPr kumimoji="1" lang="en-US" altLang="ja-JP" dirty="0"/>
          </a:p>
          <a:p>
            <a:r>
              <a:rPr kumimoji="1" lang="ja-JP" altLang="en-US" dirty="0"/>
              <a:t>ただし、いくらシステムが進化しても故障することは否定できない。また安全システムを許可なく解除する行為も考えられる。</a:t>
            </a:r>
            <a:endParaRPr kumimoji="1" lang="en-US" altLang="ja-JP" dirty="0"/>
          </a:p>
          <a:p>
            <a:r>
              <a:rPr kumimoji="1" lang="ja-JP" altLang="en-US" dirty="0"/>
              <a:t>やはり、最終的にはそれらの機器を扱う側である人間が大きなウェートを占めることを事業者として常に認識しなければならない。</a:t>
            </a:r>
          </a:p>
        </p:txBody>
      </p:sp>
      <p:sp>
        <p:nvSpPr>
          <p:cNvPr id="4" name="スライド番号プレースホルダー 3"/>
          <p:cNvSpPr>
            <a:spLocks noGrp="1"/>
          </p:cNvSpPr>
          <p:nvPr>
            <p:ph type="sldNum" sz="quarter" idx="5"/>
          </p:nvPr>
        </p:nvSpPr>
        <p:spPr/>
        <p:txBody>
          <a:bodyPr/>
          <a:lstStyle/>
          <a:p>
            <a:fld id="{C36A5AB1-BF8F-4992-AE96-88E34BCC17CE}" type="slidenum">
              <a:rPr kumimoji="1" lang="ja-JP" altLang="en-US" smtClean="0"/>
              <a:t>46</a:t>
            </a:fld>
            <a:endParaRPr kumimoji="1" lang="ja-JP" altLang="en-US"/>
          </a:p>
        </p:txBody>
      </p:sp>
    </p:spTree>
    <p:extLst>
      <p:ext uri="{BB962C8B-B14F-4D97-AF65-F5344CB8AC3E}">
        <p14:creationId xmlns:p14="http://schemas.microsoft.com/office/powerpoint/2010/main" val="24837457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では、ここで鉄道の安全システムについて触れる、</a:t>
            </a:r>
            <a:endParaRPr kumimoji="1" lang="en-US" altLang="ja-JP" dirty="0"/>
          </a:p>
          <a:p>
            <a:r>
              <a:rPr kumimoji="1" lang="ja-JP" altLang="en-US" dirty="0"/>
              <a:t>・初期の鉄道では、列車を走らせることが最大のテーマであり、それを止めるためのブレーキシステムは非常に原始的なものであった。当初は人が手でハンドルを回す手ブレーキや足でペダルを踏むブレーキシステムにより操作されていたが、</a:t>
            </a:r>
            <a:r>
              <a:rPr kumimoji="1" lang="en-US" altLang="ja-JP" dirty="0"/>
              <a:t>1870</a:t>
            </a:r>
            <a:r>
              <a:rPr kumimoji="1" lang="ja-JP" altLang="en-US" dirty="0"/>
              <a:t>年代に各車両のブレーキを機関車から制御できるようにした真空ブレーキ装置が開発された。これは現在のブレーキシステムの原型とも言える。</a:t>
            </a:r>
            <a:endParaRPr kumimoji="1" lang="en-US" altLang="ja-JP" dirty="0"/>
          </a:p>
          <a:p>
            <a:r>
              <a:rPr kumimoji="1" lang="ja-JP" altLang="en-US" dirty="0"/>
              <a:t>・また、列車同士の衝突を回避する方法として、</a:t>
            </a:r>
            <a:endParaRPr kumimoji="1" lang="en-US" altLang="ja-JP" dirty="0"/>
          </a:p>
          <a:p>
            <a:r>
              <a:rPr kumimoji="1" lang="ja-JP" altLang="en-US" dirty="0"/>
              <a:t>・</a:t>
            </a:r>
            <a:r>
              <a:rPr kumimoji="1" lang="en-US" altLang="ja-JP" dirty="0"/>
              <a:t>5</a:t>
            </a:r>
            <a:r>
              <a:rPr kumimoji="1" lang="ja-JP" altLang="en-US" dirty="0"/>
              <a:t>分間隔で列車を出発させるなど、列車を一定時分の間隔で走らせる、「隔時法」</a:t>
            </a:r>
            <a:endParaRPr kumimoji="1" lang="en-US" altLang="ja-JP" dirty="0"/>
          </a:p>
          <a:p>
            <a:r>
              <a:rPr kumimoji="1" lang="ja-JP" altLang="en-US" dirty="0"/>
              <a:t>・一定以上の距離を確保する方法である、「距離間隔法」が導入された。この距離間隔法は現在の閉そくの原型と言える。</a:t>
            </a:r>
            <a:endParaRPr kumimoji="1" lang="en-US" altLang="ja-JP" dirty="0"/>
          </a:p>
          <a:p>
            <a:r>
              <a:rPr kumimoji="1" lang="ja-JP" altLang="en-US" dirty="0"/>
              <a:t>・次に、列車の存在を検知し、自動的に制御させる信号機である「自動信号機」</a:t>
            </a:r>
            <a:endParaRPr kumimoji="1" lang="en-US" altLang="ja-JP" dirty="0"/>
          </a:p>
          <a:p>
            <a:pPr defTabSz="907542">
              <a:defRPr/>
            </a:pPr>
            <a:r>
              <a:rPr kumimoji="1" lang="ja-JP" altLang="en-US" dirty="0"/>
              <a:t>・また列車が進行している間は転てつ器を転換させない「連動装置」が開発された。</a:t>
            </a:r>
            <a:endParaRPr kumimoji="1" lang="en-US" altLang="ja-JP" dirty="0"/>
          </a:p>
          <a:p>
            <a:pPr defTabSz="907542">
              <a:defRPr/>
            </a:pPr>
            <a:endParaRPr kumimoji="1" lang="en-US" altLang="ja-JP" dirty="0"/>
          </a:p>
          <a:p>
            <a:pPr defTabSz="907542">
              <a:defRPr/>
            </a:pPr>
            <a:r>
              <a:rPr kumimoji="1" lang="ja-JP" altLang="en-US" dirty="0"/>
              <a:t>その後、運転士の停止現示見落となどのエラーを起こした場合に対応する装置として、</a:t>
            </a:r>
            <a:endParaRPr kumimoji="1" lang="en-US" altLang="ja-JP" dirty="0"/>
          </a:p>
          <a:p>
            <a:r>
              <a:rPr kumimoji="1" lang="ja-JP" altLang="en-US" dirty="0"/>
              <a:t>・停止現示進入時に自動的に停止させる「</a:t>
            </a:r>
            <a:r>
              <a:rPr kumimoji="1" lang="en-US" altLang="ja-JP" dirty="0"/>
              <a:t>ATS</a:t>
            </a:r>
            <a:r>
              <a:rPr kumimoji="1" lang="ja-JP" altLang="en-US" dirty="0"/>
              <a:t>（</a:t>
            </a:r>
            <a:r>
              <a:rPr kumimoji="1" lang="en-US" altLang="ja-JP" dirty="0"/>
              <a:t>Automatic Train Stop</a:t>
            </a:r>
            <a:r>
              <a:rPr kumimoji="1" lang="ja-JP" altLang="en-US" dirty="0"/>
              <a:t>）」や</a:t>
            </a:r>
            <a:endParaRPr kumimoji="1" lang="en-US" altLang="ja-JP" dirty="0"/>
          </a:p>
          <a:p>
            <a:r>
              <a:rPr kumimoji="1" lang="ja-JP" altLang="en-US" dirty="0"/>
              <a:t>・先行列車との間隔及び進路の条件に応じ、列車の速度を自動作用させる「</a:t>
            </a:r>
            <a:r>
              <a:rPr kumimoji="1" lang="en-US" altLang="ja-JP" dirty="0"/>
              <a:t>ATC</a:t>
            </a:r>
            <a:r>
              <a:rPr kumimoji="1" lang="ja-JP" altLang="en-US" dirty="0"/>
              <a:t>（</a:t>
            </a:r>
            <a:r>
              <a:rPr kumimoji="1" lang="en-US" altLang="ja-JP" dirty="0"/>
              <a:t>Automatic Train Control</a:t>
            </a:r>
            <a:r>
              <a:rPr kumimoji="1" lang="ja-JP" altLang="en-US" dirty="0"/>
              <a:t>）」　へと技術が進化している。</a:t>
            </a:r>
            <a:endParaRPr kumimoji="1" lang="en-US" altLang="ja-JP" dirty="0"/>
          </a:p>
          <a:p>
            <a:r>
              <a:rPr kumimoji="1" lang="ja-JP" altLang="en-US" dirty="0"/>
              <a:t>さらに現在では、</a:t>
            </a:r>
            <a:r>
              <a:rPr kumimoji="1" lang="en-US" altLang="ja-JP" dirty="0"/>
              <a:t>ATC</a:t>
            </a:r>
            <a:r>
              <a:rPr kumimoji="1" lang="ja-JP" altLang="en-US" dirty="0"/>
              <a:t>の進化形として、デジタル</a:t>
            </a:r>
            <a:r>
              <a:rPr kumimoji="1" lang="en-US" altLang="ja-JP" dirty="0"/>
              <a:t>ATC</a:t>
            </a:r>
            <a:r>
              <a:rPr kumimoji="1" lang="ja-JP" altLang="en-US" dirty="0"/>
              <a:t>などが開発され、運用されている。</a:t>
            </a:r>
            <a:r>
              <a:rPr kumimoji="1" lang="en-US" altLang="ja-JP" dirty="0"/>
              <a:t>D-ATC</a:t>
            </a:r>
            <a:r>
              <a:rPr kumimoji="1" lang="ja-JP" altLang="en-US"/>
              <a:t>は従来の「閉そく区間」という概念ではなく、列車が停止すべき位置情報を受信し、制限速度パターンを生成し、実際の速度がそれより高い場合はブレーキを動作させる装置へと進化している。</a:t>
            </a:r>
            <a:endParaRPr kumimoji="1" lang="en-US" altLang="ja-JP" dirty="0"/>
          </a:p>
          <a:p>
            <a:r>
              <a:rPr kumimoji="1" lang="ja-JP" altLang="en-US" dirty="0"/>
              <a:t>・また、列車の運転を自動化する「</a:t>
            </a:r>
            <a:r>
              <a:rPr kumimoji="1" lang="en-US" altLang="ja-JP" dirty="0"/>
              <a:t>ATO</a:t>
            </a:r>
            <a:r>
              <a:rPr kumimoji="1" lang="ja-JP" altLang="en-US" dirty="0"/>
              <a:t>（</a:t>
            </a:r>
            <a:r>
              <a:rPr kumimoji="1" lang="en-US" altLang="ja-JP" dirty="0"/>
              <a:t>Automatic Train Operation</a:t>
            </a:r>
            <a:r>
              <a:rPr kumimoji="1" lang="ja-JP" altLang="en-US" dirty="0"/>
              <a:t>）」もさらに開発が進んでいる。</a:t>
            </a:r>
            <a:endParaRPr kumimoji="1" lang="en-US" altLang="ja-JP" dirty="0"/>
          </a:p>
          <a:p>
            <a:r>
              <a:rPr kumimoji="1" lang="en-US" altLang="ja-JP" dirty="0"/>
              <a:t>ATO</a:t>
            </a:r>
            <a:r>
              <a:rPr kumimoji="1" lang="ja-JP" altLang="en-US" dirty="0"/>
              <a:t>は、地上側で地点情報を発信する地上子とその情報を受信する車上子で構成され、情報に応じて、車上装置が力行・惰行・ブレーキ操作を自動で作用させるものである。</a:t>
            </a:r>
            <a:endParaRPr kumimoji="1" lang="en-US" altLang="ja-JP" dirty="0"/>
          </a:p>
          <a:p>
            <a:endParaRPr kumimoji="1" lang="en-US" altLang="ja-JP" dirty="0"/>
          </a:p>
          <a:p>
            <a:r>
              <a:rPr kumimoji="1" lang="ja-JP" altLang="en-US" dirty="0"/>
              <a:t>このように鉄道は、人がエラーを起こすことを前提としてシステムが進化してきた。</a:t>
            </a:r>
            <a:endParaRPr kumimoji="1" lang="en-US" altLang="ja-JP" dirty="0"/>
          </a:p>
          <a:p>
            <a:r>
              <a:rPr kumimoji="1" lang="ja-JP" altLang="en-US" dirty="0"/>
              <a:t>ただし、いくらシステムが進化しても故障することは否定できない。また安全システムを許可なく解除する行為も考えられる。</a:t>
            </a:r>
            <a:endParaRPr kumimoji="1" lang="en-US" altLang="ja-JP" dirty="0"/>
          </a:p>
          <a:p>
            <a:r>
              <a:rPr kumimoji="1" lang="ja-JP" altLang="en-US" dirty="0"/>
              <a:t>やはり、最終的にはそれらの機器を扱う側である人間が大きなウェートを占めることを事業者として常に認識しなければならない。</a:t>
            </a:r>
          </a:p>
        </p:txBody>
      </p:sp>
      <p:sp>
        <p:nvSpPr>
          <p:cNvPr id="4" name="スライド番号プレースホルダー 3"/>
          <p:cNvSpPr>
            <a:spLocks noGrp="1"/>
          </p:cNvSpPr>
          <p:nvPr>
            <p:ph type="sldNum" sz="quarter" idx="5"/>
          </p:nvPr>
        </p:nvSpPr>
        <p:spPr/>
        <p:txBody>
          <a:bodyPr/>
          <a:lstStyle/>
          <a:p>
            <a:fld id="{C36A5AB1-BF8F-4992-AE96-88E34BCC17CE}" type="slidenum">
              <a:rPr kumimoji="1" lang="ja-JP" altLang="en-US" smtClean="0"/>
              <a:t>47</a:t>
            </a:fld>
            <a:endParaRPr kumimoji="1" lang="ja-JP" altLang="en-US"/>
          </a:p>
        </p:txBody>
      </p:sp>
    </p:spTree>
    <p:extLst>
      <p:ext uri="{BB962C8B-B14F-4D97-AF65-F5344CB8AC3E}">
        <p14:creationId xmlns:p14="http://schemas.microsoft.com/office/powerpoint/2010/main" val="1981915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この表は、</a:t>
            </a:r>
            <a:r>
              <a:rPr kumimoji="1" lang="en-US" altLang="ja-JP" dirty="0"/>
              <a:t>1975</a:t>
            </a:r>
            <a:r>
              <a:rPr kumimoji="1" lang="ja-JP" altLang="en-US" dirty="0"/>
              <a:t>年以降の日本における鉄道事故の発生推移を示したものである。</a:t>
            </a:r>
            <a:endParaRPr kumimoji="1" lang="en-US" altLang="ja-JP" dirty="0"/>
          </a:p>
          <a:p>
            <a:endParaRPr kumimoji="1" lang="en-US" altLang="ja-JP" dirty="0"/>
          </a:p>
          <a:p>
            <a:r>
              <a:rPr kumimoji="1" lang="en-US" altLang="ja-JP" dirty="0"/>
              <a:t>1975</a:t>
            </a:r>
            <a:r>
              <a:rPr kumimoji="1" lang="ja-JP" altLang="en-US" dirty="0"/>
              <a:t>年には、</a:t>
            </a:r>
            <a:r>
              <a:rPr kumimoji="1" lang="en-US" altLang="ja-JP" dirty="0"/>
              <a:t>[</a:t>
            </a:r>
            <a:r>
              <a:rPr kumimoji="1" lang="ja-JP" altLang="en-US" dirty="0"/>
              <a:t>ク</a:t>
            </a:r>
            <a:r>
              <a:rPr kumimoji="1" lang="en-US" altLang="ja-JP" dirty="0"/>
              <a:t>]3794</a:t>
            </a:r>
            <a:r>
              <a:rPr kumimoji="1" lang="ja-JP" altLang="en-US" dirty="0"/>
              <a:t>件発生していた事故が、</a:t>
            </a:r>
            <a:r>
              <a:rPr kumimoji="1" lang="en-US" altLang="ja-JP" dirty="0"/>
              <a:t>2000</a:t>
            </a:r>
            <a:r>
              <a:rPr kumimoji="1" lang="ja-JP" altLang="en-US" dirty="0"/>
              <a:t>年代に入り</a:t>
            </a:r>
            <a:r>
              <a:rPr kumimoji="1" lang="en-US" altLang="ja-JP" dirty="0"/>
              <a:t>850</a:t>
            </a:r>
            <a:r>
              <a:rPr kumimoji="1" lang="ja-JP" altLang="en-US" dirty="0"/>
              <a:t>件程度まで減少し、その後横ばい状態となっている。</a:t>
            </a:r>
            <a:endParaRPr kumimoji="1" lang="en-US" altLang="ja-JP" dirty="0"/>
          </a:p>
          <a:p>
            <a:r>
              <a:rPr kumimoji="1" lang="ja-JP" altLang="en-US" dirty="0"/>
              <a:t>日本では、</a:t>
            </a:r>
            <a:r>
              <a:rPr kumimoji="1" lang="en-US" altLang="ja-JP" dirty="0"/>
              <a:t>1975</a:t>
            </a:r>
            <a:r>
              <a:rPr kumimoji="1" lang="ja-JP" altLang="en-US" dirty="0"/>
              <a:t>年当時、全国の鉄道に</a:t>
            </a:r>
            <a:r>
              <a:rPr kumimoji="1" lang="en-US" altLang="ja-JP" dirty="0"/>
              <a:t>ATS</a:t>
            </a:r>
            <a:r>
              <a:rPr kumimoji="1" lang="ja-JP" altLang="en-US" dirty="0"/>
              <a:t>装置の設置が進められている時期であり、その後の普及や先程説明した様々な技術の進歩により事故発生件数が減少してきた。</a:t>
            </a:r>
            <a:endParaRPr kumimoji="1" lang="en-US" altLang="ja-JP" dirty="0"/>
          </a:p>
          <a:p>
            <a:pPr defTabSz="907542">
              <a:defRPr/>
            </a:pPr>
            <a:r>
              <a:rPr kumimoji="1" lang="ja-JP" altLang="en-US" dirty="0"/>
              <a:t>鉄道の安全は、技術の進歩と過去に発生した重大事故を教訓により支えられてきたことがわかる。</a:t>
            </a:r>
            <a:endParaRPr kumimoji="1" lang="en-US" altLang="ja-JP" dirty="0"/>
          </a:p>
          <a:p>
            <a:r>
              <a:rPr kumimoji="1" lang="ja-JP" altLang="en-US" dirty="0"/>
              <a:t>とは言いつつも、「０件」になっていないことも事実である。</a:t>
            </a:r>
            <a:endParaRPr kumimoji="1" lang="en-US" altLang="ja-JP" dirty="0"/>
          </a:p>
          <a:p>
            <a:endParaRPr kumimoji="1" lang="en-US" altLang="ja-JP" dirty="0"/>
          </a:p>
          <a:p>
            <a:r>
              <a:rPr kumimoji="1" lang="ja-JP" altLang="en-US" dirty="0"/>
              <a:t>今後の日本の鉄道における課題では、ホーム上での安全対策などがあげられる。</a:t>
            </a:r>
            <a:endParaRPr kumimoji="1" lang="en-US" altLang="ja-JP" dirty="0"/>
          </a:p>
          <a:p>
            <a:r>
              <a:rPr kumimoji="1" lang="ja-JP" altLang="en-US" dirty="0"/>
              <a:t>可動式ホーム柵の早期設置などにより、安全性のさらなる向上が求められている。</a:t>
            </a:r>
            <a:endParaRPr kumimoji="1" lang="en-US" altLang="ja-JP" dirty="0"/>
          </a:p>
          <a:p>
            <a:r>
              <a:rPr kumimoji="1" lang="ja-JP" altLang="en-US" dirty="0"/>
              <a:t>それとともに、ヒューマンエラー「０」への取組が最大の課題といえる。</a:t>
            </a:r>
            <a:endParaRPr kumimoji="1" lang="en-US" altLang="ja-JP" dirty="0"/>
          </a:p>
        </p:txBody>
      </p:sp>
      <p:sp>
        <p:nvSpPr>
          <p:cNvPr id="4" name="スライド番号プレースホルダー 3"/>
          <p:cNvSpPr>
            <a:spLocks noGrp="1"/>
          </p:cNvSpPr>
          <p:nvPr>
            <p:ph type="sldNum" sz="quarter" idx="5"/>
          </p:nvPr>
        </p:nvSpPr>
        <p:spPr/>
        <p:txBody>
          <a:bodyPr/>
          <a:lstStyle/>
          <a:p>
            <a:fld id="{C36A5AB1-BF8F-4992-AE96-88E34BCC17CE}" type="slidenum">
              <a:rPr kumimoji="1" lang="ja-JP" altLang="en-US" smtClean="0"/>
              <a:t>48</a:t>
            </a:fld>
            <a:endParaRPr kumimoji="1" lang="ja-JP" altLang="en-US"/>
          </a:p>
        </p:txBody>
      </p:sp>
    </p:spTree>
    <p:extLst>
      <p:ext uri="{BB962C8B-B14F-4D97-AF65-F5344CB8AC3E}">
        <p14:creationId xmlns:p14="http://schemas.microsoft.com/office/powerpoint/2010/main" val="26135999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7991E6-6D68-49D1-8E73-A4D629C2D939}" type="slidenum">
              <a:rPr lang="en-US" altLang="ja-JP"/>
              <a:pPr/>
              <a:t>49</a:t>
            </a:fld>
            <a:endParaRPr lang="en-US" altLang="ja-JP"/>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41936217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最後に鉄道事業者の使命について、</a:t>
            </a:r>
            <a:endParaRPr kumimoji="1" lang="en-US" altLang="ja-JP" dirty="0"/>
          </a:p>
          <a:p>
            <a:r>
              <a:rPr kumimoji="1" lang="ja-JP" altLang="en-US" dirty="0"/>
              <a:t>繰り返しになるが、</a:t>
            </a:r>
            <a:endParaRPr kumimoji="1" lang="en-US" altLang="ja-JP" dirty="0"/>
          </a:p>
          <a:p>
            <a:r>
              <a:rPr kumimoji="1" lang="ja-JP" altLang="en-US" dirty="0"/>
              <a:t>鉄道の安全の歴史は、過去に発生した多くの運転事故を活かすことで安全性を高めてきた。</a:t>
            </a:r>
            <a:endParaRPr kumimoji="1" lang="en-US" altLang="ja-JP" dirty="0"/>
          </a:p>
          <a:p>
            <a:r>
              <a:rPr kumimoji="1" lang="ja-JP" altLang="en-US" dirty="0"/>
              <a:t>しかし、これまでの経験を活かしきれないだけでなく安全に対する考え方を根底から覆すような重大事故が発生していることも事実である。</a:t>
            </a:r>
            <a:endParaRPr kumimoji="1" lang="en-US" altLang="ja-JP" dirty="0"/>
          </a:p>
          <a:p>
            <a:r>
              <a:rPr kumimoji="1" lang="ja-JP" altLang="en-US" dirty="0"/>
              <a:t>我々は鉄道従事者として、安全の原点に立ち返り、過去の事故から得られた貴重な教訓を無駄にすることなく、安全・安心を追求し続けなければならない。</a:t>
            </a:r>
            <a:endParaRPr kumimoji="1" lang="en-US" altLang="ja-JP" dirty="0"/>
          </a:p>
          <a:p>
            <a:r>
              <a:rPr kumimoji="1" lang="ja-JP" altLang="en-US" dirty="0"/>
              <a:t>鉄道事業者としての生命は「安全の確保」である。過去の事故を知り、運転の基本的なルールを会得し、事故の未然防止に努めること、また不幸にして事故が発生したときには、お客さまの救護を最優先に行動しなければならないことを事業者はもとより鉄道従事員一人ひとりが肝に命じなければならない。</a:t>
            </a:r>
            <a:endParaRPr kumimoji="1" lang="en-US" altLang="ja-JP" dirty="0"/>
          </a:p>
        </p:txBody>
      </p:sp>
      <p:sp>
        <p:nvSpPr>
          <p:cNvPr id="4" name="スライド番号プレースホルダー 3"/>
          <p:cNvSpPr>
            <a:spLocks noGrp="1"/>
          </p:cNvSpPr>
          <p:nvPr>
            <p:ph type="sldNum" sz="quarter" idx="5"/>
          </p:nvPr>
        </p:nvSpPr>
        <p:spPr/>
        <p:txBody>
          <a:bodyPr/>
          <a:lstStyle/>
          <a:p>
            <a:fld id="{C36A5AB1-BF8F-4992-AE96-88E34BCC17CE}" type="slidenum">
              <a:rPr kumimoji="1" lang="ja-JP" altLang="en-US" smtClean="0"/>
              <a:t>50</a:t>
            </a:fld>
            <a:endParaRPr kumimoji="1" lang="ja-JP" altLang="en-US"/>
          </a:p>
        </p:txBody>
      </p:sp>
    </p:spTree>
    <p:extLst>
      <p:ext uri="{BB962C8B-B14F-4D97-AF65-F5344CB8AC3E}">
        <p14:creationId xmlns:p14="http://schemas.microsoft.com/office/powerpoint/2010/main" val="11030303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7542">
              <a:defRPr/>
            </a:pPr>
            <a:r>
              <a:rPr kumimoji="1" lang="en-US" altLang="ja-JP" dirty="0"/>
              <a:t>DMTCL</a:t>
            </a:r>
            <a:r>
              <a:rPr kumimoji="1" lang="ja-JP" altLang="en-US" dirty="0"/>
              <a:t>は新たな鉄道事業者であるため、事故の経験はないものの、開業後不幸にして発生する可能性は十分に考えられる。</a:t>
            </a:r>
            <a:endParaRPr kumimoji="1" lang="en-US" altLang="ja-JP" dirty="0"/>
          </a:p>
          <a:p>
            <a:pPr defTabSz="907542">
              <a:defRPr/>
            </a:pPr>
            <a:r>
              <a:rPr kumimoji="1" lang="ja-JP" altLang="en-US" dirty="0"/>
              <a:t>そのような事態の備えとして、自社のみではなく国内での鉄道事故、また海外での鉄道事故に対しても目線を広げ、そこから教訓を学び取る必要がある。</a:t>
            </a:r>
            <a:endParaRPr kumimoji="1" lang="en-US" altLang="ja-JP" dirty="0"/>
          </a:p>
          <a:p>
            <a:pPr defTabSz="907542">
              <a:defRPr/>
            </a:pPr>
            <a:r>
              <a:rPr kumimoji="1" lang="ja-JP" altLang="en-US" dirty="0"/>
              <a:t>また得られた教訓を自社に置き換え、事故対応等に関する基本的なルールを策定することが肝要である。</a:t>
            </a:r>
            <a:endParaRPr kumimoji="1" lang="en-US" altLang="ja-JP" dirty="0"/>
          </a:p>
          <a:p>
            <a:pPr defTabSz="907542">
              <a:defRPr/>
            </a:pPr>
            <a:r>
              <a:rPr kumimoji="1" lang="ja-JP" altLang="en-US" dirty="0"/>
              <a:t>ただし、ルールは策定したら終わりではなく、必要な要員に対し、ルールを理解させることが非常に大事である。</a:t>
            </a:r>
            <a:endParaRPr kumimoji="1" lang="en-US" altLang="ja-JP" dirty="0"/>
          </a:p>
          <a:p>
            <a:pPr defTabSz="907542">
              <a:defRPr/>
            </a:pPr>
            <a:r>
              <a:rPr kumimoji="1" lang="ja-JP" altLang="en-US" dirty="0"/>
              <a:t>人は言葉や文字で伝えるだけでは守らない。なぜそのルールが必要なのかを理解させなければならない。そのうえで守らせることが重要である。また、ルールは必要に応じて改善していくことも大切である。</a:t>
            </a:r>
            <a:endParaRPr kumimoji="1" lang="en-US" altLang="ja-JP" dirty="0"/>
          </a:p>
          <a:p>
            <a:pPr defTabSz="907542">
              <a:defRPr/>
            </a:pPr>
            <a:r>
              <a:rPr kumimoji="1" lang="en-US" altLang="ja-JP" dirty="0"/>
              <a:t>DMTCL</a:t>
            </a:r>
            <a:r>
              <a:rPr kumimoji="1" lang="ja-JP" altLang="en-US" dirty="0"/>
              <a:t>として、事故の未然防止、また発生時の適切な対応への準備を是非ともお願いする。</a:t>
            </a:r>
          </a:p>
        </p:txBody>
      </p:sp>
      <p:sp>
        <p:nvSpPr>
          <p:cNvPr id="4" name="スライド番号プレースホルダー 3"/>
          <p:cNvSpPr>
            <a:spLocks noGrp="1"/>
          </p:cNvSpPr>
          <p:nvPr>
            <p:ph type="sldNum" sz="quarter" idx="5"/>
          </p:nvPr>
        </p:nvSpPr>
        <p:spPr/>
        <p:txBody>
          <a:bodyPr/>
          <a:lstStyle/>
          <a:p>
            <a:fld id="{C36A5AB1-BF8F-4992-AE96-88E34BCC17CE}" type="slidenum">
              <a:rPr kumimoji="1" lang="ja-JP" altLang="en-US" smtClean="0"/>
              <a:t>51</a:t>
            </a:fld>
            <a:endParaRPr kumimoji="1" lang="ja-JP" altLang="en-US"/>
          </a:p>
        </p:txBody>
      </p:sp>
    </p:spTree>
    <p:extLst>
      <p:ext uri="{BB962C8B-B14F-4D97-AF65-F5344CB8AC3E}">
        <p14:creationId xmlns:p14="http://schemas.microsoft.com/office/powerpoint/2010/main" val="9508373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7991E6-6D68-49D1-8E73-A4D629C2D939}" type="slidenum">
              <a:rPr lang="en-US" altLang="ja-JP"/>
              <a:pPr/>
              <a:t>52</a:t>
            </a:fld>
            <a:endParaRPr lang="en-US" altLang="ja-JP"/>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2486191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In </a:t>
            </a:r>
            <a:endParaRPr kumimoji="1" lang="en-US" altLang="ja-JP" dirty="0"/>
          </a:p>
        </p:txBody>
      </p:sp>
      <p:sp>
        <p:nvSpPr>
          <p:cNvPr id="4" name="スライド番号プレースホルダー 3"/>
          <p:cNvSpPr>
            <a:spLocks noGrp="1"/>
          </p:cNvSpPr>
          <p:nvPr>
            <p:ph type="sldNum" sz="quarter" idx="5"/>
          </p:nvPr>
        </p:nvSpPr>
        <p:spPr/>
        <p:txBody>
          <a:bodyPr/>
          <a:lstStyle/>
          <a:p>
            <a:fld id="{B90F5B73-AF6B-4995-AFE8-BBE23E095A43}" type="slidenum">
              <a:rPr kumimoji="1" lang="ja-JP" altLang="en-US" smtClean="0"/>
              <a:t>5</a:t>
            </a:fld>
            <a:endParaRPr kumimoji="1" lang="ja-JP" altLang="en-US"/>
          </a:p>
        </p:txBody>
      </p:sp>
    </p:spTree>
    <p:extLst>
      <p:ext uri="{BB962C8B-B14F-4D97-AF65-F5344CB8AC3E}">
        <p14:creationId xmlns:p14="http://schemas.microsoft.com/office/powerpoint/2010/main" val="5920574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最後に鉄道事業者の使命について、</a:t>
            </a:r>
            <a:endParaRPr kumimoji="1" lang="en-US" altLang="ja-JP"/>
          </a:p>
          <a:p>
            <a:r>
              <a:rPr kumimoji="1" lang="ja-JP" altLang="en-US"/>
              <a:t>繰り返しになるが、</a:t>
            </a:r>
            <a:endParaRPr kumimoji="1" lang="en-US" altLang="ja-JP"/>
          </a:p>
          <a:p>
            <a:r>
              <a:rPr kumimoji="1" lang="ja-JP" altLang="en-US"/>
              <a:t>鉄道の安全の歴史は、過去に発生した多くの運転事故を活かすことで安全性を高めてきた。</a:t>
            </a:r>
            <a:endParaRPr kumimoji="1" lang="en-US" altLang="ja-JP"/>
          </a:p>
          <a:p>
            <a:r>
              <a:rPr kumimoji="1" lang="ja-JP" altLang="en-US"/>
              <a:t>しかし、これまでの経験を活かしきれないだけでなく安全に対する考え方を根底から覆すような重大事故が発生していることも事実である。</a:t>
            </a:r>
            <a:endParaRPr kumimoji="1" lang="en-US" altLang="ja-JP"/>
          </a:p>
          <a:p>
            <a:r>
              <a:rPr kumimoji="1" lang="ja-JP" altLang="en-US"/>
              <a:t>我々は鉄道従事者として、安全の原点に立ち返り、過去の事故から得られた貴重な教訓を無駄にすることなく、安全・安心を追求し続けなければならない。</a:t>
            </a:r>
            <a:endParaRPr kumimoji="1" lang="en-US" altLang="ja-JP"/>
          </a:p>
          <a:p>
            <a:r>
              <a:rPr kumimoji="1" lang="ja-JP" altLang="en-US"/>
              <a:t>鉄道事業者としての生命は「安全の確保」である。過去の事故を知り、運転の基本的なルールを会得し、事故の未然防止に努めること、また不幸にして事故が発生したときには、お客さまの救護を最優先に行動しなければならないことを事業者はもとより鉄道従事員一人ひとりが肝に命じなければならない。</a:t>
            </a:r>
            <a:endParaRPr kumimoji="1" lang="en-US" altLang="ja-JP"/>
          </a:p>
        </p:txBody>
      </p:sp>
      <p:sp>
        <p:nvSpPr>
          <p:cNvPr id="4" name="スライド番号プレースホルダー 3"/>
          <p:cNvSpPr>
            <a:spLocks noGrp="1"/>
          </p:cNvSpPr>
          <p:nvPr>
            <p:ph type="sldNum" sz="quarter" idx="5"/>
          </p:nvPr>
        </p:nvSpPr>
        <p:spPr/>
        <p:txBody>
          <a:bodyPr/>
          <a:lstStyle/>
          <a:p>
            <a:fld id="{C36A5AB1-BF8F-4992-AE96-88E34BCC17CE}" type="slidenum">
              <a:rPr kumimoji="1" lang="ja-JP" altLang="en-US" smtClean="0"/>
              <a:t>53</a:t>
            </a:fld>
            <a:endParaRPr kumimoji="1" lang="ja-JP" altLang="en-US"/>
          </a:p>
        </p:txBody>
      </p:sp>
    </p:spTree>
    <p:extLst>
      <p:ext uri="{BB962C8B-B14F-4D97-AF65-F5344CB8AC3E}">
        <p14:creationId xmlns:p14="http://schemas.microsoft.com/office/powerpoint/2010/main" val="27536525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CB323-EAA2-4532-8C62-8202484E6DDC}" type="slidenum">
              <a:rPr lang="en-US" altLang="ja-JP"/>
              <a:pPr/>
              <a:t>54</a:t>
            </a:fld>
            <a:endParaRPr lang="en-US" altLang="ja-JP"/>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4036428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日本での大きな事故事例を２つ紹介したが、ここで鉄道事故の歴史について触れる。</a:t>
            </a:r>
            <a:endParaRPr kumimoji="1" lang="en-US" altLang="ja-JP" dirty="0"/>
          </a:p>
          <a:p>
            <a:endParaRPr kumimoji="1" lang="en-US" altLang="ja-JP" dirty="0"/>
          </a:p>
          <a:p>
            <a:r>
              <a:rPr kumimoji="1" lang="ja-JP" altLang="en-US" dirty="0"/>
              <a:t>世界最初の事故はというと、</a:t>
            </a:r>
            <a:r>
              <a:rPr kumimoji="1" lang="en-US" altLang="ja-JP" dirty="0"/>
              <a:t>[</a:t>
            </a:r>
            <a:r>
              <a:rPr kumimoji="1" lang="ja-JP" altLang="en-US" dirty="0"/>
              <a:t>ク</a:t>
            </a:r>
            <a:r>
              <a:rPr kumimoji="1" lang="en-US" altLang="ja-JP" dirty="0"/>
              <a:t>]</a:t>
            </a:r>
          </a:p>
          <a:p>
            <a:r>
              <a:rPr kumimoji="1" lang="en-US" altLang="ja-JP" dirty="0"/>
              <a:t>1830</a:t>
            </a:r>
            <a:r>
              <a:rPr kumimoji="1" lang="ja-JP" altLang="en-US" dirty="0"/>
              <a:t>年</a:t>
            </a:r>
            <a:r>
              <a:rPr kumimoji="1" lang="en-US" altLang="ja-JP" dirty="0"/>
              <a:t>9</a:t>
            </a:r>
            <a:r>
              <a:rPr kumimoji="1" lang="ja-JP" altLang="en-US" dirty="0"/>
              <a:t>月</a:t>
            </a:r>
            <a:r>
              <a:rPr kumimoji="1" lang="en-US" altLang="ja-JP" dirty="0"/>
              <a:t>15</a:t>
            </a:r>
            <a:r>
              <a:rPr kumimoji="1" lang="ja-JP" altLang="en-US" dirty="0"/>
              <a:t>日にリバプール・マンチェスター鉄道で発生した事故があげられる。</a:t>
            </a:r>
            <a:endParaRPr kumimoji="1" lang="en-US" altLang="ja-JP" dirty="0"/>
          </a:p>
          <a:p>
            <a:r>
              <a:rPr kumimoji="1" lang="ja-JP" altLang="en-US" dirty="0"/>
              <a:t>この鉄道の開業式典当日に発生した事故である。</a:t>
            </a:r>
            <a:endParaRPr kumimoji="1" lang="en-US" altLang="ja-JP" dirty="0"/>
          </a:p>
          <a:p>
            <a:r>
              <a:rPr kumimoji="1" lang="ja-JP" altLang="en-US" dirty="0"/>
              <a:t>状況は、被害者が対向線路に接近してくる列車の速度を見誤ったことに加え、ブレーキ装置が非常に脆弱であったために停止できなかったことが大きな要因であった。</a:t>
            </a:r>
            <a:endParaRPr kumimoji="1" lang="en-US" altLang="ja-JP" dirty="0"/>
          </a:p>
          <a:p>
            <a:endParaRPr kumimoji="1" lang="en-US" altLang="ja-JP" dirty="0"/>
          </a:p>
          <a:p>
            <a:r>
              <a:rPr kumimoji="1" lang="ja-JP" altLang="en-US" dirty="0"/>
              <a:t>記録が残っている世界最大の鉄道事故としては、</a:t>
            </a:r>
            <a:r>
              <a:rPr kumimoji="1" lang="en-US" altLang="ja-JP" dirty="0"/>
              <a:t>[</a:t>
            </a:r>
            <a:r>
              <a:rPr kumimoji="1" lang="ja-JP" altLang="en-US" dirty="0"/>
              <a:t>ク</a:t>
            </a:r>
            <a:r>
              <a:rPr kumimoji="1" lang="en-US" altLang="ja-JP" dirty="0"/>
              <a:t>]</a:t>
            </a:r>
          </a:p>
          <a:p>
            <a:r>
              <a:rPr kumimoji="1" lang="en-US" altLang="ja-JP" dirty="0"/>
              <a:t>1917</a:t>
            </a:r>
            <a:r>
              <a:rPr kumimoji="1" lang="ja-JP" altLang="en-US" dirty="0"/>
              <a:t>年</a:t>
            </a:r>
            <a:r>
              <a:rPr kumimoji="1" lang="en-US" altLang="ja-JP" dirty="0"/>
              <a:t>12</a:t>
            </a:r>
            <a:r>
              <a:rPr kumimoji="1" lang="ja-JP" altLang="en-US" dirty="0"/>
              <a:t>月</a:t>
            </a:r>
            <a:r>
              <a:rPr kumimoji="1" lang="en-US" altLang="ja-JP" dirty="0"/>
              <a:t>2</a:t>
            </a:r>
            <a:r>
              <a:rPr kumimoji="1" lang="ja-JP" altLang="en-US" dirty="0"/>
              <a:t>日発生した、サン・ミッシェル・ド・モーリアンヌでの列車脱線・炎上事故であり、死者</a:t>
            </a:r>
            <a:r>
              <a:rPr kumimoji="1" lang="en-US" altLang="ja-JP" dirty="0"/>
              <a:t>543</a:t>
            </a:r>
            <a:r>
              <a:rPr kumimoji="1" lang="ja-JP" altLang="en-US" dirty="0"/>
              <a:t>人と言われている。ただし、死者数については明確とは言えない。</a:t>
            </a:r>
            <a:endParaRPr kumimoji="1" lang="en-US" altLang="ja-JP" dirty="0"/>
          </a:p>
          <a:p>
            <a:r>
              <a:rPr kumimoji="1" lang="ja-JP" altLang="en-US" dirty="0"/>
              <a:t>この原因は破壊活動・機械的故障・人為的ミスなどさまざまな要因が想定されるも、特定には至らなかった。</a:t>
            </a:r>
            <a:endParaRPr kumimoji="1" lang="en-US" altLang="ja-JP" dirty="0"/>
          </a:p>
          <a:p>
            <a:r>
              <a:rPr kumimoji="1" lang="ja-JP" altLang="en-US" dirty="0"/>
              <a:t>事故後の画像は</a:t>
            </a:r>
            <a:r>
              <a:rPr kumimoji="1" lang="en-US" altLang="ja-JP" dirty="0"/>
              <a:t>[</a:t>
            </a:r>
            <a:r>
              <a:rPr kumimoji="1" lang="ja-JP" altLang="en-US" dirty="0"/>
              <a:t>ク</a:t>
            </a:r>
            <a:r>
              <a:rPr kumimoji="1" lang="en-US" altLang="ja-JP" dirty="0"/>
              <a:t>]</a:t>
            </a:r>
            <a:r>
              <a:rPr kumimoji="1" lang="ja-JP" altLang="en-US" dirty="0"/>
              <a:t>このような状況であった。</a:t>
            </a:r>
            <a:r>
              <a:rPr kumimoji="1" lang="en-US" altLang="ja-JP" dirty="0"/>
              <a:t>[</a:t>
            </a:r>
            <a:r>
              <a:rPr kumimoji="1" lang="ja-JP" altLang="en-US" dirty="0"/>
              <a:t>ク</a:t>
            </a:r>
            <a:r>
              <a:rPr kumimoji="1" lang="en-US" altLang="ja-JP" dirty="0"/>
              <a:t>]</a:t>
            </a:r>
          </a:p>
          <a:p>
            <a:endParaRPr kumimoji="1" lang="en-US" altLang="ja-JP" dirty="0"/>
          </a:p>
          <a:p>
            <a:r>
              <a:rPr kumimoji="1" lang="ja-JP" altLang="en-US" dirty="0"/>
              <a:t>次に日本での最初の鉄道事故というと、</a:t>
            </a:r>
            <a:r>
              <a:rPr kumimoji="1" lang="en-US" altLang="ja-JP" dirty="0"/>
              <a:t>[</a:t>
            </a:r>
            <a:r>
              <a:rPr kumimoji="1" lang="ja-JP" altLang="en-US" dirty="0"/>
              <a:t>ク</a:t>
            </a:r>
            <a:r>
              <a:rPr kumimoji="1" lang="en-US" altLang="ja-JP" dirty="0"/>
              <a:t>]</a:t>
            </a:r>
          </a:p>
          <a:p>
            <a:r>
              <a:rPr kumimoji="1" lang="ja-JP" altLang="en-US" dirty="0"/>
              <a:t>開業の約</a:t>
            </a:r>
            <a:r>
              <a:rPr kumimoji="1" lang="en-US" altLang="ja-JP" dirty="0"/>
              <a:t>2</a:t>
            </a:r>
            <a:r>
              <a:rPr kumimoji="1" lang="ja-JP" altLang="en-US" dirty="0"/>
              <a:t>年後の</a:t>
            </a:r>
            <a:r>
              <a:rPr kumimoji="1" lang="en-US" altLang="ja-JP" dirty="0"/>
              <a:t>1874</a:t>
            </a:r>
            <a:r>
              <a:rPr kumimoji="1" lang="ja-JP" altLang="en-US" dirty="0"/>
              <a:t>年（明治</a:t>
            </a:r>
            <a:r>
              <a:rPr kumimoji="1" lang="en-US" altLang="ja-JP" dirty="0"/>
              <a:t>7</a:t>
            </a:r>
            <a:r>
              <a:rPr kumimoji="1" lang="ja-JP" altLang="en-US" dirty="0"/>
              <a:t>年）</a:t>
            </a:r>
            <a:r>
              <a:rPr kumimoji="1" lang="en-US" altLang="ja-JP" dirty="0"/>
              <a:t>10</a:t>
            </a:r>
            <a:r>
              <a:rPr kumimoji="1" lang="ja-JP" altLang="en-US" dirty="0"/>
              <a:t>月</a:t>
            </a:r>
            <a:r>
              <a:rPr kumimoji="1" lang="en-US" altLang="ja-JP" dirty="0"/>
              <a:t>11</a:t>
            </a:r>
            <a:r>
              <a:rPr kumimoji="1" lang="ja-JP" altLang="en-US" dirty="0"/>
              <a:t>日に発生した、新橋駅構内での列車脱線事故である。</a:t>
            </a:r>
            <a:endParaRPr kumimoji="1" lang="en-US" altLang="ja-JP" dirty="0"/>
          </a:p>
          <a:p>
            <a:r>
              <a:rPr kumimoji="1" lang="ja-JP" altLang="en-US" dirty="0"/>
              <a:t>原因はポイント故障であり、死傷者はなかった。</a:t>
            </a:r>
            <a:endParaRPr kumimoji="1" lang="en-US" altLang="ja-JP" dirty="0"/>
          </a:p>
          <a:p>
            <a:r>
              <a:rPr kumimoji="1" lang="ja-JP" altLang="en-US" dirty="0"/>
              <a:t>死傷の伴う事故としては、</a:t>
            </a:r>
            <a:r>
              <a:rPr kumimoji="1" lang="en-US" altLang="ja-JP" dirty="0"/>
              <a:t>[</a:t>
            </a:r>
            <a:r>
              <a:rPr kumimoji="1" lang="ja-JP" altLang="en-US" dirty="0"/>
              <a:t>ク</a:t>
            </a:r>
            <a:r>
              <a:rPr kumimoji="1" lang="en-US" altLang="ja-JP" dirty="0"/>
              <a:t>]1877</a:t>
            </a:r>
            <a:r>
              <a:rPr kumimoji="1" lang="ja-JP" altLang="en-US" dirty="0"/>
              <a:t>年（明治</a:t>
            </a:r>
            <a:r>
              <a:rPr kumimoji="1" lang="en-US" altLang="ja-JP" dirty="0"/>
              <a:t>10</a:t>
            </a:r>
            <a:r>
              <a:rPr kumimoji="1" lang="ja-JP" altLang="en-US" dirty="0"/>
              <a:t>年）</a:t>
            </a:r>
            <a:r>
              <a:rPr kumimoji="1" lang="en-US" altLang="ja-JP" dirty="0"/>
              <a:t>10</a:t>
            </a:r>
            <a:r>
              <a:rPr kumimoji="1" lang="ja-JP" altLang="en-US" dirty="0"/>
              <a:t>月</a:t>
            </a:r>
            <a:r>
              <a:rPr kumimoji="1" lang="en-US" altLang="ja-JP" dirty="0"/>
              <a:t>1</a:t>
            </a:r>
            <a:r>
              <a:rPr kumimoji="1" lang="ja-JP" altLang="en-US" dirty="0"/>
              <a:t>日、東海道線　住吉～西ノ宮間で発生した列車衝突事故（上り列車と下り回送車の正面衝突）であり、乗務員</a:t>
            </a:r>
            <a:r>
              <a:rPr kumimoji="1" lang="en-US" altLang="ja-JP" dirty="0"/>
              <a:t>3</a:t>
            </a:r>
            <a:r>
              <a:rPr kumimoji="1" lang="ja-JP" altLang="en-US" dirty="0"/>
              <a:t>名が死亡した事象である。</a:t>
            </a:r>
            <a:endParaRPr kumimoji="1" lang="en-US" altLang="ja-JP" dirty="0"/>
          </a:p>
          <a:p>
            <a:r>
              <a:rPr kumimoji="1" lang="ja-JP" altLang="en-US" dirty="0"/>
              <a:t>原因は、単線運転において西宮駅で待機しなければならない下りの回送列車が待機せずに出発したために上りの旅客列車と正面衝突した事故である。</a:t>
            </a:r>
            <a:endParaRPr kumimoji="1" lang="en-US" altLang="ja-JP" dirty="0"/>
          </a:p>
          <a:p>
            <a:endParaRPr kumimoji="1" lang="en-US" altLang="ja-JP" dirty="0"/>
          </a:p>
          <a:p>
            <a:r>
              <a:rPr kumimoji="1" lang="ja-JP" altLang="en-US" dirty="0"/>
              <a:t>では、</a:t>
            </a:r>
            <a:r>
              <a:rPr kumimoji="1" lang="en-US" altLang="ja-JP" dirty="0"/>
              <a:t>[</a:t>
            </a:r>
            <a:r>
              <a:rPr kumimoji="1" lang="ja-JP" altLang="en-US" dirty="0"/>
              <a:t>ク</a:t>
            </a:r>
            <a:r>
              <a:rPr kumimoji="1" lang="en-US" altLang="ja-JP" dirty="0"/>
              <a:t>]</a:t>
            </a:r>
            <a:r>
              <a:rPr kumimoji="1" lang="ja-JP" altLang="en-US" dirty="0"/>
              <a:t>鉄道の初期段階（</a:t>
            </a:r>
            <a:r>
              <a:rPr kumimoji="1" lang="en-US" altLang="ja-JP" dirty="0"/>
              <a:t>1840</a:t>
            </a:r>
            <a:r>
              <a:rPr kumimoji="1" lang="ja-JP" altLang="en-US" dirty="0"/>
              <a:t>～</a:t>
            </a:r>
            <a:r>
              <a:rPr kumimoji="1" lang="en-US" altLang="ja-JP" dirty="0"/>
              <a:t>50</a:t>
            </a:r>
            <a:r>
              <a:rPr kumimoji="1" lang="ja-JP" altLang="en-US" dirty="0"/>
              <a:t>）における事故及び事故の要因の上位は、</a:t>
            </a:r>
            <a:r>
              <a:rPr kumimoji="1" lang="en-US" altLang="ja-JP" dirty="0"/>
              <a:t>[</a:t>
            </a:r>
            <a:r>
              <a:rPr kumimoji="1" lang="ja-JP" altLang="en-US" dirty="0"/>
              <a:t>ク</a:t>
            </a:r>
            <a:r>
              <a:rPr kumimoji="1" lang="en-US" altLang="ja-JP" dirty="0"/>
              <a:t>]</a:t>
            </a:r>
          </a:p>
          <a:p>
            <a:r>
              <a:rPr kumimoji="1" lang="ja-JP" altLang="en-US" dirty="0"/>
              <a:t>①ブレーキ装置が脆弱なために発生する列車衝突事故が</a:t>
            </a:r>
            <a:r>
              <a:rPr kumimoji="1" lang="en-US" altLang="ja-JP" dirty="0"/>
              <a:t>56</a:t>
            </a:r>
            <a:r>
              <a:rPr kumimoji="1" lang="ja-JP" altLang="en-US" dirty="0"/>
              <a:t>％</a:t>
            </a:r>
            <a:endParaRPr kumimoji="1" lang="en-US" altLang="ja-JP" dirty="0"/>
          </a:p>
          <a:p>
            <a:r>
              <a:rPr kumimoji="1" lang="ja-JP" altLang="en-US" dirty="0"/>
              <a:t>②車軸や車輪の破損が</a:t>
            </a:r>
            <a:r>
              <a:rPr kumimoji="1" lang="en-US" altLang="ja-JP" dirty="0"/>
              <a:t>18</a:t>
            </a:r>
            <a:r>
              <a:rPr kumimoji="1" lang="ja-JP" altLang="en-US" dirty="0"/>
              <a:t>％</a:t>
            </a:r>
            <a:endParaRPr kumimoji="1" lang="en-US" altLang="ja-JP" dirty="0"/>
          </a:p>
          <a:p>
            <a:r>
              <a:rPr kumimoji="1" lang="ja-JP" altLang="en-US" dirty="0"/>
              <a:t>③レールの破損が</a:t>
            </a:r>
            <a:r>
              <a:rPr kumimoji="1" lang="en-US" altLang="ja-JP" dirty="0"/>
              <a:t>14</a:t>
            </a:r>
            <a:r>
              <a:rPr kumimoji="1" lang="ja-JP" altLang="en-US" dirty="0"/>
              <a:t>％</a:t>
            </a:r>
            <a:endParaRPr kumimoji="1" lang="en-US" altLang="ja-JP" dirty="0"/>
          </a:p>
          <a:p>
            <a:r>
              <a:rPr kumimoji="1" lang="ja-JP" altLang="en-US" dirty="0"/>
              <a:t>これらは当時の技術力が未成熟であったことや品質に問題があったためであるが、注目すべきは</a:t>
            </a:r>
            <a:r>
              <a:rPr kumimoji="1" lang="en-US" altLang="ja-JP" dirty="0"/>
              <a:t>4</a:t>
            </a:r>
            <a:r>
              <a:rPr kumimoji="1" lang="ja-JP" altLang="en-US" dirty="0"/>
              <a:t>番目に多い、</a:t>
            </a:r>
            <a:endParaRPr kumimoji="1" lang="en-US" altLang="ja-JP" dirty="0"/>
          </a:p>
          <a:p>
            <a:r>
              <a:rPr kumimoji="1" lang="en-US" altLang="ja-JP" dirty="0"/>
              <a:t>[</a:t>
            </a:r>
            <a:r>
              <a:rPr kumimoji="1" lang="ja-JP" altLang="en-US" dirty="0"/>
              <a:t>く</a:t>
            </a:r>
            <a:r>
              <a:rPr kumimoji="1" lang="en-US" altLang="ja-JP" dirty="0"/>
              <a:t>]</a:t>
            </a:r>
            <a:r>
              <a:rPr kumimoji="1" lang="ja-JP" altLang="en-US" dirty="0"/>
              <a:t>④鉄道従事員のミスが原因による事故が、</a:t>
            </a:r>
            <a:r>
              <a:rPr kumimoji="1" lang="en-US" altLang="ja-JP" dirty="0"/>
              <a:t>6</a:t>
            </a:r>
            <a:r>
              <a:rPr kumimoji="1" lang="ja-JP" altLang="en-US" dirty="0"/>
              <a:t>％もあったことである。</a:t>
            </a:r>
            <a:endParaRPr kumimoji="1" lang="en-US" altLang="ja-JP" dirty="0"/>
          </a:p>
          <a:p>
            <a:r>
              <a:rPr kumimoji="1" lang="ja-JP" altLang="en-US" dirty="0"/>
              <a:t>鉄道は、初期の段階からすでに「ヒューマンエラーによる事故」が多く発生していたことになる。</a:t>
            </a:r>
            <a:endParaRPr kumimoji="1" lang="en-US" altLang="ja-JP" dirty="0"/>
          </a:p>
          <a:p>
            <a:endParaRPr kumimoji="1" lang="en-US" altLang="ja-JP" dirty="0"/>
          </a:p>
          <a:p>
            <a:r>
              <a:rPr kumimoji="1" lang="ja-JP" altLang="en-US" dirty="0"/>
              <a:t>先に紹介した</a:t>
            </a:r>
            <a:r>
              <a:rPr kumimoji="1" lang="en-US" altLang="ja-JP" dirty="0"/>
              <a:t>2</a:t>
            </a:r>
            <a:r>
              <a:rPr kumimoji="1" lang="ja-JP" altLang="en-US" dirty="0"/>
              <a:t>つの事例も、システムの脆弱性に加えヒューマンエラーが原因であった。</a:t>
            </a:r>
            <a:endParaRPr kumimoji="1" lang="en-US" altLang="ja-JP" dirty="0"/>
          </a:p>
          <a:p>
            <a:r>
              <a:rPr kumimoji="1" lang="ja-JP" altLang="en-US" dirty="0"/>
              <a:t>次に紹介する事例は、近年における日本での最大規模の鉄道事故である。</a:t>
            </a:r>
          </a:p>
        </p:txBody>
      </p:sp>
      <p:sp>
        <p:nvSpPr>
          <p:cNvPr id="4" name="スライド番号プレースホルダー 3"/>
          <p:cNvSpPr>
            <a:spLocks noGrp="1"/>
          </p:cNvSpPr>
          <p:nvPr>
            <p:ph type="sldNum" sz="quarter" idx="5"/>
          </p:nvPr>
        </p:nvSpPr>
        <p:spPr/>
        <p:txBody>
          <a:bodyPr/>
          <a:lstStyle/>
          <a:p>
            <a:fld id="{B90F5B73-AF6B-4995-AFE8-BBE23E095A43}" type="slidenum">
              <a:rPr kumimoji="1" lang="ja-JP" altLang="en-US" smtClean="0"/>
              <a:t>6</a:t>
            </a:fld>
            <a:endParaRPr kumimoji="1" lang="ja-JP" altLang="en-US"/>
          </a:p>
        </p:txBody>
      </p:sp>
    </p:spTree>
    <p:extLst>
      <p:ext uri="{BB962C8B-B14F-4D97-AF65-F5344CB8AC3E}">
        <p14:creationId xmlns:p14="http://schemas.microsoft.com/office/powerpoint/2010/main" val="1730086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日本での大きな事故事例を２つ紹介したが、ここで鉄道事故の歴史について触れる。</a:t>
            </a:r>
            <a:endParaRPr kumimoji="1" lang="en-US" altLang="ja-JP" dirty="0"/>
          </a:p>
          <a:p>
            <a:endParaRPr kumimoji="1" lang="en-US" altLang="ja-JP" dirty="0"/>
          </a:p>
          <a:p>
            <a:r>
              <a:rPr kumimoji="1" lang="ja-JP" altLang="en-US" dirty="0"/>
              <a:t>世界最初の事故はというと、</a:t>
            </a:r>
            <a:r>
              <a:rPr kumimoji="1" lang="en-US" altLang="ja-JP" dirty="0"/>
              <a:t>[</a:t>
            </a:r>
            <a:r>
              <a:rPr kumimoji="1" lang="ja-JP" altLang="en-US" dirty="0"/>
              <a:t>ク</a:t>
            </a:r>
            <a:r>
              <a:rPr kumimoji="1" lang="en-US" altLang="ja-JP" dirty="0"/>
              <a:t>]</a:t>
            </a:r>
          </a:p>
          <a:p>
            <a:r>
              <a:rPr kumimoji="1" lang="en-US" altLang="ja-JP" dirty="0"/>
              <a:t>1830</a:t>
            </a:r>
            <a:r>
              <a:rPr kumimoji="1" lang="ja-JP" altLang="en-US" dirty="0"/>
              <a:t>年</a:t>
            </a:r>
            <a:r>
              <a:rPr kumimoji="1" lang="en-US" altLang="ja-JP" dirty="0"/>
              <a:t>9</a:t>
            </a:r>
            <a:r>
              <a:rPr kumimoji="1" lang="ja-JP" altLang="en-US" dirty="0"/>
              <a:t>月</a:t>
            </a:r>
            <a:r>
              <a:rPr kumimoji="1" lang="en-US" altLang="ja-JP" dirty="0"/>
              <a:t>15</a:t>
            </a:r>
            <a:r>
              <a:rPr kumimoji="1" lang="ja-JP" altLang="en-US" dirty="0"/>
              <a:t>日にリバプール・マンチェスター鉄道で発生した事故があげられる。</a:t>
            </a:r>
            <a:endParaRPr kumimoji="1" lang="en-US" altLang="ja-JP" dirty="0"/>
          </a:p>
          <a:p>
            <a:r>
              <a:rPr kumimoji="1" lang="ja-JP" altLang="en-US" dirty="0"/>
              <a:t>この鉄道の開業式典当日に発生した事故である。</a:t>
            </a:r>
            <a:endParaRPr kumimoji="1" lang="en-US" altLang="ja-JP" dirty="0"/>
          </a:p>
          <a:p>
            <a:r>
              <a:rPr kumimoji="1" lang="ja-JP" altLang="en-US" dirty="0"/>
              <a:t>状況は、被害者が対向線路に接近してくる列車の速度を見誤ったことに加え、ブレーキ装置が非常に脆弱であったために停止できなかったことが大きな要因であった。</a:t>
            </a:r>
            <a:endParaRPr kumimoji="1" lang="en-US" altLang="ja-JP" dirty="0"/>
          </a:p>
          <a:p>
            <a:endParaRPr kumimoji="1" lang="en-US" altLang="ja-JP" dirty="0"/>
          </a:p>
          <a:p>
            <a:r>
              <a:rPr kumimoji="1" lang="ja-JP" altLang="en-US" dirty="0"/>
              <a:t>記録が残っている世界最大の鉄道事故としては、</a:t>
            </a:r>
            <a:r>
              <a:rPr kumimoji="1" lang="en-US" altLang="ja-JP" dirty="0"/>
              <a:t>[</a:t>
            </a:r>
            <a:r>
              <a:rPr kumimoji="1" lang="ja-JP" altLang="en-US" dirty="0"/>
              <a:t>ク</a:t>
            </a:r>
            <a:r>
              <a:rPr kumimoji="1" lang="en-US" altLang="ja-JP" dirty="0"/>
              <a:t>]</a:t>
            </a:r>
          </a:p>
          <a:p>
            <a:r>
              <a:rPr kumimoji="1" lang="en-US" altLang="ja-JP" dirty="0"/>
              <a:t>1917</a:t>
            </a:r>
            <a:r>
              <a:rPr kumimoji="1" lang="ja-JP" altLang="en-US" dirty="0"/>
              <a:t>年</a:t>
            </a:r>
            <a:r>
              <a:rPr kumimoji="1" lang="en-US" altLang="ja-JP" dirty="0"/>
              <a:t>12</a:t>
            </a:r>
            <a:r>
              <a:rPr kumimoji="1" lang="ja-JP" altLang="en-US" dirty="0"/>
              <a:t>月</a:t>
            </a:r>
            <a:r>
              <a:rPr kumimoji="1" lang="en-US" altLang="ja-JP" dirty="0"/>
              <a:t>2</a:t>
            </a:r>
            <a:r>
              <a:rPr kumimoji="1" lang="ja-JP" altLang="en-US" dirty="0"/>
              <a:t>日発生した、サン・ミッシェル・ド・モーリアンヌでの列車脱線・炎上事故であり、死者</a:t>
            </a:r>
            <a:r>
              <a:rPr kumimoji="1" lang="en-US" altLang="ja-JP" dirty="0"/>
              <a:t>543</a:t>
            </a:r>
            <a:r>
              <a:rPr kumimoji="1" lang="ja-JP" altLang="en-US" dirty="0"/>
              <a:t>人と言われている。ただし、死者数については明確とは言えない。</a:t>
            </a:r>
            <a:endParaRPr kumimoji="1" lang="en-US" altLang="ja-JP" dirty="0"/>
          </a:p>
          <a:p>
            <a:r>
              <a:rPr kumimoji="1" lang="ja-JP" altLang="en-US" dirty="0"/>
              <a:t>この原因は破壊活動・機械的故障・人為的ミスなどさまざまな要因が想定されるも、特定には至らなかった。</a:t>
            </a:r>
            <a:endParaRPr kumimoji="1" lang="en-US" altLang="ja-JP" dirty="0"/>
          </a:p>
          <a:p>
            <a:r>
              <a:rPr kumimoji="1" lang="ja-JP" altLang="en-US" dirty="0"/>
              <a:t>事故後の画像は</a:t>
            </a:r>
            <a:r>
              <a:rPr kumimoji="1" lang="en-US" altLang="ja-JP" dirty="0"/>
              <a:t>[</a:t>
            </a:r>
            <a:r>
              <a:rPr kumimoji="1" lang="ja-JP" altLang="en-US" dirty="0"/>
              <a:t>ク</a:t>
            </a:r>
            <a:r>
              <a:rPr kumimoji="1" lang="en-US" altLang="ja-JP" dirty="0"/>
              <a:t>]</a:t>
            </a:r>
            <a:r>
              <a:rPr kumimoji="1" lang="ja-JP" altLang="en-US" dirty="0"/>
              <a:t>このような状況であった。</a:t>
            </a:r>
            <a:r>
              <a:rPr kumimoji="1" lang="en-US" altLang="ja-JP" dirty="0"/>
              <a:t>[</a:t>
            </a:r>
            <a:r>
              <a:rPr kumimoji="1" lang="ja-JP" altLang="en-US" dirty="0"/>
              <a:t>ク</a:t>
            </a:r>
            <a:r>
              <a:rPr kumimoji="1" lang="en-US" altLang="ja-JP" dirty="0"/>
              <a:t>]</a:t>
            </a:r>
          </a:p>
          <a:p>
            <a:endParaRPr kumimoji="1" lang="en-US" altLang="ja-JP" dirty="0"/>
          </a:p>
          <a:p>
            <a:r>
              <a:rPr kumimoji="1" lang="ja-JP" altLang="en-US" dirty="0"/>
              <a:t>次に日本での最初の鉄道事故というと、</a:t>
            </a:r>
            <a:r>
              <a:rPr kumimoji="1" lang="en-US" altLang="ja-JP" dirty="0"/>
              <a:t>[</a:t>
            </a:r>
            <a:r>
              <a:rPr kumimoji="1" lang="ja-JP" altLang="en-US" dirty="0"/>
              <a:t>ク</a:t>
            </a:r>
            <a:r>
              <a:rPr kumimoji="1" lang="en-US" altLang="ja-JP" dirty="0"/>
              <a:t>]</a:t>
            </a:r>
          </a:p>
          <a:p>
            <a:r>
              <a:rPr kumimoji="1" lang="ja-JP" altLang="en-US" dirty="0"/>
              <a:t>開業の約</a:t>
            </a:r>
            <a:r>
              <a:rPr kumimoji="1" lang="en-US" altLang="ja-JP" dirty="0"/>
              <a:t>2</a:t>
            </a:r>
            <a:r>
              <a:rPr kumimoji="1" lang="ja-JP" altLang="en-US" dirty="0"/>
              <a:t>年後の</a:t>
            </a:r>
            <a:r>
              <a:rPr kumimoji="1" lang="en-US" altLang="ja-JP" dirty="0"/>
              <a:t>1874</a:t>
            </a:r>
            <a:r>
              <a:rPr kumimoji="1" lang="ja-JP" altLang="en-US" dirty="0"/>
              <a:t>年（明治</a:t>
            </a:r>
            <a:r>
              <a:rPr kumimoji="1" lang="en-US" altLang="ja-JP" dirty="0"/>
              <a:t>7</a:t>
            </a:r>
            <a:r>
              <a:rPr kumimoji="1" lang="ja-JP" altLang="en-US" dirty="0"/>
              <a:t>年）</a:t>
            </a:r>
            <a:r>
              <a:rPr kumimoji="1" lang="en-US" altLang="ja-JP" dirty="0"/>
              <a:t>10</a:t>
            </a:r>
            <a:r>
              <a:rPr kumimoji="1" lang="ja-JP" altLang="en-US" dirty="0"/>
              <a:t>月</a:t>
            </a:r>
            <a:r>
              <a:rPr kumimoji="1" lang="en-US" altLang="ja-JP" dirty="0"/>
              <a:t>11</a:t>
            </a:r>
            <a:r>
              <a:rPr kumimoji="1" lang="ja-JP" altLang="en-US" dirty="0"/>
              <a:t>日に発生した、新橋駅構内での列車脱線事故である。</a:t>
            </a:r>
            <a:endParaRPr kumimoji="1" lang="en-US" altLang="ja-JP" dirty="0"/>
          </a:p>
          <a:p>
            <a:r>
              <a:rPr kumimoji="1" lang="ja-JP" altLang="en-US" dirty="0"/>
              <a:t>原因はポイント故障であり、死傷者はなかった。</a:t>
            </a:r>
            <a:endParaRPr kumimoji="1" lang="en-US" altLang="ja-JP" dirty="0"/>
          </a:p>
          <a:p>
            <a:r>
              <a:rPr kumimoji="1" lang="ja-JP" altLang="en-US" dirty="0"/>
              <a:t>死傷の伴う事故としては、</a:t>
            </a:r>
            <a:r>
              <a:rPr kumimoji="1" lang="en-US" altLang="ja-JP" dirty="0"/>
              <a:t>[</a:t>
            </a:r>
            <a:r>
              <a:rPr kumimoji="1" lang="ja-JP" altLang="en-US" dirty="0"/>
              <a:t>ク</a:t>
            </a:r>
            <a:r>
              <a:rPr kumimoji="1" lang="en-US" altLang="ja-JP" dirty="0"/>
              <a:t>]1877</a:t>
            </a:r>
            <a:r>
              <a:rPr kumimoji="1" lang="ja-JP" altLang="en-US" dirty="0"/>
              <a:t>年（明治</a:t>
            </a:r>
            <a:r>
              <a:rPr kumimoji="1" lang="en-US" altLang="ja-JP" dirty="0"/>
              <a:t>10</a:t>
            </a:r>
            <a:r>
              <a:rPr kumimoji="1" lang="ja-JP" altLang="en-US" dirty="0"/>
              <a:t>年）</a:t>
            </a:r>
            <a:r>
              <a:rPr kumimoji="1" lang="en-US" altLang="ja-JP" dirty="0"/>
              <a:t>10</a:t>
            </a:r>
            <a:r>
              <a:rPr kumimoji="1" lang="ja-JP" altLang="en-US" dirty="0"/>
              <a:t>月</a:t>
            </a:r>
            <a:r>
              <a:rPr kumimoji="1" lang="en-US" altLang="ja-JP" dirty="0"/>
              <a:t>1</a:t>
            </a:r>
            <a:r>
              <a:rPr kumimoji="1" lang="ja-JP" altLang="en-US" dirty="0"/>
              <a:t>日、東海道線　住吉～西ノ宮間で発生した列車衝突事故（上り列車と下り回送車の正面衝突）であり、乗務員</a:t>
            </a:r>
            <a:r>
              <a:rPr kumimoji="1" lang="en-US" altLang="ja-JP" dirty="0"/>
              <a:t>3</a:t>
            </a:r>
            <a:r>
              <a:rPr kumimoji="1" lang="ja-JP" altLang="en-US" dirty="0"/>
              <a:t>名が死亡した事象である。</a:t>
            </a:r>
            <a:endParaRPr kumimoji="1" lang="en-US" altLang="ja-JP" dirty="0"/>
          </a:p>
          <a:p>
            <a:r>
              <a:rPr kumimoji="1" lang="ja-JP" altLang="en-US" dirty="0"/>
              <a:t>原因は、単線運転において西宮駅で待機しなければならない下りの回送列車が待機せずに出発したために上りの旅客列車と正面衝突した事故である。</a:t>
            </a:r>
            <a:endParaRPr kumimoji="1" lang="en-US" altLang="ja-JP" dirty="0"/>
          </a:p>
          <a:p>
            <a:endParaRPr kumimoji="1" lang="en-US" altLang="ja-JP" dirty="0"/>
          </a:p>
          <a:p>
            <a:r>
              <a:rPr kumimoji="1" lang="ja-JP" altLang="en-US" dirty="0"/>
              <a:t>では、</a:t>
            </a:r>
            <a:r>
              <a:rPr kumimoji="1" lang="en-US" altLang="ja-JP" dirty="0"/>
              <a:t>[</a:t>
            </a:r>
            <a:r>
              <a:rPr kumimoji="1" lang="ja-JP" altLang="en-US" dirty="0"/>
              <a:t>ク</a:t>
            </a:r>
            <a:r>
              <a:rPr kumimoji="1" lang="en-US" altLang="ja-JP" dirty="0"/>
              <a:t>]</a:t>
            </a:r>
            <a:r>
              <a:rPr kumimoji="1" lang="ja-JP" altLang="en-US" dirty="0"/>
              <a:t>鉄道の初期段階（</a:t>
            </a:r>
            <a:r>
              <a:rPr kumimoji="1" lang="en-US" altLang="ja-JP" dirty="0"/>
              <a:t>1840</a:t>
            </a:r>
            <a:r>
              <a:rPr kumimoji="1" lang="ja-JP" altLang="en-US" dirty="0"/>
              <a:t>～</a:t>
            </a:r>
            <a:r>
              <a:rPr kumimoji="1" lang="en-US" altLang="ja-JP" dirty="0"/>
              <a:t>50</a:t>
            </a:r>
            <a:r>
              <a:rPr kumimoji="1" lang="ja-JP" altLang="en-US" dirty="0"/>
              <a:t>）における事故及び事故の要因の上位は、</a:t>
            </a:r>
            <a:r>
              <a:rPr kumimoji="1" lang="en-US" altLang="ja-JP" dirty="0"/>
              <a:t>[</a:t>
            </a:r>
            <a:r>
              <a:rPr kumimoji="1" lang="ja-JP" altLang="en-US" dirty="0"/>
              <a:t>ク</a:t>
            </a:r>
            <a:r>
              <a:rPr kumimoji="1" lang="en-US" altLang="ja-JP" dirty="0"/>
              <a:t>]</a:t>
            </a:r>
          </a:p>
          <a:p>
            <a:r>
              <a:rPr kumimoji="1" lang="ja-JP" altLang="en-US" dirty="0"/>
              <a:t>①ブレーキ装置が脆弱なために発生する列車衝突事故が</a:t>
            </a:r>
            <a:r>
              <a:rPr kumimoji="1" lang="en-US" altLang="ja-JP" dirty="0"/>
              <a:t>56</a:t>
            </a:r>
            <a:r>
              <a:rPr kumimoji="1" lang="ja-JP" altLang="en-US" dirty="0"/>
              <a:t>％</a:t>
            </a:r>
            <a:endParaRPr kumimoji="1" lang="en-US" altLang="ja-JP" dirty="0"/>
          </a:p>
          <a:p>
            <a:r>
              <a:rPr kumimoji="1" lang="ja-JP" altLang="en-US" dirty="0"/>
              <a:t>②車軸や車輪の破損が</a:t>
            </a:r>
            <a:r>
              <a:rPr kumimoji="1" lang="en-US" altLang="ja-JP" dirty="0"/>
              <a:t>18</a:t>
            </a:r>
            <a:r>
              <a:rPr kumimoji="1" lang="ja-JP" altLang="en-US" dirty="0"/>
              <a:t>％</a:t>
            </a:r>
            <a:endParaRPr kumimoji="1" lang="en-US" altLang="ja-JP" dirty="0"/>
          </a:p>
          <a:p>
            <a:r>
              <a:rPr kumimoji="1" lang="ja-JP" altLang="en-US" dirty="0"/>
              <a:t>③レールの破損が</a:t>
            </a:r>
            <a:r>
              <a:rPr kumimoji="1" lang="en-US" altLang="ja-JP" dirty="0"/>
              <a:t>14</a:t>
            </a:r>
            <a:r>
              <a:rPr kumimoji="1" lang="ja-JP" altLang="en-US" dirty="0"/>
              <a:t>％</a:t>
            </a:r>
            <a:endParaRPr kumimoji="1" lang="en-US" altLang="ja-JP" dirty="0"/>
          </a:p>
          <a:p>
            <a:r>
              <a:rPr kumimoji="1" lang="ja-JP" altLang="en-US" dirty="0"/>
              <a:t>これらは当時の技術力が未成熟であったことや品質に問題があったためであるが、注目すべきは</a:t>
            </a:r>
            <a:r>
              <a:rPr kumimoji="1" lang="en-US" altLang="ja-JP" dirty="0"/>
              <a:t>4</a:t>
            </a:r>
            <a:r>
              <a:rPr kumimoji="1" lang="ja-JP" altLang="en-US" dirty="0"/>
              <a:t>番目に多い、</a:t>
            </a:r>
            <a:endParaRPr kumimoji="1" lang="en-US" altLang="ja-JP" dirty="0"/>
          </a:p>
          <a:p>
            <a:r>
              <a:rPr kumimoji="1" lang="en-US" altLang="ja-JP" dirty="0"/>
              <a:t>[</a:t>
            </a:r>
            <a:r>
              <a:rPr kumimoji="1" lang="ja-JP" altLang="en-US" dirty="0"/>
              <a:t>く</a:t>
            </a:r>
            <a:r>
              <a:rPr kumimoji="1" lang="en-US" altLang="ja-JP" dirty="0"/>
              <a:t>]</a:t>
            </a:r>
            <a:r>
              <a:rPr kumimoji="1" lang="ja-JP" altLang="en-US" dirty="0"/>
              <a:t>④鉄道従事員のミスが原因による事故が、</a:t>
            </a:r>
            <a:r>
              <a:rPr kumimoji="1" lang="en-US" altLang="ja-JP" dirty="0"/>
              <a:t>6</a:t>
            </a:r>
            <a:r>
              <a:rPr kumimoji="1" lang="ja-JP" altLang="en-US" dirty="0"/>
              <a:t>％もあったことである。</a:t>
            </a:r>
            <a:endParaRPr kumimoji="1" lang="en-US" altLang="ja-JP" dirty="0"/>
          </a:p>
          <a:p>
            <a:r>
              <a:rPr kumimoji="1" lang="ja-JP" altLang="en-US" dirty="0"/>
              <a:t>鉄道は、初期の段階からすでに「ヒューマンエラーによる事故」が多く発生していたことになる。</a:t>
            </a:r>
            <a:endParaRPr kumimoji="1" lang="en-US" altLang="ja-JP" dirty="0"/>
          </a:p>
          <a:p>
            <a:endParaRPr kumimoji="1" lang="en-US" altLang="ja-JP" dirty="0"/>
          </a:p>
          <a:p>
            <a:r>
              <a:rPr kumimoji="1" lang="ja-JP" altLang="en-US" dirty="0"/>
              <a:t>先に紹介した</a:t>
            </a:r>
            <a:r>
              <a:rPr kumimoji="1" lang="en-US" altLang="ja-JP" dirty="0"/>
              <a:t>2</a:t>
            </a:r>
            <a:r>
              <a:rPr kumimoji="1" lang="ja-JP" altLang="en-US" dirty="0"/>
              <a:t>つの事例も、システムの脆弱性に加えヒューマンエラーが原因であった。</a:t>
            </a:r>
            <a:endParaRPr kumimoji="1" lang="en-US" altLang="ja-JP" dirty="0"/>
          </a:p>
          <a:p>
            <a:r>
              <a:rPr kumimoji="1" lang="ja-JP" altLang="en-US" dirty="0"/>
              <a:t>次に紹介する事例は、近年における日本での最大規模の鉄道事故である。</a:t>
            </a:r>
          </a:p>
        </p:txBody>
      </p:sp>
      <p:sp>
        <p:nvSpPr>
          <p:cNvPr id="4" name="スライド番号プレースホルダー 3"/>
          <p:cNvSpPr>
            <a:spLocks noGrp="1"/>
          </p:cNvSpPr>
          <p:nvPr>
            <p:ph type="sldNum" sz="quarter" idx="5"/>
          </p:nvPr>
        </p:nvSpPr>
        <p:spPr/>
        <p:txBody>
          <a:bodyPr/>
          <a:lstStyle/>
          <a:p>
            <a:fld id="{B90F5B73-AF6B-4995-AFE8-BBE23E095A43}" type="slidenum">
              <a:rPr kumimoji="1" lang="ja-JP" altLang="en-US" smtClean="0"/>
              <a:t>7</a:t>
            </a:fld>
            <a:endParaRPr kumimoji="1" lang="ja-JP" altLang="en-US"/>
          </a:p>
        </p:txBody>
      </p:sp>
    </p:spTree>
    <p:extLst>
      <p:ext uri="{BB962C8B-B14F-4D97-AF65-F5344CB8AC3E}">
        <p14:creationId xmlns:p14="http://schemas.microsoft.com/office/powerpoint/2010/main" val="56996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dirty="0"/>
              <a:t>では、</a:t>
            </a:r>
            <a:r>
              <a:rPr kumimoji="1" lang="en-US" altLang="ja-JP" dirty="0"/>
              <a:t>[</a:t>
            </a:r>
            <a:r>
              <a:rPr kumimoji="1" lang="ja-JP" altLang="en-US" dirty="0"/>
              <a:t>ク</a:t>
            </a:r>
            <a:r>
              <a:rPr kumimoji="1" lang="en-US" altLang="ja-JP" dirty="0"/>
              <a:t>]</a:t>
            </a:r>
            <a:r>
              <a:rPr kumimoji="1" lang="ja-JP" altLang="en-US" dirty="0"/>
              <a:t>鉄道の初期段階（</a:t>
            </a:r>
            <a:r>
              <a:rPr kumimoji="1" lang="en-US" altLang="ja-JP" dirty="0"/>
              <a:t>1840</a:t>
            </a:r>
            <a:r>
              <a:rPr kumimoji="1" lang="ja-JP" altLang="en-US" dirty="0"/>
              <a:t>～</a:t>
            </a:r>
            <a:r>
              <a:rPr kumimoji="1" lang="en-US" altLang="ja-JP" dirty="0"/>
              <a:t>50</a:t>
            </a:r>
            <a:r>
              <a:rPr kumimoji="1" lang="ja-JP" altLang="en-US" dirty="0"/>
              <a:t>）における事故及び事故の要因の上位は、</a:t>
            </a:r>
            <a:r>
              <a:rPr kumimoji="1" lang="en-US" altLang="ja-JP" dirty="0"/>
              <a:t>[</a:t>
            </a:r>
            <a:r>
              <a:rPr kumimoji="1" lang="ja-JP" altLang="en-US" dirty="0"/>
              <a:t>ク</a:t>
            </a:r>
            <a:r>
              <a:rPr kumimoji="1" lang="en-US" altLang="ja-JP" dirty="0"/>
              <a:t>]</a:t>
            </a:r>
          </a:p>
          <a:p>
            <a:r>
              <a:rPr kumimoji="1" lang="ja-JP" altLang="en-US" dirty="0"/>
              <a:t>①ブレーキ装置が脆弱なために発生する列車衝突事故が</a:t>
            </a:r>
            <a:r>
              <a:rPr kumimoji="1" lang="en-US" altLang="ja-JP" dirty="0"/>
              <a:t>56</a:t>
            </a:r>
            <a:r>
              <a:rPr kumimoji="1" lang="ja-JP" altLang="en-US" dirty="0"/>
              <a:t>％</a:t>
            </a:r>
            <a:endParaRPr kumimoji="1" lang="en-US" altLang="ja-JP" dirty="0"/>
          </a:p>
          <a:p>
            <a:r>
              <a:rPr kumimoji="1" lang="ja-JP" altLang="en-US" dirty="0"/>
              <a:t>②車軸や車輪の破損が</a:t>
            </a:r>
            <a:r>
              <a:rPr kumimoji="1" lang="en-US" altLang="ja-JP" dirty="0"/>
              <a:t>18</a:t>
            </a:r>
            <a:r>
              <a:rPr kumimoji="1" lang="ja-JP" altLang="en-US" dirty="0"/>
              <a:t>％</a:t>
            </a:r>
            <a:endParaRPr kumimoji="1" lang="en-US" altLang="ja-JP" dirty="0"/>
          </a:p>
          <a:p>
            <a:r>
              <a:rPr kumimoji="1" lang="ja-JP" altLang="en-US" dirty="0"/>
              <a:t>③レールの破損が</a:t>
            </a:r>
            <a:r>
              <a:rPr kumimoji="1" lang="en-US" altLang="ja-JP" dirty="0"/>
              <a:t>14</a:t>
            </a:r>
            <a:r>
              <a:rPr kumimoji="1" lang="ja-JP" altLang="en-US" dirty="0"/>
              <a:t>％</a:t>
            </a:r>
            <a:endParaRPr kumimoji="1" lang="en-US" altLang="ja-JP" dirty="0"/>
          </a:p>
          <a:p>
            <a:r>
              <a:rPr kumimoji="1" lang="ja-JP" altLang="en-US" dirty="0"/>
              <a:t>これらは当時の技術力が未成熟であったことや品質に問題があったためであるが、注目すべきは</a:t>
            </a:r>
            <a:r>
              <a:rPr kumimoji="1" lang="en-US" altLang="ja-JP" dirty="0"/>
              <a:t>4</a:t>
            </a:r>
            <a:r>
              <a:rPr kumimoji="1" lang="ja-JP" altLang="en-US" dirty="0"/>
              <a:t>番目に多い、</a:t>
            </a:r>
            <a:endParaRPr kumimoji="1" lang="en-US" altLang="ja-JP" dirty="0"/>
          </a:p>
          <a:p>
            <a:r>
              <a:rPr kumimoji="1" lang="en-US" altLang="ja-JP" dirty="0"/>
              <a:t>[</a:t>
            </a:r>
            <a:r>
              <a:rPr kumimoji="1" lang="ja-JP" altLang="en-US" dirty="0"/>
              <a:t>く</a:t>
            </a:r>
            <a:r>
              <a:rPr kumimoji="1" lang="en-US" altLang="ja-JP" dirty="0"/>
              <a:t>]</a:t>
            </a:r>
            <a:r>
              <a:rPr kumimoji="1" lang="ja-JP" altLang="en-US" dirty="0"/>
              <a:t>④鉄道従事員のミスが原因による事故が、</a:t>
            </a:r>
            <a:r>
              <a:rPr kumimoji="1" lang="en-US" altLang="ja-JP" dirty="0"/>
              <a:t>6</a:t>
            </a:r>
            <a:r>
              <a:rPr kumimoji="1" lang="ja-JP" altLang="en-US" dirty="0"/>
              <a:t>％もあったことである。</a:t>
            </a:r>
            <a:endParaRPr kumimoji="1" lang="en-US" altLang="ja-JP" dirty="0"/>
          </a:p>
          <a:p>
            <a:r>
              <a:rPr kumimoji="1" lang="ja-JP" altLang="en-US" dirty="0"/>
              <a:t>鉄道は、初期の段階からすでに「ヒューマンエラーによる事故」が多く発生していたことになる。</a:t>
            </a:r>
            <a:endParaRPr kumimoji="1" lang="en-US" altLang="ja-JP" dirty="0"/>
          </a:p>
          <a:p>
            <a:endParaRPr kumimoji="1" lang="en-US" altLang="ja-JP" dirty="0"/>
          </a:p>
          <a:p>
            <a:r>
              <a:rPr kumimoji="1" lang="ja-JP" altLang="en-US" dirty="0"/>
              <a:t>先に紹介した</a:t>
            </a:r>
            <a:r>
              <a:rPr kumimoji="1" lang="en-US" altLang="ja-JP" dirty="0"/>
              <a:t>2</a:t>
            </a:r>
            <a:r>
              <a:rPr kumimoji="1" lang="ja-JP" altLang="en-US" dirty="0"/>
              <a:t>つの事例も、システムの脆弱性に加えヒューマンエラーが原因であった。</a:t>
            </a:r>
            <a:endParaRPr kumimoji="1" lang="en-US" altLang="ja-JP" dirty="0"/>
          </a:p>
          <a:p>
            <a:r>
              <a:rPr kumimoji="1" lang="ja-JP" altLang="en-US" dirty="0"/>
              <a:t>次に紹介する事例は、近年における日本での最大規模の鉄道事故である。</a:t>
            </a:r>
          </a:p>
        </p:txBody>
      </p:sp>
      <p:sp>
        <p:nvSpPr>
          <p:cNvPr id="4" name="スライド番号プレースホルダー 3"/>
          <p:cNvSpPr>
            <a:spLocks noGrp="1"/>
          </p:cNvSpPr>
          <p:nvPr>
            <p:ph type="sldNum" sz="quarter" idx="10"/>
          </p:nvPr>
        </p:nvSpPr>
        <p:spPr/>
        <p:txBody>
          <a:bodyPr/>
          <a:lstStyle/>
          <a:p>
            <a:fld id="{01F2A70B-78F2-4DCF-B53B-C990D2FAFB8A}" type="slidenum">
              <a:rPr lang="en-US" altLang="ja-JP" smtClean="0"/>
              <a:pPr/>
              <a:t>8</a:t>
            </a:fld>
            <a:endParaRPr lang="ja-JP" altLang="en-US"/>
          </a:p>
        </p:txBody>
      </p:sp>
    </p:spTree>
    <p:extLst>
      <p:ext uri="{BB962C8B-B14F-4D97-AF65-F5344CB8AC3E}">
        <p14:creationId xmlns:p14="http://schemas.microsoft.com/office/powerpoint/2010/main" val="1016222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7991E6-6D68-49D1-8E73-A4D629C2D939}" type="slidenum">
              <a:rPr lang="en-US" altLang="ja-JP"/>
              <a:pPr/>
              <a:t>9</a:t>
            </a:fld>
            <a:endParaRPr lang="en-US" altLang="ja-JP"/>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775785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386" name="Rectangle 2"/>
          <p:cNvSpPr>
            <a:spLocks noGrp="1" noChangeArrowheads="1"/>
          </p:cNvSpPr>
          <p:nvPr>
            <p:ph type="ctrTitle" hasCustomPrompt="1"/>
          </p:nvPr>
        </p:nvSpPr>
        <p:spPr>
          <a:xfrm>
            <a:off x="685800" y="2420938"/>
            <a:ext cx="7772400" cy="1470025"/>
          </a:xfrm>
        </p:spPr>
        <p:txBody>
          <a:bodyPr anchor="ctr"/>
          <a:lstStyle>
            <a:lvl1pPr algn="ctr">
              <a:defRPr sz="4000"/>
            </a:lvl1pPr>
          </a:lstStyle>
          <a:p>
            <a:r>
              <a:rPr lang="en-US" altLang="ja-JP"/>
              <a:t>The Project on </a:t>
            </a:r>
            <a:br>
              <a:rPr lang="en-US" altLang="ja-JP"/>
            </a:br>
            <a:r>
              <a:rPr lang="en-US" altLang="ja-JP"/>
              <a:t>Technical Assistance for </a:t>
            </a:r>
            <a:br>
              <a:rPr lang="en-US" altLang="ja-JP"/>
            </a:br>
            <a:r>
              <a:rPr lang="en-US" altLang="ja-JP"/>
              <a:t>MRT Safety Management System on Line 6</a:t>
            </a:r>
            <a:endParaRPr lang="ja-JP" altLang="en-US"/>
          </a:p>
        </p:txBody>
      </p:sp>
      <p:sp>
        <p:nvSpPr>
          <p:cNvPr id="16485" name="Rectangle 101"/>
          <p:cNvSpPr>
            <a:spLocks noChangeArrowheads="1"/>
          </p:cNvSpPr>
          <p:nvPr/>
        </p:nvSpPr>
        <p:spPr bwMode="auto">
          <a:xfrm>
            <a:off x="5820411" y="6199158"/>
            <a:ext cx="2928302" cy="400110"/>
          </a:xfrm>
          <a:prstGeom prst="rect">
            <a:avLst/>
          </a:prstGeom>
          <a:noFill/>
          <a:ln w="9525">
            <a:noFill/>
            <a:miter lim="800000"/>
            <a:headEnd/>
            <a:tailEnd/>
          </a:ln>
          <a:effectLst/>
        </p:spPr>
        <p:txBody>
          <a:bodyPr wrap="none" anchor="ctr">
            <a:spAutoFit/>
          </a:bodyPr>
          <a:lstStyle/>
          <a:p>
            <a:pPr algn="r"/>
            <a:r>
              <a:rPr lang="en-US" altLang="ja-JP" sz="2000" dirty="0">
                <a:latin typeface="Arial" panose="020B0604020202020204" pitchFamily="34" charset="0"/>
                <a:cs typeface="Arial" panose="020B0604020202020204" pitchFamily="34" charset="0"/>
              </a:rPr>
              <a:t>JICA Expert Team (JET)</a:t>
            </a:r>
            <a:endParaRPr lang="ja-JP" altLang="ja-JP" sz="2000" dirty="0">
              <a:latin typeface="Arial" panose="020B0604020202020204" pitchFamily="34" charset="0"/>
              <a:cs typeface="Arial" panose="020B0604020202020204" pitchFamily="34" charset="0"/>
            </a:endParaRPr>
          </a:p>
        </p:txBody>
      </p:sp>
      <p:sp>
        <p:nvSpPr>
          <p:cNvPr id="16486" name="Rectangle 102"/>
          <p:cNvSpPr>
            <a:spLocks noGrp="1" noChangeArrowheads="1"/>
          </p:cNvSpPr>
          <p:nvPr>
            <p:ph type="subTitle" sz="quarter" idx="1" hasCustomPrompt="1"/>
          </p:nvPr>
        </p:nvSpPr>
        <p:spPr>
          <a:xfrm>
            <a:off x="1371600" y="4581128"/>
            <a:ext cx="6400800" cy="1633537"/>
          </a:xfrm>
        </p:spPr>
        <p:txBody>
          <a:bodyPr/>
          <a:lstStyle>
            <a:lvl1pPr marL="0" indent="0" algn="ctr">
              <a:buFontTx/>
              <a:buNone/>
              <a:defRPr/>
            </a:lvl1pPr>
          </a:lstStyle>
          <a:p>
            <a:r>
              <a:rPr lang="en-US" altLang="ja-JP"/>
              <a:t>Work Plan (Draft)</a:t>
            </a:r>
            <a:endParaRPr lang="ja-JP" altLang="en-US"/>
          </a:p>
        </p:txBody>
      </p:sp>
      <p:sp>
        <p:nvSpPr>
          <p:cNvPr id="56" name="Rectangle 101"/>
          <p:cNvSpPr>
            <a:spLocks noChangeArrowheads="1"/>
          </p:cNvSpPr>
          <p:nvPr userDrawn="1"/>
        </p:nvSpPr>
        <p:spPr bwMode="auto">
          <a:xfrm>
            <a:off x="7365008" y="5892660"/>
            <a:ext cx="1383456" cy="307777"/>
          </a:xfrm>
          <a:prstGeom prst="rect">
            <a:avLst/>
          </a:prstGeom>
          <a:noFill/>
          <a:ln w="9525">
            <a:noFill/>
            <a:miter lim="800000"/>
            <a:headEnd/>
            <a:tailEnd/>
          </a:ln>
          <a:effectLst/>
        </p:spPr>
        <p:txBody>
          <a:bodyPr wrap="none" anchor="ctr">
            <a:spAutoFit/>
          </a:bodyPr>
          <a:lstStyle/>
          <a:p>
            <a:pPr algn="r"/>
            <a:r>
              <a:rPr lang="en-US" altLang="ja-JP" sz="1400" baseline="0" dirty="0">
                <a:latin typeface="Arial" panose="020B0604020202020204" pitchFamily="34" charset="0"/>
                <a:cs typeface="Arial" panose="020B0604020202020204" pitchFamily="34" charset="0"/>
              </a:rPr>
              <a:t>22</a:t>
            </a:r>
            <a:r>
              <a:rPr lang="en-US" altLang="ja-JP" sz="1400" baseline="30000" dirty="0">
                <a:latin typeface="Arial" panose="020B0604020202020204" pitchFamily="34" charset="0"/>
                <a:cs typeface="Arial" panose="020B0604020202020204" pitchFamily="34" charset="0"/>
              </a:rPr>
              <a:t>nd</a:t>
            </a:r>
            <a:r>
              <a:rPr lang="en-US" altLang="ja-JP" sz="1400" baseline="0" dirty="0">
                <a:latin typeface="Arial" panose="020B0604020202020204" pitchFamily="34" charset="0"/>
                <a:cs typeface="Arial" panose="020B0604020202020204" pitchFamily="34" charset="0"/>
              </a:rPr>
              <a:t> /Apr./2021</a:t>
            </a:r>
            <a:endParaRPr lang="ja-JP" altLang="ja-JP" sz="1400" baseline="0" dirty="0">
              <a:latin typeface="Arial" panose="020B0604020202020204" pitchFamily="34" charset="0"/>
              <a:cs typeface="Arial" panose="020B0604020202020204" pitchFamily="34" charset="0"/>
            </a:endParaRPr>
          </a:p>
        </p:txBody>
      </p:sp>
      <p:pic>
        <p:nvPicPr>
          <p:cNvPr id="58" name="Picture 160" descr="\\Head-server\法務・広報部　部内作業用\Ⅱ.  広報Ｇ関係\nkinfo-test\kouhou\corporate\groupsimbol\logo_nkup\logo-guide\nk_basic_guideline\artwork\jpg\nk_logo_nk_blue.jpg"/>
          <p:cNvPicPr>
            <a:picLocks noChangeAspect="1" noChangeArrowheads="1"/>
          </p:cNvPicPr>
          <p:nvPr userDrawn="1"/>
        </p:nvPicPr>
        <p:blipFill>
          <a:blip r:embed="rId2" cstate="print"/>
          <a:srcRect/>
          <a:stretch>
            <a:fillRect/>
          </a:stretch>
        </p:blipFill>
        <p:spPr bwMode="auto">
          <a:xfrm>
            <a:off x="323528" y="188640"/>
            <a:ext cx="2179146" cy="295100"/>
          </a:xfrm>
          <a:prstGeom prst="rect">
            <a:avLst/>
          </a:prstGeom>
          <a:noFill/>
        </p:spPr>
      </p:pic>
      <p:pic>
        <p:nvPicPr>
          <p:cNvPr id="3" name="図 2" descr="アイコン が含まれている画像&#10;&#10;自動的に生成された説明">
            <a:extLst>
              <a:ext uri="{FF2B5EF4-FFF2-40B4-BE49-F238E27FC236}">
                <a16:creationId xmlns:a16="http://schemas.microsoft.com/office/drawing/2014/main" id="{978E58F7-791E-46C6-A101-BDB5A0DDBF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6256" y="93034"/>
            <a:ext cx="2007983" cy="65241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a:xfrm>
            <a:off x="323850" y="6532563"/>
            <a:ext cx="1655763" cy="279400"/>
          </a:xfrm>
          <a:prstGeom prst="rect">
            <a:avLst/>
          </a:prstGeom>
        </p:spPr>
        <p:txBody>
          <a:bodyPr/>
          <a:lstStyle>
            <a:lvl1pPr>
              <a:defRPr/>
            </a:lvl1pPr>
          </a:lstStyle>
          <a:p>
            <a:fld id="{0CF36D9F-825B-4EEE-B8C4-5B91D6D0B44D}" type="datetime2">
              <a:rPr lang="ja-JP" altLang="en-US"/>
              <a:pPr/>
              <a:t>2021年7月1日(木)</a:t>
            </a:fld>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フッター○○○○○○○○○○</a:t>
            </a:r>
          </a:p>
        </p:txBody>
      </p:sp>
      <p:sp>
        <p:nvSpPr>
          <p:cNvPr id="6" name="スライド番号プレースホルダ 5"/>
          <p:cNvSpPr>
            <a:spLocks noGrp="1"/>
          </p:cNvSpPr>
          <p:nvPr>
            <p:ph type="sldNum" sz="quarter" idx="12"/>
          </p:nvPr>
        </p:nvSpPr>
        <p:spPr/>
        <p:txBody>
          <a:bodyPr/>
          <a:lstStyle>
            <a:lvl1pPr>
              <a:defRPr/>
            </a:lvl1pPr>
          </a:lstStyle>
          <a:p>
            <a:fld id="{AE4FDC0B-DDCC-458E-84BB-062564C0AB0B}"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61150" y="188913"/>
            <a:ext cx="2087563" cy="6192837"/>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395288" y="188913"/>
            <a:ext cx="6113462" cy="6192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a:xfrm>
            <a:off x="323850" y="6532563"/>
            <a:ext cx="1655763" cy="279400"/>
          </a:xfrm>
          <a:prstGeom prst="rect">
            <a:avLst/>
          </a:prstGeom>
        </p:spPr>
        <p:txBody>
          <a:bodyPr/>
          <a:lstStyle>
            <a:lvl1pPr>
              <a:defRPr/>
            </a:lvl1pPr>
          </a:lstStyle>
          <a:p>
            <a:fld id="{390907DB-E3E2-456B-BB84-C92153DDA4B4}" type="datetime2">
              <a:rPr lang="ja-JP" altLang="en-US"/>
              <a:pPr/>
              <a:t>2021年7月1日(木)</a:t>
            </a:fld>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フッター○○○○○○○○○○</a:t>
            </a:r>
          </a:p>
        </p:txBody>
      </p:sp>
      <p:sp>
        <p:nvSpPr>
          <p:cNvPr id="6" name="スライド番号プレースホルダ 5"/>
          <p:cNvSpPr>
            <a:spLocks noGrp="1"/>
          </p:cNvSpPr>
          <p:nvPr>
            <p:ph type="sldNum" sz="quarter" idx="12"/>
          </p:nvPr>
        </p:nvSpPr>
        <p:spPr/>
        <p:txBody>
          <a:bodyPr/>
          <a:lstStyle>
            <a:lvl1pPr>
              <a:defRPr/>
            </a:lvl1pPr>
          </a:lstStyle>
          <a:p>
            <a:fld id="{FBE8B847-EF3E-439D-999C-0854EBD8451C}" type="slidenum">
              <a:rPr lang="en-US" altLang="ja-JP"/>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bwMode="black">
      <p:bgPr>
        <a:solidFill>
          <a:srgbClr val="1F75BF"/>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bwMode="white">
          <a:xfrm>
            <a:off x="539750" y="2693988"/>
            <a:ext cx="8064500" cy="1470025"/>
          </a:xfrm>
        </p:spPr>
        <p:txBody>
          <a:bodyPr anchor="ctr"/>
          <a:lstStyle>
            <a:lvl1pPr>
              <a:defRPr>
                <a:solidFill>
                  <a:schemeClr val="bg1"/>
                </a:solidFill>
              </a:defRPr>
            </a:lvl1pPr>
          </a:lstStyle>
          <a:p>
            <a:r>
              <a:rPr lang="ja-JP" altLang="en-US"/>
              <a:t>マスタ タイトルの書式設定</a:t>
            </a:r>
          </a:p>
        </p:txBody>
      </p:sp>
      <p:sp>
        <p:nvSpPr>
          <p:cNvPr id="25728" name="Rectangle 128"/>
          <p:cNvSpPr>
            <a:spLocks noGrp="1" noChangeArrowheads="1"/>
          </p:cNvSpPr>
          <p:nvPr>
            <p:ph type="subTitle" sz="quarter" idx="1"/>
          </p:nvPr>
        </p:nvSpPr>
        <p:spPr bwMode="white">
          <a:xfrm>
            <a:off x="539750" y="4292600"/>
            <a:ext cx="7056438" cy="1346200"/>
          </a:xfrm>
        </p:spPr>
        <p:txBody>
          <a:bodyPr/>
          <a:lstStyle>
            <a:lvl1pPr marL="0" indent="0">
              <a:buFontTx/>
              <a:buNone/>
              <a:defRPr>
                <a:solidFill>
                  <a:schemeClr val="bg1"/>
                </a:solidFill>
              </a:defRPr>
            </a:lvl1pPr>
          </a:lstStyle>
          <a:p>
            <a:r>
              <a:rPr lang="ja-JP" altLang="en-US"/>
              <a:t>マスタ サブタイトルの書式設定</a:t>
            </a:r>
          </a:p>
        </p:txBody>
      </p:sp>
      <p:grpSp>
        <p:nvGrpSpPr>
          <p:cNvPr id="25739" name="Group 139"/>
          <p:cNvGrpSpPr>
            <a:grpSpLocks noChangeAspect="1"/>
          </p:cNvGrpSpPr>
          <p:nvPr/>
        </p:nvGrpSpPr>
        <p:grpSpPr bwMode="auto">
          <a:xfrm>
            <a:off x="6528753" y="6413500"/>
            <a:ext cx="1130300" cy="111125"/>
            <a:chOff x="4799" y="4040"/>
            <a:chExt cx="712" cy="70"/>
          </a:xfrm>
        </p:grpSpPr>
        <p:sp>
          <p:nvSpPr>
            <p:cNvPr id="25738" name="AutoShape 138"/>
            <p:cNvSpPr>
              <a:spLocks noChangeAspect="1" noChangeArrowheads="1" noTextEdit="1"/>
            </p:cNvSpPr>
            <p:nvPr userDrawn="1"/>
          </p:nvSpPr>
          <p:spPr bwMode="auto">
            <a:xfrm>
              <a:off x="4799" y="4040"/>
              <a:ext cx="712" cy="70"/>
            </a:xfrm>
            <a:prstGeom prst="rect">
              <a:avLst/>
            </a:prstGeom>
            <a:noFill/>
            <a:ln w="9525">
              <a:noFill/>
              <a:miter lim="800000"/>
              <a:headEnd/>
              <a:tailEnd/>
            </a:ln>
          </p:spPr>
          <p:txBody>
            <a:bodyPr/>
            <a:lstStyle/>
            <a:p>
              <a:endParaRPr lang="ja-JP" altLang="en-US"/>
            </a:p>
          </p:txBody>
        </p:sp>
        <p:sp>
          <p:nvSpPr>
            <p:cNvPr id="25740" name="Freeform 140"/>
            <p:cNvSpPr>
              <a:spLocks noEditPoints="1"/>
            </p:cNvSpPr>
            <p:nvPr userDrawn="1"/>
          </p:nvSpPr>
          <p:spPr bwMode="auto">
            <a:xfrm>
              <a:off x="5067" y="4040"/>
              <a:ext cx="80" cy="70"/>
            </a:xfrm>
            <a:custGeom>
              <a:avLst/>
              <a:gdLst/>
              <a:ahLst/>
              <a:cxnLst>
                <a:cxn ang="0">
                  <a:pos x="29" y="12"/>
                </a:cxn>
                <a:cxn ang="0">
                  <a:pos x="26" y="6"/>
                </a:cxn>
                <a:cxn ang="0">
                  <a:pos x="24" y="6"/>
                </a:cxn>
                <a:cxn ang="0">
                  <a:pos x="17" y="12"/>
                </a:cxn>
                <a:cxn ang="0">
                  <a:pos x="13" y="25"/>
                </a:cxn>
                <a:cxn ang="0">
                  <a:pos x="16" y="30"/>
                </a:cxn>
                <a:cxn ang="0">
                  <a:pos x="18" y="30"/>
                </a:cxn>
                <a:cxn ang="0">
                  <a:pos x="24" y="25"/>
                </a:cxn>
                <a:cxn ang="0">
                  <a:pos x="29" y="12"/>
                </a:cxn>
                <a:cxn ang="0">
                  <a:pos x="16" y="36"/>
                </a:cxn>
                <a:cxn ang="0">
                  <a:pos x="13" y="36"/>
                </a:cxn>
                <a:cxn ang="0">
                  <a:pos x="4" y="18"/>
                </a:cxn>
                <a:cxn ang="0">
                  <a:pos x="26" y="0"/>
                </a:cxn>
                <a:cxn ang="0">
                  <a:pos x="29" y="0"/>
                </a:cxn>
                <a:cxn ang="0">
                  <a:pos x="38" y="18"/>
                </a:cxn>
                <a:cxn ang="0">
                  <a:pos x="16" y="36"/>
                </a:cxn>
              </a:cxnLst>
              <a:rect l="0" t="0" r="r" b="b"/>
              <a:pathLst>
                <a:path w="41" h="36">
                  <a:moveTo>
                    <a:pt x="29" y="12"/>
                  </a:moveTo>
                  <a:cubicBezTo>
                    <a:pt x="30" y="8"/>
                    <a:pt x="30" y="6"/>
                    <a:pt x="26" y="6"/>
                  </a:cubicBezTo>
                  <a:cubicBezTo>
                    <a:pt x="26" y="6"/>
                    <a:pt x="24" y="6"/>
                    <a:pt x="24" y="6"/>
                  </a:cubicBezTo>
                  <a:cubicBezTo>
                    <a:pt x="20" y="6"/>
                    <a:pt x="19" y="8"/>
                    <a:pt x="17" y="12"/>
                  </a:cubicBezTo>
                  <a:cubicBezTo>
                    <a:pt x="17" y="13"/>
                    <a:pt x="13" y="24"/>
                    <a:pt x="13" y="25"/>
                  </a:cubicBezTo>
                  <a:cubicBezTo>
                    <a:pt x="12" y="28"/>
                    <a:pt x="13" y="30"/>
                    <a:pt x="16" y="30"/>
                  </a:cubicBezTo>
                  <a:cubicBezTo>
                    <a:pt x="16" y="30"/>
                    <a:pt x="18" y="30"/>
                    <a:pt x="18" y="30"/>
                  </a:cubicBezTo>
                  <a:cubicBezTo>
                    <a:pt x="22" y="30"/>
                    <a:pt x="23" y="29"/>
                    <a:pt x="24" y="25"/>
                  </a:cubicBezTo>
                  <a:cubicBezTo>
                    <a:pt x="25" y="23"/>
                    <a:pt x="28" y="13"/>
                    <a:pt x="29" y="12"/>
                  </a:cubicBezTo>
                  <a:close/>
                  <a:moveTo>
                    <a:pt x="16" y="36"/>
                  </a:moveTo>
                  <a:cubicBezTo>
                    <a:pt x="16" y="36"/>
                    <a:pt x="13" y="36"/>
                    <a:pt x="13" y="36"/>
                  </a:cubicBezTo>
                  <a:cubicBezTo>
                    <a:pt x="1" y="36"/>
                    <a:pt x="0" y="28"/>
                    <a:pt x="4" y="18"/>
                  </a:cubicBezTo>
                  <a:cubicBezTo>
                    <a:pt x="8" y="7"/>
                    <a:pt x="12" y="0"/>
                    <a:pt x="26" y="0"/>
                  </a:cubicBezTo>
                  <a:cubicBezTo>
                    <a:pt x="26" y="0"/>
                    <a:pt x="29" y="0"/>
                    <a:pt x="29" y="0"/>
                  </a:cubicBezTo>
                  <a:cubicBezTo>
                    <a:pt x="41" y="0"/>
                    <a:pt x="41" y="7"/>
                    <a:pt x="38" y="18"/>
                  </a:cubicBezTo>
                  <a:cubicBezTo>
                    <a:pt x="34" y="29"/>
                    <a:pt x="29" y="36"/>
                    <a:pt x="16" y="36"/>
                  </a:cubicBezTo>
                </a:path>
              </a:pathLst>
            </a:custGeom>
            <a:solidFill>
              <a:srgbClr val="FFFFFF"/>
            </a:solidFill>
            <a:ln w="9525">
              <a:noFill/>
              <a:round/>
              <a:headEnd/>
              <a:tailEnd/>
            </a:ln>
          </p:spPr>
          <p:txBody>
            <a:bodyPr/>
            <a:lstStyle/>
            <a:p>
              <a:endParaRPr lang="ja-JP" altLang="en-US"/>
            </a:p>
          </p:txBody>
        </p:sp>
        <p:sp>
          <p:nvSpPr>
            <p:cNvPr id="25741" name="Freeform 141"/>
            <p:cNvSpPr>
              <a:spLocks noEditPoints="1"/>
            </p:cNvSpPr>
            <p:nvPr userDrawn="1"/>
          </p:nvSpPr>
          <p:spPr bwMode="auto">
            <a:xfrm>
              <a:off x="5330" y="4040"/>
              <a:ext cx="80" cy="70"/>
            </a:xfrm>
            <a:custGeom>
              <a:avLst/>
              <a:gdLst/>
              <a:ahLst/>
              <a:cxnLst>
                <a:cxn ang="0">
                  <a:pos x="28" y="12"/>
                </a:cxn>
                <a:cxn ang="0">
                  <a:pos x="25" y="6"/>
                </a:cxn>
                <a:cxn ang="0">
                  <a:pos x="24" y="6"/>
                </a:cxn>
                <a:cxn ang="0">
                  <a:pos x="17" y="12"/>
                </a:cxn>
                <a:cxn ang="0">
                  <a:pos x="13" y="25"/>
                </a:cxn>
                <a:cxn ang="0">
                  <a:pos x="16" y="30"/>
                </a:cxn>
                <a:cxn ang="0">
                  <a:pos x="18" y="30"/>
                </a:cxn>
                <a:cxn ang="0">
                  <a:pos x="24" y="25"/>
                </a:cxn>
                <a:cxn ang="0">
                  <a:pos x="28" y="12"/>
                </a:cxn>
                <a:cxn ang="0">
                  <a:pos x="16" y="36"/>
                </a:cxn>
                <a:cxn ang="0">
                  <a:pos x="12" y="36"/>
                </a:cxn>
                <a:cxn ang="0">
                  <a:pos x="4" y="18"/>
                </a:cxn>
                <a:cxn ang="0">
                  <a:pos x="25" y="0"/>
                </a:cxn>
                <a:cxn ang="0">
                  <a:pos x="29" y="0"/>
                </a:cxn>
                <a:cxn ang="0">
                  <a:pos x="38" y="18"/>
                </a:cxn>
                <a:cxn ang="0">
                  <a:pos x="16" y="36"/>
                </a:cxn>
              </a:cxnLst>
              <a:rect l="0" t="0" r="r" b="b"/>
              <a:pathLst>
                <a:path w="41" h="36">
                  <a:moveTo>
                    <a:pt x="28" y="12"/>
                  </a:moveTo>
                  <a:cubicBezTo>
                    <a:pt x="30" y="8"/>
                    <a:pt x="29" y="6"/>
                    <a:pt x="25" y="6"/>
                  </a:cubicBezTo>
                  <a:cubicBezTo>
                    <a:pt x="25" y="6"/>
                    <a:pt x="24" y="6"/>
                    <a:pt x="24" y="6"/>
                  </a:cubicBezTo>
                  <a:cubicBezTo>
                    <a:pt x="19" y="6"/>
                    <a:pt x="18" y="8"/>
                    <a:pt x="17" y="12"/>
                  </a:cubicBezTo>
                  <a:cubicBezTo>
                    <a:pt x="16" y="13"/>
                    <a:pt x="13" y="24"/>
                    <a:pt x="13" y="25"/>
                  </a:cubicBezTo>
                  <a:cubicBezTo>
                    <a:pt x="11" y="28"/>
                    <a:pt x="12" y="30"/>
                    <a:pt x="16" y="30"/>
                  </a:cubicBezTo>
                  <a:cubicBezTo>
                    <a:pt x="16" y="30"/>
                    <a:pt x="18" y="30"/>
                    <a:pt x="18" y="30"/>
                  </a:cubicBezTo>
                  <a:cubicBezTo>
                    <a:pt x="21" y="30"/>
                    <a:pt x="23" y="29"/>
                    <a:pt x="24" y="25"/>
                  </a:cubicBezTo>
                  <a:cubicBezTo>
                    <a:pt x="25" y="23"/>
                    <a:pt x="28" y="13"/>
                    <a:pt x="28" y="12"/>
                  </a:cubicBezTo>
                  <a:close/>
                  <a:moveTo>
                    <a:pt x="16" y="36"/>
                  </a:moveTo>
                  <a:cubicBezTo>
                    <a:pt x="15" y="36"/>
                    <a:pt x="13" y="36"/>
                    <a:pt x="12" y="36"/>
                  </a:cubicBezTo>
                  <a:cubicBezTo>
                    <a:pt x="1" y="36"/>
                    <a:pt x="0" y="28"/>
                    <a:pt x="4" y="18"/>
                  </a:cubicBezTo>
                  <a:cubicBezTo>
                    <a:pt x="7" y="7"/>
                    <a:pt x="12" y="0"/>
                    <a:pt x="25" y="0"/>
                  </a:cubicBezTo>
                  <a:cubicBezTo>
                    <a:pt x="26" y="0"/>
                    <a:pt x="28" y="0"/>
                    <a:pt x="29" y="0"/>
                  </a:cubicBezTo>
                  <a:cubicBezTo>
                    <a:pt x="41" y="0"/>
                    <a:pt x="41" y="7"/>
                    <a:pt x="38" y="18"/>
                  </a:cubicBezTo>
                  <a:cubicBezTo>
                    <a:pt x="34" y="29"/>
                    <a:pt x="29" y="36"/>
                    <a:pt x="16" y="36"/>
                  </a:cubicBezTo>
                </a:path>
              </a:pathLst>
            </a:custGeom>
            <a:solidFill>
              <a:srgbClr val="FFFFFF"/>
            </a:solidFill>
            <a:ln w="9525">
              <a:noFill/>
              <a:round/>
              <a:headEnd/>
              <a:tailEnd/>
            </a:ln>
          </p:spPr>
          <p:txBody>
            <a:bodyPr/>
            <a:lstStyle/>
            <a:p>
              <a:endParaRPr lang="ja-JP" altLang="en-US"/>
            </a:p>
          </p:txBody>
        </p:sp>
        <p:sp>
          <p:nvSpPr>
            <p:cNvPr id="25742" name="Freeform 142"/>
            <p:cNvSpPr>
              <a:spLocks/>
            </p:cNvSpPr>
            <p:nvPr userDrawn="1"/>
          </p:nvSpPr>
          <p:spPr bwMode="auto">
            <a:xfrm>
              <a:off x="4799" y="4042"/>
              <a:ext cx="93" cy="66"/>
            </a:xfrm>
            <a:custGeom>
              <a:avLst/>
              <a:gdLst/>
              <a:ahLst/>
              <a:cxnLst>
                <a:cxn ang="0">
                  <a:pos x="37" y="34"/>
                </a:cxn>
                <a:cxn ang="0">
                  <a:pos x="28" y="34"/>
                </a:cxn>
                <a:cxn ang="0">
                  <a:pos x="21" y="29"/>
                </a:cxn>
                <a:cxn ang="0">
                  <a:pos x="17" y="8"/>
                </a:cxn>
                <a:cxn ang="0">
                  <a:pos x="9" y="34"/>
                </a:cxn>
                <a:cxn ang="0">
                  <a:pos x="0" y="34"/>
                </a:cxn>
                <a:cxn ang="0">
                  <a:pos x="11" y="0"/>
                </a:cxn>
                <a:cxn ang="0">
                  <a:pos x="21" y="0"/>
                </a:cxn>
                <a:cxn ang="0">
                  <a:pos x="27" y="5"/>
                </a:cxn>
                <a:cxn ang="0">
                  <a:pos x="32" y="25"/>
                </a:cxn>
                <a:cxn ang="0">
                  <a:pos x="39" y="0"/>
                </a:cxn>
                <a:cxn ang="0">
                  <a:pos x="48" y="0"/>
                </a:cxn>
                <a:cxn ang="0">
                  <a:pos x="37" y="34"/>
                </a:cxn>
              </a:cxnLst>
              <a:rect l="0" t="0" r="r" b="b"/>
              <a:pathLst>
                <a:path w="48" h="34">
                  <a:moveTo>
                    <a:pt x="37" y="34"/>
                  </a:moveTo>
                  <a:cubicBezTo>
                    <a:pt x="37" y="34"/>
                    <a:pt x="31" y="34"/>
                    <a:pt x="28" y="34"/>
                  </a:cubicBezTo>
                  <a:cubicBezTo>
                    <a:pt x="24" y="34"/>
                    <a:pt x="22" y="33"/>
                    <a:pt x="21" y="29"/>
                  </a:cubicBezTo>
                  <a:cubicBezTo>
                    <a:pt x="21" y="24"/>
                    <a:pt x="17" y="8"/>
                    <a:pt x="17" y="8"/>
                  </a:cubicBezTo>
                  <a:cubicBezTo>
                    <a:pt x="9" y="34"/>
                    <a:pt x="9" y="34"/>
                    <a:pt x="9" y="34"/>
                  </a:cubicBezTo>
                  <a:cubicBezTo>
                    <a:pt x="0" y="34"/>
                    <a:pt x="0" y="34"/>
                    <a:pt x="0" y="34"/>
                  </a:cubicBezTo>
                  <a:cubicBezTo>
                    <a:pt x="11" y="0"/>
                    <a:pt x="11" y="0"/>
                    <a:pt x="11" y="0"/>
                  </a:cubicBezTo>
                  <a:cubicBezTo>
                    <a:pt x="11" y="0"/>
                    <a:pt x="17" y="0"/>
                    <a:pt x="21" y="0"/>
                  </a:cubicBezTo>
                  <a:cubicBezTo>
                    <a:pt x="25" y="0"/>
                    <a:pt x="26" y="1"/>
                    <a:pt x="27" y="5"/>
                  </a:cubicBezTo>
                  <a:cubicBezTo>
                    <a:pt x="28" y="7"/>
                    <a:pt x="32" y="25"/>
                    <a:pt x="32" y="25"/>
                  </a:cubicBezTo>
                  <a:cubicBezTo>
                    <a:pt x="39" y="0"/>
                    <a:pt x="39" y="0"/>
                    <a:pt x="39" y="0"/>
                  </a:cubicBezTo>
                  <a:cubicBezTo>
                    <a:pt x="48" y="0"/>
                    <a:pt x="48" y="0"/>
                    <a:pt x="48" y="0"/>
                  </a:cubicBezTo>
                  <a:cubicBezTo>
                    <a:pt x="37" y="34"/>
                    <a:pt x="37" y="34"/>
                    <a:pt x="37" y="34"/>
                  </a:cubicBezTo>
                </a:path>
              </a:pathLst>
            </a:custGeom>
            <a:solidFill>
              <a:srgbClr val="FFFFFF"/>
            </a:solidFill>
            <a:ln w="9525">
              <a:noFill/>
              <a:round/>
              <a:headEnd/>
              <a:tailEnd/>
            </a:ln>
          </p:spPr>
          <p:txBody>
            <a:bodyPr/>
            <a:lstStyle/>
            <a:p>
              <a:endParaRPr lang="ja-JP" altLang="en-US"/>
            </a:p>
          </p:txBody>
        </p:sp>
        <p:sp>
          <p:nvSpPr>
            <p:cNvPr id="25743" name="Freeform 143"/>
            <p:cNvSpPr>
              <a:spLocks/>
            </p:cNvSpPr>
            <p:nvPr userDrawn="1"/>
          </p:nvSpPr>
          <p:spPr bwMode="auto">
            <a:xfrm>
              <a:off x="5141" y="4042"/>
              <a:ext cx="94" cy="66"/>
            </a:xfrm>
            <a:custGeom>
              <a:avLst/>
              <a:gdLst/>
              <a:ahLst/>
              <a:cxnLst>
                <a:cxn ang="0">
                  <a:pos x="37" y="34"/>
                </a:cxn>
                <a:cxn ang="0">
                  <a:pos x="27" y="34"/>
                </a:cxn>
                <a:cxn ang="0">
                  <a:pos x="21" y="29"/>
                </a:cxn>
                <a:cxn ang="0">
                  <a:pos x="16" y="8"/>
                </a:cxn>
                <a:cxn ang="0">
                  <a:pos x="9" y="34"/>
                </a:cxn>
                <a:cxn ang="0">
                  <a:pos x="0" y="34"/>
                </a:cxn>
                <a:cxn ang="0">
                  <a:pos x="11" y="0"/>
                </a:cxn>
                <a:cxn ang="0">
                  <a:pos x="21" y="0"/>
                </a:cxn>
                <a:cxn ang="0">
                  <a:pos x="27" y="5"/>
                </a:cxn>
                <a:cxn ang="0">
                  <a:pos x="31" y="25"/>
                </a:cxn>
                <a:cxn ang="0">
                  <a:pos x="39" y="0"/>
                </a:cxn>
                <a:cxn ang="0">
                  <a:pos x="48" y="0"/>
                </a:cxn>
                <a:cxn ang="0">
                  <a:pos x="37" y="34"/>
                </a:cxn>
              </a:cxnLst>
              <a:rect l="0" t="0" r="r" b="b"/>
              <a:pathLst>
                <a:path w="48" h="34">
                  <a:moveTo>
                    <a:pt x="37" y="34"/>
                  </a:moveTo>
                  <a:cubicBezTo>
                    <a:pt x="37" y="34"/>
                    <a:pt x="31" y="34"/>
                    <a:pt x="27" y="34"/>
                  </a:cubicBezTo>
                  <a:cubicBezTo>
                    <a:pt x="23" y="34"/>
                    <a:pt x="22" y="33"/>
                    <a:pt x="21" y="29"/>
                  </a:cubicBezTo>
                  <a:cubicBezTo>
                    <a:pt x="20" y="24"/>
                    <a:pt x="16" y="8"/>
                    <a:pt x="16" y="8"/>
                  </a:cubicBezTo>
                  <a:cubicBezTo>
                    <a:pt x="9" y="34"/>
                    <a:pt x="9" y="34"/>
                    <a:pt x="9" y="34"/>
                  </a:cubicBezTo>
                  <a:cubicBezTo>
                    <a:pt x="0" y="34"/>
                    <a:pt x="0" y="34"/>
                    <a:pt x="0" y="34"/>
                  </a:cubicBezTo>
                  <a:cubicBezTo>
                    <a:pt x="11" y="0"/>
                    <a:pt x="11" y="0"/>
                    <a:pt x="11" y="0"/>
                  </a:cubicBezTo>
                  <a:cubicBezTo>
                    <a:pt x="11" y="0"/>
                    <a:pt x="17" y="0"/>
                    <a:pt x="21" y="0"/>
                  </a:cubicBezTo>
                  <a:cubicBezTo>
                    <a:pt x="25" y="0"/>
                    <a:pt x="26" y="1"/>
                    <a:pt x="27" y="5"/>
                  </a:cubicBezTo>
                  <a:cubicBezTo>
                    <a:pt x="27" y="7"/>
                    <a:pt x="31" y="25"/>
                    <a:pt x="31" y="25"/>
                  </a:cubicBezTo>
                  <a:cubicBezTo>
                    <a:pt x="39" y="0"/>
                    <a:pt x="39" y="0"/>
                    <a:pt x="39" y="0"/>
                  </a:cubicBezTo>
                  <a:cubicBezTo>
                    <a:pt x="48" y="0"/>
                    <a:pt x="48" y="0"/>
                    <a:pt x="48" y="0"/>
                  </a:cubicBezTo>
                  <a:cubicBezTo>
                    <a:pt x="37" y="34"/>
                    <a:pt x="37" y="34"/>
                    <a:pt x="37" y="34"/>
                  </a:cubicBezTo>
                </a:path>
              </a:pathLst>
            </a:custGeom>
            <a:solidFill>
              <a:srgbClr val="FFFFFF"/>
            </a:solidFill>
            <a:ln w="9525">
              <a:noFill/>
              <a:round/>
              <a:headEnd/>
              <a:tailEnd/>
            </a:ln>
          </p:spPr>
          <p:txBody>
            <a:bodyPr/>
            <a:lstStyle/>
            <a:p>
              <a:endParaRPr lang="ja-JP" altLang="en-US"/>
            </a:p>
          </p:txBody>
        </p:sp>
        <p:sp>
          <p:nvSpPr>
            <p:cNvPr id="25744" name="Freeform 144"/>
            <p:cNvSpPr>
              <a:spLocks/>
            </p:cNvSpPr>
            <p:nvPr userDrawn="1"/>
          </p:nvSpPr>
          <p:spPr bwMode="auto">
            <a:xfrm>
              <a:off x="4887" y="4042"/>
              <a:ext cx="42" cy="66"/>
            </a:xfrm>
            <a:custGeom>
              <a:avLst/>
              <a:gdLst/>
              <a:ahLst/>
              <a:cxnLst>
                <a:cxn ang="0">
                  <a:pos x="21" y="66"/>
                </a:cxn>
                <a:cxn ang="0">
                  <a:pos x="0" y="66"/>
                </a:cxn>
                <a:cxn ang="0">
                  <a:pos x="19" y="0"/>
                </a:cxn>
                <a:cxn ang="0">
                  <a:pos x="42" y="0"/>
                </a:cxn>
                <a:cxn ang="0">
                  <a:pos x="21" y="66"/>
                </a:cxn>
              </a:cxnLst>
              <a:rect l="0" t="0" r="r" b="b"/>
              <a:pathLst>
                <a:path w="42" h="66">
                  <a:moveTo>
                    <a:pt x="21" y="66"/>
                  </a:moveTo>
                  <a:lnTo>
                    <a:pt x="0" y="66"/>
                  </a:lnTo>
                  <a:lnTo>
                    <a:pt x="19" y="0"/>
                  </a:lnTo>
                  <a:lnTo>
                    <a:pt x="42" y="0"/>
                  </a:lnTo>
                  <a:lnTo>
                    <a:pt x="21" y="66"/>
                  </a:lnTo>
                  <a:close/>
                </a:path>
              </a:pathLst>
            </a:custGeom>
            <a:solidFill>
              <a:srgbClr val="FFFFFF"/>
            </a:solidFill>
            <a:ln w="9525">
              <a:noFill/>
              <a:round/>
              <a:headEnd/>
              <a:tailEnd/>
            </a:ln>
          </p:spPr>
          <p:txBody>
            <a:bodyPr/>
            <a:lstStyle/>
            <a:p>
              <a:endParaRPr lang="ja-JP" altLang="en-US"/>
            </a:p>
          </p:txBody>
        </p:sp>
        <p:sp>
          <p:nvSpPr>
            <p:cNvPr id="25745" name="Freeform 145"/>
            <p:cNvSpPr>
              <a:spLocks/>
            </p:cNvSpPr>
            <p:nvPr userDrawn="1"/>
          </p:nvSpPr>
          <p:spPr bwMode="auto">
            <a:xfrm>
              <a:off x="4887" y="4042"/>
              <a:ext cx="42" cy="66"/>
            </a:xfrm>
            <a:custGeom>
              <a:avLst/>
              <a:gdLst/>
              <a:ahLst/>
              <a:cxnLst>
                <a:cxn ang="0">
                  <a:pos x="21" y="66"/>
                </a:cxn>
                <a:cxn ang="0">
                  <a:pos x="0" y="66"/>
                </a:cxn>
                <a:cxn ang="0">
                  <a:pos x="19" y="0"/>
                </a:cxn>
                <a:cxn ang="0">
                  <a:pos x="42" y="0"/>
                </a:cxn>
                <a:cxn ang="0">
                  <a:pos x="21" y="66"/>
                </a:cxn>
              </a:cxnLst>
              <a:rect l="0" t="0" r="r" b="b"/>
              <a:pathLst>
                <a:path w="42" h="66">
                  <a:moveTo>
                    <a:pt x="21" y="66"/>
                  </a:moveTo>
                  <a:lnTo>
                    <a:pt x="0" y="66"/>
                  </a:lnTo>
                  <a:lnTo>
                    <a:pt x="19" y="0"/>
                  </a:lnTo>
                  <a:lnTo>
                    <a:pt x="42" y="0"/>
                  </a:lnTo>
                  <a:lnTo>
                    <a:pt x="21" y="66"/>
                  </a:lnTo>
                </a:path>
              </a:pathLst>
            </a:custGeom>
            <a:noFill/>
            <a:ln w="9525">
              <a:noFill/>
              <a:round/>
              <a:headEnd/>
              <a:tailEnd/>
            </a:ln>
          </p:spPr>
          <p:txBody>
            <a:bodyPr/>
            <a:lstStyle/>
            <a:p>
              <a:endParaRPr lang="ja-JP" altLang="en-US"/>
            </a:p>
          </p:txBody>
        </p:sp>
        <p:sp>
          <p:nvSpPr>
            <p:cNvPr id="25746" name="Freeform 146"/>
            <p:cNvSpPr>
              <a:spLocks/>
            </p:cNvSpPr>
            <p:nvPr userDrawn="1"/>
          </p:nvSpPr>
          <p:spPr bwMode="auto">
            <a:xfrm>
              <a:off x="5252" y="4042"/>
              <a:ext cx="45" cy="66"/>
            </a:xfrm>
            <a:custGeom>
              <a:avLst/>
              <a:gdLst/>
              <a:ahLst/>
              <a:cxnLst>
                <a:cxn ang="0">
                  <a:pos x="24" y="66"/>
                </a:cxn>
                <a:cxn ang="0">
                  <a:pos x="0" y="66"/>
                </a:cxn>
                <a:cxn ang="0">
                  <a:pos x="22" y="0"/>
                </a:cxn>
                <a:cxn ang="0">
                  <a:pos x="45" y="0"/>
                </a:cxn>
                <a:cxn ang="0">
                  <a:pos x="24" y="66"/>
                </a:cxn>
              </a:cxnLst>
              <a:rect l="0" t="0" r="r" b="b"/>
              <a:pathLst>
                <a:path w="45" h="66">
                  <a:moveTo>
                    <a:pt x="24" y="66"/>
                  </a:moveTo>
                  <a:lnTo>
                    <a:pt x="0" y="66"/>
                  </a:lnTo>
                  <a:lnTo>
                    <a:pt x="22" y="0"/>
                  </a:lnTo>
                  <a:lnTo>
                    <a:pt x="45" y="0"/>
                  </a:lnTo>
                  <a:lnTo>
                    <a:pt x="24" y="66"/>
                  </a:lnTo>
                  <a:close/>
                </a:path>
              </a:pathLst>
            </a:custGeom>
            <a:solidFill>
              <a:srgbClr val="FFFFFF"/>
            </a:solidFill>
            <a:ln w="9525">
              <a:noFill/>
              <a:round/>
              <a:headEnd/>
              <a:tailEnd/>
            </a:ln>
          </p:spPr>
          <p:txBody>
            <a:bodyPr/>
            <a:lstStyle/>
            <a:p>
              <a:endParaRPr lang="ja-JP" altLang="en-US"/>
            </a:p>
          </p:txBody>
        </p:sp>
        <p:sp>
          <p:nvSpPr>
            <p:cNvPr id="25747" name="Freeform 147"/>
            <p:cNvSpPr>
              <a:spLocks/>
            </p:cNvSpPr>
            <p:nvPr userDrawn="1"/>
          </p:nvSpPr>
          <p:spPr bwMode="auto">
            <a:xfrm>
              <a:off x="5252" y="4042"/>
              <a:ext cx="45" cy="66"/>
            </a:xfrm>
            <a:custGeom>
              <a:avLst/>
              <a:gdLst/>
              <a:ahLst/>
              <a:cxnLst>
                <a:cxn ang="0">
                  <a:pos x="24" y="66"/>
                </a:cxn>
                <a:cxn ang="0">
                  <a:pos x="0" y="66"/>
                </a:cxn>
                <a:cxn ang="0">
                  <a:pos x="22" y="0"/>
                </a:cxn>
                <a:cxn ang="0">
                  <a:pos x="45" y="0"/>
                </a:cxn>
                <a:cxn ang="0">
                  <a:pos x="24" y="66"/>
                </a:cxn>
              </a:cxnLst>
              <a:rect l="0" t="0" r="r" b="b"/>
              <a:pathLst>
                <a:path w="45" h="66">
                  <a:moveTo>
                    <a:pt x="24" y="66"/>
                  </a:moveTo>
                  <a:lnTo>
                    <a:pt x="0" y="66"/>
                  </a:lnTo>
                  <a:lnTo>
                    <a:pt x="22" y="0"/>
                  </a:lnTo>
                  <a:lnTo>
                    <a:pt x="45" y="0"/>
                  </a:lnTo>
                  <a:lnTo>
                    <a:pt x="24" y="66"/>
                  </a:lnTo>
                </a:path>
              </a:pathLst>
            </a:custGeom>
            <a:noFill/>
            <a:ln w="9525">
              <a:noFill/>
              <a:round/>
              <a:headEnd/>
              <a:tailEnd/>
            </a:ln>
          </p:spPr>
          <p:txBody>
            <a:bodyPr/>
            <a:lstStyle/>
            <a:p>
              <a:endParaRPr lang="ja-JP" altLang="en-US"/>
            </a:p>
          </p:txBody>
        </p:sp>
        <p:sp>
          <p:nvSpPr>
            <p:cNvPr id="25748" name="Freeform 148"/>
            <p:cNvSpPr>
              <a:spLocks/>
            </p:cNvSpPr>
            <p:nvPr userDrawn="1"/>
          </p:nvSpPr>
          <p:spPr bwMode="auto">
            <a:xfrm>
              <a:off x="5468" y="4042"/>
              <a:ext cx="45" cy="66"/>
            </a:xfrm>
            <a:custGeom>
              <a:avLst/>
              <a:gdLst/>
              <a:ahLst/>
              <a:cxnLst>
                <a:cxn ang="0">
                  <a:pos x="23" y="66"/>
                </a:cxn>
                <a:cxn ang="0">
                  <a:pos x="0" y="66"/>
                </a:cxn>
                <a:cxn ang="0">
                  <a:pos x="22" y="0"/>
                </a:cxn>
                <a:cxn ang="0">
                  <a:pos x="45" y="0"/>
                </a:cxn>
                <a:cxn ang="0">
                  <a:pos x="23" y="66"/>
                </a:cxn>
              </a:cxnLst>
              <a:rect l="0" t="0" r="r" b="b"/>
              <a:pathLst>
                <a:path w="45" h="66">
                  <a:moveTo>
                    <a:pt x="23" y="66"/>
                  </a:moveTo>
                  <a:lnTo>
                    <a:pt x="0" y="66"/>
                  </a:lnTo>
                  <a:lnTo>
                    <a:pt x="22" y="0"/>
                  </a:lnTo>
                  <a:lnTo>
                    <a:pt x="45" y="0"/>
                  </a:lnTo>
                  <a:lnTo>
                    <a:pt x="23" y="66"/>
                  </a:lnTo>
                  <a:close/>
                </a:path>
              </a:pathLst>
            </a:custGeom>
            <a:solidFill>
              <a:srgbClr val="FFFFFF"/>
            </a:solidFill>
            <a:ln w="9525">
              <a:noFill/>
              <a:round/>
              <a:headEnd/>
              <a:tailEnd/>
            </a:ln>
          </p:spPr>
          <p:txBody>
            <a:bodyPr/>
            <a:lstStyle/>
            <a:p>
              <a:endParaRPr lang="ja-JP" altLang="en-US"/>
            </a:p>
          </p:txBody>
        </p:sp>
        <p:sp>
          <p:nvSpPr>
            <p:cNvPr id="25749" name="Freeform 149"/>
            <p:cNvSpPr>
              <a:spLocks/>
            </p:cNvSpPr>
            <p:nvPr userDrawn="1"/>
          </p:nvSpPr>
          <p:spPr bwMode="auto">
            <a:xfrm>
              <a:off x="5468" y="4042"/>
              <a:ext cx="45" cy="66"/>
            </a:xfrm>
            <a:custGeom>
              <a:avLst/>
              <a:gdLst/>
              <a:ahLst/>
              <a:cxnLst>
                <a:cxn ang="0">
                  <a:pos x="23" y="66"/>
                </a:cxn>
                <a:cxn ang="0">
                  <a:pos x="0" y="66"/>
                </a:cxn>
                <a:cxn ang="0">
                  <a:pos x="22" y="0"/>
                </a:cxn>
                <a:cxn ang="0">
                  <a:pos x="45" y="0"/>
                </a:cxn>
                <a:cxn ang="0">
                  <a:pos x="23" y="66"/>
                </a:cxn>
              </a:cxnLst>
              <a:rect l="0" t="0" r="r" b="b"/>
              <a:pathLst>
                <a:path w="45" h="66">
                  <a:moveTo>
                    <a:pt x="23" y="66"/>
                  </a:moveTo>
                  <a:lnTo>
                    <a:pt x="0" y="66"/>
                  </a:lnTo>
                  <a:lnTo>
                    <a:pt x="22" y="0"/>
                  </a:lnTo>
                  <a:lnTo>
                    <a:pt x="45" y="0"/>
                  </a:lnTo>
                  <a:lnTo>
                    <a:pt x="23" y="66"/>
                  </a:lnTo>
                </a:path>
              </a:pathLst>
            </a:custGeom>
            <a:noFill/>
            <a:ln w="9525">
              <a:noFill/>
              <a:round/>
              <a:headEnd/>
              <a:tailEnd/>
            </a:ln>
          </p:spPr>
          <p:txBody>
            <a:bodyPr/>
            <a:lstStyle/>
            <a:p>
              <a:endParaRPr lang="ja-JP" altLang="en-US"/>
            </a:p>
          </p:txBody>
        </p:sp>
        <p:sp>
          <p:nvSpPr>
            <p:cNvPr id="25750" name="Freeform 150"/>
            <p:cNvSpPr>
              <a:spLocks/>
            </p:cNvSpPr>
            <p:nvPr userDrawn="1"/>
          </p:nvSpPr>
          <p:spPr bwMode="auto">
            <a:xfrm>
              <a:off x="5289" y="4071"/>
              <a:ext cx="37" cy="37"/>
            </a:xfrm>
            <a:custGeom>
              <a:avLst/>
              <a:gdLst/>
              <a:ahLst/>
              <a:cxnLst>
                <a:cxn ang="0">
                  <a:pos x="0" y="1"/>
                </a:cxn>
                <a:cxn ang="0">
                  <a:pos x="5" y="15"/>
                </a:cxn>
                <a:cxn ang="0">
                  <a:pos x="11" y="19"/>
                </a:cxn>
                <a:cxn ang="0">
                  <a:pos x="19" y="19"/>
                </a:cxn>
                <a:cxn ang="0">
                  <a:pos x="10" y="0"/>
                </a:cxn>
                <a:cxn ang="0">
                  <a:pos x="0" y="1"/>
                </a:cxn>
              </a:cxnLst>
              <a:rect l="0" t="0" r="r" b="b"/>
              <a:pathLst>
                <a:path w="19" h="19">
                  <a:moveTo>
                    <a:pt x="0" y="1"/>
                  </a:moveTo>
                  <a:cubicBezTo>
                    <a:pt x="0" y="2"/>
                    <a:pt x="4" y="13"/>
                    <a:pt x="5" y="15"/>
                  </a:cubicBezTo>
                  <a:cubicBezTo>
                    <a:pt x="6" y="18"/>
                    <a:pt x="8" y="19"/>
                    <a:pt x="11" y="19"/>
                  </a:cubicBezTo>
                  <a:cubicBezTo>
                    <a:pt x="14" y="19"/>
                    <a:pt x="19" y="19"/>
                    <a:pt x="19" y="19"/>
                  </a:cubicBezTo>
                  <a:cubicBezTo>
                    <a:pt x="10" y="0"/>
                    <a:pt x="10" y="0"/>
                    <a:pt x="10" y="0"/>
                  </a:cubicBezTo>
                  <a:cubicBezTo>
                    <a:pt x="0" y="1"/>
                    <a:pt x="0" y="1"/>
                    <a:pt x="0" y="1"/>
                  </a:cubicBezTo>
                </a:path>
              </a:pathLst>
            </a:custGeom>
            <a:solidFill>
              <a:srgbClr val="FFFFFF"/>
            </a:solidFill>
            <a:ln w="9525">
              <a:noFill/>
              <a:round/>
              <a:headEnd/>
              <a:tailEnd/>
            </a:ln>
          </p:spPr>
          <p:txBody>
            <a:bodyPr/>
            <a:lstStyle/>
            <a:p>
              <a:endParaRPr lang="ja-JP" altLang="en-US"/>
            </a:p>
          </p:txBody>
        </p:sp>
        <p:sp>
          <p:nvSpPr>
            <p:cNvPr id="25751" name="Freeform 151"/>
            <p:cNvSpPr>
              <a:spLocks/>
            </p:cNvSpPr>
            <p:nvPr userDrawn="1"/>
          </p:nvSpPr>
          <p:spPr bwMode="auto">
            <a:xfrm>
              <a:off x="5404" y="4042"/>
              <a:ext cx="74" cy="66"/>
            </a:xfrm>
            <a:custGeom>
              <a:avLst/>
              <a:gdLst/>
              <a:ahLst/>
              <a:cxnLst>
                <a:cxn ang="0">
                  <a:pos x="11" y="0"/>
                </a:cxn>
                <a:cxn ang="0">
                  <a:pos x="0" y="34"/>
                </a:cxn>
                <a:cxn ang="0">
                  <a:pos x="24" y="34"/>
                </a:cxn>
                <a:cxn ang="0">
                  <a:pos x="28" y="32"/>
                </a:cxn>
                <a:cxn ang="0">
                  <a:pos x="30" y="28"/>
                </a:cxn>
                <a:cxn ang="0">
                  <a:pos x="13" y="28"/>
                </a:cxn>
                <a:cxn ang="0">
                  <a:pos x="16" y="20"/>
                </a:cxn>
                <a:cxn ang="0">
                  <a:pos x="22" y="20"/>
                </a:cxn>
                <a:cxn ang="0">
                  <a:pos x="31" y="16"/>
                </a:cxn>
                <a:cxn ang="0">
                  <a:pos x="32" y="13"/>
                </a:cxn>
                <a:cxn ang="0">
                  <a:pos x="18" y="13"/>
                </a:cxn>
                <a:cxn ang="0">
                  <a:pos x="20" y="6"/>
                </a:cxn>
                <a:cxn ang="0">
                  <a:pos x="31" y="6"/>
                </a:cxn>
                <a:cxn ang="0">
                  <a:pos x="37" y="3"/>
                </a:cxn>
                <a:cxn ang="0">
                  <a:pos x="38" y="0"/>
                </a:cxn>
                <a:cxn ang="0">
                  <a:pos x="11" y="0"/>
                </a:cxn>
              </a:cxnLst>
              <a:rect l="0" t="0" r="r" b="b"/>
              <a:pathLst>
                <a:path w="38" h="34">
                  <a:moveTo>
                    <a:pt x="11" y="0"/>
                  </a:moveTo>
                  <a:cubicBezTo>
                    <a:pt x="8" y="8"/>
                    <a:pt x="3" y="23"/>
                    <a:pt x="0" y="34"/>
                  </a:cubicBezTo>
                  <a:cubicBezTo>
                    <a:pt x="5" y="34"/>
                    <a:pt x="19" y="34"/>
                    <a:pt x="24" y="34"/>
                  </a:cubicBezTo>
                  <a:cubicBezTo>
                    <a:pt x="26" y="34"/>
                    <a:pt x="27" y="34"/>
                    <a:pt x="28" y="32"/>
                  </a:cubicBezTo>
                  <a:cubicBezTo>
                    <a:pt x="29" y="30"/>
                    <a:pt x="30" y="28"/>
                    <a:pt x="30" y="28"/>
                  </a:cubicBezTo>
                  <a:cubicBezTo>
                    <a:pt x="13" y="28"/>
                    <a:pt x="13" y="28"/>
                    <a:pt x="13" y="28"/>
                  </a:cubicBezTo>
                  <a:cubicBezTo>
                    <a:pt x="16" y="20"/>
                    <a:pt x="16" y="20"/>
                    <a:pt x="16" y="20"/>
                  </a:cubicBezTo>
                  <a:cubicBezTo>
                    <a:pt x="16" y="20"/>
                    <a:pt x="17" y="20"/>
                    <a:pt x="22" y="20"/>
                  </a:cubicBezTo>
                  <a:cubicBezTo>
                    <a:pt x="26" y="20"/>
                    <a:pt x="29" y="19"/>
                    <a:pt x="31" y="16"/>
                  </a:cubicBezTo>
                  <a:cubicBezTo>
                    <a:pt x="31" y="16"/>
                    <a:pt x="32" y="14"/>
                    <a:pt x="32" y="13"/>
                  </a:cubicBezTo>
                  <a:cubicBezTo>
                    <a:pt x="28" y="13"/>
                    <a:pt x="18" y="13"/>
                    <a:pt x="18" y="13"/>
                  </a:cubicBezTo>
                  <a:cubicBezTo>
                    <a:pt x="20" y="6"/>
                    <a:pt x="20" y="6"/>
                    <a:pt x="20" y="6"/>
                  </a:cubicBezTo>
                  <a:cubicBezTo>
                    <a:pt x="20" y="6"/>
                    <a:pt x="29" y="6"/>
                    <a:pt x="31" y="6"/>
                  </a:cubicBezTo>
                  <a:cubicBezTo>
                    <a:pt x="34" y="6"/>
                    <a:pt x="36" y="5"/>
                    <a:pt x="37" y="3"/>
                  </a:cubicBezTo>
                  <a:cubicBezTo>
                    <a:pt x="38" y="1"/>
                    <a:pt x="38" y="0"/>
                    <a:pt x="38" y="0"/>
                  </a:cubicBezTo>
                  <a:cubicBezTo>
                    <a:pt x="38" y="0"/>
                    <a:pt x="17" y="0"/>
                    <a:pt x="11" y="0"/>
                  </a:cubicBezTo>
                </a:path>
              </a:pathLst>
            </a:custGeom>
            <a:solidFill>
              <a:srgbClr val="FFFFFF"/>
            </a:solidFill>
            <a:ln w="9525">
              <a:noFill/>
              <a:round/>
              <a:headEnd/>
              <a:tailEnd/>
            </a:ln>
          </p:spPr>
          <p:txBody>
            <a:bodyPr/>
            <a:lstStyle/>
            <a:p>
              <a:endParaRPr lang="ja-JP" altLang="en-US"/>
            </a:p>
          </p:txBody>
        </p:sp>
        <p:sp>
          <p:nvSpPr>
            <p:cNvPr id="25752" name="Freeform 152"/>
            <p:cNvSpPr>
              <a:spLocks noEditPoints="1"/>
            </p:cNvSpPr>
            <p:nvPr userDrawn="1"/>
          </p:nvSpPr>
          <p:spPr bwMode="auto">
            <a:xfrm>
              <a:off x="4993" y="4042"/>
              <a:ext cx="78" cy="66"/>
            </a:xfrm>
            <a:custGeom>
              <a:avLst/>
              <a:gdLst/>
              <a:ahLst/>
              <a:cxnLst>
                <a:cxn ang="0">
                  <a:pos x="28" y="10"/>
                </a:cxn>
                <a:cxn ang="0">
                  <a:pos x="28" y="12"/>
                </a:cxn>
                <a:cxn ang="0">
                  <a:pos x="17" y="20"/>
                </a:cxn>
                <a:cxn ang="0">
                  <a:pos x="15" y="20"/>
                </a:cxn>
                <a:cxn ang="0">
                  <a:pos x="20" y="5"/>
                </a:cxn>
                <a:cxn ang="0">
                  <a:pos x="25" y="5"/>
                </a:cxn>
                <a:cxn ang="0">
                  <a:pos x="28" y="10"/>
                </a:cxn>
                <a:cxn ang="0">
                  <a:pos x="37" y="2"/>
                </a:cxn>
                <a:cxn ang="0">
                  <a:pos x="27" y="0"/>
                </a:cxn>
                <a:cxn ang="0">
                  <a:pos x="10" y="0"/>
                </a:cxn>
                <a:cxn ang="0">
                  <a:pos x="0" y="34"/>
                </a:cxn>
                <a:cxn ang="0">
                  <a:pos x="11" y="34"/>
                </a:cxn>
                <a:cxn ang="0">
                  <a:pos x="14" y="24"/>
                </a:cxn>
                <a:cxn ang="0">
                  <a:pos x="20" y="24"/>
                </a:cxn>
                <a:cxn ang="0">
                  <a:pos x="39" y="12"/>
                </a:cxn>
                <a:cxn ang="0">
                  <a:pos x="37" y="2"/>
                </a:cxn>
              </a:cxnLst>
              <a:rect l="0" t="0" r="r" b="b"/>
              <a:pathLst>
                <a:path w="40" h="34">
                  <a:moveTo>
                    <a:pt x="28" y="10"/>
                  </a:moveTo>
                  <a:cubicBezTo>
                    <a:pt x="28" y="10"/>
                    <a:pt x="28" y="12"/>
                    <a:pt x="28" y="12"/>
                  </a:cubicBezTo>
                  <a:cubicBezTo>
                    <a:pt x="26" y="17"/>
                    <a:pt x="23" y="20"/>
                    <a:pt x="17" y="20"/>
                  </a:cubicBezTo>
                  <a:cubicBezTo>
                    <a:pt x="15" y="20"/>
                    <a:pt x="15" y="20"/>
                    <a:pt x="15" y="20"/>
                  </a:cubicBezTo>
                  <a:cubicBezTo>
                    <a:pt x="20" y="5"/>
                    <a:pt x="20" y="5"/>
                    <a:pt x="20" y="5"/>
                  </a:cubicBezTo>
                  <a:cubicBezTo>
                    <a:pt x="25" y="5"/>
                    <a:pt x="25" y="5"/>
                    <a:pt x="25" y="5"/>
                  </a:cubicBezTo>
                  <a:cubicBezTo>
                    <a:pt x="28" y="5"/>
                    <a:pt x="29" y="7"/>
                    <a:pt x="28" y="10"/>
                  </a:cubicBezTo>
                  <a:close/>
                  <a:moveTo>
                    <a:pt x="37" y="2"/>
                  </a:moveTo>
                  <a:cubicBezTo>
                    <a:pt x="35" y="0"/>
                    <a:pt x="32" y="0"/>
                    <a:pt x="27" y="0"/>
                  </a:cubicBezTo>
                  <a:cubicBezTo>
                    <a:pt x="10" y="0"/>
                    <a:pt x="10" y="0"/>
                    <a:pt x="10" y="0"/>
                  </a:cubicBezTo>
                  <a:cubicBezTo>
                    <a:pt x="0" y="34"/>
                    <a:pt x="0" y="34"/>
                    <a:pt x="0" y="34"/>
                  </a:cubicBezTo>
                  <a:cubicBezTo>
                    <a:pt x="0" y="34"/>
                    <a:pt x="6" y="34"/>
                    <a:pt x="11" y="34"/>
                  </a:cubicBezTo>
                  <a:cubicBezTo>
                    <a:pt x="12" y="30"/>
                    <a:pt x="14" y="24"/>
                    <a:pt x="14" y="24"/>
                  </a:cubicBezTo>
                  <a:cubicBezTo>
                    <a:pt x="15" y="24"/>
                    <a:pt x="20" y="24"/>
                    <a:pt x="20" y="24"/>
                  </a:cubicBezTo>
                  <a:cubicBezTo>
                    <a:pt x="30" y="24"/>
                    <a:pt x="36" y="20"/>
                    <a:pt x="39" y="12"/>
                  </a:cubicBezTo>
                  <a:cubicBezTo>
                    <a:pt x="40" y="8"/>
                    <a:pt x="40" y="4"/>
                    <a:pt x="37" y="2"/>
                  </a:cubicBezTo>
                </a:path>
              </a:pathLst>
            </a:custGeom>
            <a:solidFill>
              <a:srgbClr val="FFFFFF"/>
            </a:solidFill>
            <a:ln w="9525">
              <a:noFill/>
              <a:round/>
              <a:headEnd/>
              <a:tailEnd/>
            </a:ln>
          </p:spPr>
          <p:txBody>
            <a:bodyPr/>
            <a:lstStyle/>
            <a:p>
              <a:endParaRPr lang="ja-JP" altLang="en-US"/>
            </a:p>
          </p:txBody>
        </p:sp>
        <p:sp>
          <p:nvSpPr>
            <p:cNvPr id="25753" name="Freeform 153"/>
            <p:cNvSpPr>
              <a:spLocks noEditPoints="1"/>
            </p:cNvSpPr>
            <p:nvPr userDrawn="1"/>
          </p:nvSpPr>
          <p:spPr bwMode="auto">
            <a:xfrm>
              <a:off x="4922" y="4042"/>
              <a:ext cx="77" cy="66"/>
            </a:xfrm>
            <a:custGeom>
              <a:avLst/>
              <a:gdLst/>
              <a:ahLst/>
              <a:cxnLst>
                <a:cxn ang="0">
                  <a:pos x="28" y="10"/>
                </a:cxn>
                <a:cxn ang="0">
                  <a:pos x="28" y="12"/>
                </a:cxn>
                <a:cxn ang="0">
                  <a:pos x="17" y="20"/>
                </a:cxn>
                <a:cxn ang="0">
                  <a:pos x="15" y="20"/>
                </a:cxn>
                <a:cxn ang="0">
                  <a:pos x="20" y="5"/>
                </a:cxn>
                <a:cxn ang="0">
                  <a:pos x="25" y="5"/>
                </a:cxn>
                <a:cxn ang="0">
                  <a:pos x="28" y="10"/>
                </a:cxn>
                <a:cxn ang="0">
                  <a:pos x="37" y="2"/>
                </a:cxn>
                <a:cxn ang="0">
                  <a:pos x="27" y="0"/>
                </a:cxn>
                <a:cxn ang="0">
                  <a:pos x="11" y="0"/>
                </a:cxn>
                <a:cxn ang="0">
                  <a:pos x="0" y="34"/>
                </a:cxn>
                <a:cxn ang="0">
                  <a:pos x="11" y="34"/>
                </a:cxn>
                <a:cxn ang="0">
                  <a:pos x="14" y="24"/>
                </a:cxn>
                <a:cxn ang="0">
                  <a:pos x="20" y="24"/>
                </a:cxn>
                <a:cxn ang="0">
                  <a:pos x="39" y="12"/>
                </a:cxn>
                <a:cxn ang="0">
                  <a:pos x="37" y="2"/>
                </a:cxn>
              </a:cxnLst>
              <a:rect l="0" t="0" r="r" b="b"/>
              <a:pathLst>
                <a:path w="40" h="34">
                  <a:moveTo>
                    <a:pt x="28" y="10"/>
                  </a:moveTo>
                  <a:cubicBezTo>
                    <a:pt x="28" y="10"/>
                    <a:pt x="28" y="12"/>
                    <a:pt x="28" y="12"/>
                  </a:cubicBezTo>
                  <a:cubicBezTo>
                    <a:pt x="26" y="17"/>
                    <a:pt x="24" y="20"/>
                    <a:pt x="17" y="20"/>
                  </a:cubicBezTo>
                  <a:cubicBezTo>
                    <a:pt x="15" y="20"/>
                    <a:pt x="15" y="20"/>
                    <a:pt x="15" y="20"/>
                  </a:cubicBezTo>
                  <a:cubicBezTo>
                    <a:pt x="20" y="5"/>
                    <a:pt x="20" y="5"/>
                    <a:pt x="20" y="5"/>
                  </a:cubicBezTo>
                  <a:cubicBezTo>
                    <a:pt x="25" y="5"/>
                    <a:pt x="25" y="5"/>
                    <a:pt x="25" y="5"/>
                  </a:cubicBezTo>
                  <a:cubicBezTo>
                    <a:pt x="28" y="5"/>
                    <a:pt x="29" y="7"/>
                    <a:pt x="28" y="10"/>
                  </a:cubicBezTo>
                  <a:close/>
                  <a:moveTo>
                    <a:pt x="37" y="2"/>
                  </a:moveTo>
                  <a:cubicBezTo>
                    <a:pt x="35" y="0"/>
                    <a:pt x="32" y="0"/>
                    <a:pt x="27" y="0"/>
                  </a:cubicBezTo>
                  <a:cubicBezTo>
                    <a:pt x="11" y="0"/>
                    <a:pt x="11" y="0"/>
                    <a:pt x="11" y="0"/>
                  </a:cubicBezTo>
                  <a:cubicBezTo>
                    <a:pt x="0" y="34"/>
                    <a:pt x="0" y="34"/>
                    <a:pt x="0" y="34"/>
                  </a:cubicBezTo>
                  <a:cubicBezTo>
                    <a:pt x="0" y="34"/>
                    <a:pt x="6" y="34"/>
                    <a:pt x="11" y="34"/>
                  </a:cubicBezTo>
                  <a:cubicBezTo>
                    <a:pt x="12" y="30"/>
                    <a:pt x="14" y="24"/>
                    <a:pt x="14" y="24"/>
                  </a:cubicBezTo>
                  <a:cubicBezTo>
                    <a:pt x="15" y="24"/>
                    <a:pt x="20" y="24"/>
                    <a:pt x="20" y="24"/>
                  </a:cubicBezTo>
                  <a:cubicBezTo>
                    <a:pt x="30" y="24"/>
                    <a:pt x="36" y="20"/>
                    <a:pt x="39" y="12"/>
                  </a:cubicBezTo>
                  <a:cubicBezTo>
                    <a:pt x="40" y="8"/>
                    <a:pt x="40" y="4"/>
                    <a:pt x="37" y="2"/>
                  </a:cubicBezTo>
                </a:path>
              </a:pathLst>
            </a:custGeom>
            <a:solidFill>
              <a:srgbClr val="FFFFFF"/>
            </a:solidFill>
            <a:ln w="9525">
              <a:noFill/>
              <a:round/>
              <a:headEnd/>
              <a:tailEnd/>
            </a:ln>
          </p:spPr>
          <p:txBody>
            <a:bodyPr/>
            <a:lstStyle/>
            <a:p>
              <a:endParaRPr lang="ja-JP" altLang="en-US"/>
            </a:p>
          </p:txBody>
        </p:sp>
        <p:sp>
          <p:nvSpPr>
            <p:cNvPr id="25754" name="Freeform 154"/>
            <p:cNvSpPr>
              <a:spLocks/>
            </p:cNvSpPr>
            <p:nvPr userDrawn="1"/>
          </p:nvSpPr>
          <p:spPr bwMode="auto">
            <a:xfrm>
              <a:off x="5289" y="4040"/>
              <a:ext cx="55" cy="33"/>
            </a:xfrm>
            <a:custGeom>
              <a:avLst/>
              <a:gdLst/>
              <a:ahLst/>
              <a:cxnLst>
                <a:cxn ang="0">
                  <a:pos x="21" y="0"/>
                </a:cxn>
                <a:cxn ang="0">
                  <a:pos x="11" y="5"/>
                </a:cxn>
                <a:cxn ang="0">
                  <a:pos x="0" y="17"/>
                </a:cxn>
                <a:cxn ang="0">
                  <a:pos x="5" y="17"/>
                </a:cxn>
                <a:cxn ang="0">
                  <a:pos x="22" y="7"/>
                </a:cxn>
                <a:cxn ang="0">
                  <a:pos x="28" y="0"/>
                </a:cxn>
                <a:cxn ang="0">
                  <a:pos x="21" y="0"/>
                </a:cxn>
              </a:cxnLst>
              <a:rect l="0" t="0" r="r" b="b"/>
              <a:pathLst>
                <a:path w="28" h="17">
                  <a:moveTo>
                    <a:pt x="21" y="0"/>
                  </a:moveTo>
                  <a:cubicBezTo>
                    <a:pt x="17" y="0"/>
                    <a:pt x="14" y="2"/>
                    <a:pt x="11" y="5"/>
                  </a:cubicBezTo>
                  <a:cubicBezTo>
                    <a:pt x="6" y="13"/>
                    <a:pt x="4" y="16"/>
                    <a:pt x="0" y="17"/>
                  </a:cubicBezTo>
                  <a:cubicBezTo>
                    <a:pt x="1" y="17"/>
                    <a:pt x="4" y="17"/>
                    <a:pt x="5" y="17"/>
                  </a:cubicBezTo>
                  <a:cubicBezTo>
                    <a:pt x="14" y="16"/>
                    <a:pt x="17" y="15"/>
                    <a:pt x="22" y="7"/>
                  </a:cubicBezTo>
                  <a:cubicBezTo>
                    <a:pt x="24" y="4"/>
                    <a:pt x="26" y="1"/>
                    <a:pt x="28" y="0"/>
                  </a:cubicBezTo>
                  <a:cubicBezTo>
                    <a:pt x="28" y="0"/>
                    <a:pt x="23" y="0"/>
                    <a:pt x="21" y="0"/>
                  </a:cubicBezTo>
                </a:path>
              </a:pathLst>
            </a:custGeom>
            <a:solidFill>
              <a:srgbClr val="FFFFFF"/>
            </a:solidFill>
            <a:ln w="9525">
              <a:noFill/>
              <a:round/>
              <a:headEnd/>
              <a:tailEnd/>
            </a:ln>
          </p:spPr>
          <p:txBody>
            <a:bodyPr/>
            <a:lstStyle/>
            <a:p>
              <a:endParaRPr lang="ja-JP" altLang="en-US"/>
            </a:p>
          </p:txBody>
        </p:sp>
      </p:grpSp>
      <p:pic>
        <p:nvPicPr>
          <p:cNvPr id="21" name="図 20" descr="アイコン が含まれている画像&#10;&#10;自動的に生成された説明">
            <a:extLst>
              <a:ext uri="{FF2B5EF4-FFF2-40B4-BE49-F238E27FC236}">
                <a16:creationId xmlns:a16="http://schemas.microsoft.com/office/drawing/2014/main" id="{1E3C162D-D260-45A2-BE0F-CDDCB72BB2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2952" y="6268229"/>
            <a:ext cx="1055461" cy="34293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フッター プレースホルダ 4"/>
          <p:cNvSpPr>
            <a:spLocks noGrp="1"/>
          </p:cNvSpPr>
          <p:nvPr>
            <p:ph type="ftr" sz="quarter" idx="11"/>
          </p:nvPr>
        </p:nvSpPr>
        <p:spPr/>
        <p:txBody>
          <a:bodyPr/>
          <a:lstStyle>
            <a:lvl1pPr>
              <a:defRPr/>
            </a:lvl1pPr>
          </a:lstStyle>
          <a:p>
            <a:r>
              <a:rPr lang="en-US" altLang="ja-JP"/>
              <a:t>TA for MRT Safety Management System on Line 6</a:t>
            </a:r>
          </a:p>
        </p:txBody>
      </p:sp>
      <p:sp>
        <p:nvSpPr>
          <p:cNvPr id="6" name="スライド番号プレースホルダ 5"/>
          <p:cNvSpPr>
            <a:spLocks noGrp="1"/>
          </p:cNvSpPr>
          <p:nvPr>
            <p:ph type="sldNum" sz="quarter" idx="12"/>
          </p:nvPr>
        </p:nvSpPr>
        <p:spPr/>
        <p:txBody>
          <a:bodyPr/>
          <a:lstStyle>
            <a:lvl1pPr>
              <a:defRPr/>
            </a:lvl1pPr>
          </a:lstStyle>
          <a:p>
            <a:fld id="{613E9692-C90D-4349-9E86-60BDB96A9591}" type="slidenum">
              <a:rPr lang="en-US" altLang="ja-JP"/>
              <a:pPr/>
              <a: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fld id="{74551D51-1977-4BAB-A224-EE04EFD50A92}" type="datetime2">
              <a:rPr lang="ja-JP" altLang="en-US"/>
              <a:pPr/>
              <a:t>2021年7月1日(木)</a:t>
            </a:fld>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フッター○○○○○○○○○○</a:t>
            </a:r>
          </a:p>
        </p:txBody>
      </p:sp>
      <p:sp>
        <p:nvSpPr>
          <p:cNvPr id="6" name="スライド番号プレースホルダ 5"/>
          <p:cNvSpPr>
            <a:spLocks noGrp="1"/>
          </p:cNvSpPr>
          <p:nvPr>
            <p:ph type="sldNum" sz="quarter" idx="12"/>
          </p:nvPr>
        </p:nvSpPr>
        <p:spPr/>
        <p:txBody>
          <a:bodyPr/>
          <a:lstStyle>
            <a:lvl1pPr>
              <a:defRPr/>
            </a:lvl1pPr>
          </a:lstStyle>
          <a:p>
            <a:fld id="{02A6C15A-E57E-482F-B237-CB5B9C74D699}" type="slidenum">
              <a:rPr lang="en-US" altLang="ja-JP"/>
              <a:pPr/>
              <a: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395288" y="1557338"/>
            <a:ext cx="4100512"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557338"/>
            <a:ext cx="4100513"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fld id="{3D21F62C-0D9C-4054-8EC7-EA5D0AAC1070}" type="datetime2">
              <a:rPr lang="ja-JP" altLang="en-US"/>
              <a:pPr/>
              <a:t>2021年7月1日(木)</a:t>
            </a:fld>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フッター○○○○○○○○○○</a:t>
            </a:r>
          </a:p>
        </p:txBody>
      </p:sp>
      <p:sp>
        <p:nvSpPr>
          <p:cNvPr id="7" name="スライド番号プレースホルダ 6"/>
          <p:cNvSpPr>
            <a:spLocks noGrp="1"/>
          </p:cNvSpPr>
          <p:nvPr>
            <p:ph type="sldNum" sz="quarter" idx="12"/>
          </p:nvPr>
        </p:nvSpPr>
        <p:spPr/>
        <p:txBody>
          <a:bodyPr/>
          <a:lstStyle>
            <a:lvl1pPr>
              <a:defRPr/>
            </a:lvl1pPr>
          </a:lstStyle>
          <a:p>
            <a:fld id="{0CA0532D-3822-4612-902B-C70DD21A3D64}" type="slidenum">
              <a:rPr lang="en-US" altLang="ja-JP"/>
              <a:pPr/>
              <a:t>‹#›</a:t>
            </a:fld>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vl1pPr>
          </a:lstStyle>
          <a:p>
            <a:fld id="{F73B08E0-DC81-41ED-B420-AD0755B34516}" type="datetime2">
              <a:rPr lang="ja-JP" altLang="en-US"/>
              <a:pPr/>
              <a:t>2021年7月1日(木)</a:t>
            </a:fld>
            <a:endParaRPr lang="en-US" altLang="ja-JP"/>
          </a:p>
        </p:txBody>
      </p:sp>
      <p:sp>
        <p:nvSpPr>
          <p:cNvPr id="4" name="フッター プレースホルダ 3"/>
          <p:cNvSpPr>
            <a:spLocks noGrp="1"/>
          </p:cNvSpPr>
          <p:nvPr>
            <p:ph type="ftr" sz="quarter" idx="11"/>
          </p:nvPr>
        </p:nvSpPr>
        <p:spPr/>
        <p:txBody>
          <a:bodyPr/>
          <a:lstStyle>
            <a:lvl1pPr>
              <a:defRPr/>
            </a:lvl1pPr>
          </a:lstStyle>
          <a:p>
            <a:r>
              <a:rPr lang="en-US" altLang="ja-JP"/>
              <a:t>フッター○○○○○○○○○○</a:t>
            </a:r>
          </a:p>
        </p:txBody>
      </p:sp>
      <p:sp>
        <p:nvSpPr>
          <p:cNvPr id="5" name="スライド番号プレースホルダ 4"/>
          <p:cNvSpPr>
            <a:spLocks noGrp="1"/>
          </p:cNvSpPr>
          <p:nvPr>
            <p:ph type="sldNum" sz="quarter" idx="12"/>
          </p:nvPr>
        </p:nvSpPr>
        <p:spPr/>
        <p:txBody>
          <a:bodyPr/>
          <a:lstStyle>
            <a:lvl1pPr>
              <a:defRPr/>
            </a:lvl1pPr>
          </a:lstStyle>
          <a:p>
            <a:fld id="{4274CBF0-B518-4404-B11B-07196780B953}" type="slidenum">
              <a:rPr lang="en-US" altLang="ja-JP"/>
              <a:pPr/>
              <a:t>‹#›</a:t>
            </a:fld>
            <a:endParaRPr lang="en-US" altLang="ja-JP"/>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fld id="{51600F69-4139-4435-B94E-F9CB3C37F029}" type="datetime2">
              <a:rPr lang="ja-JP" altLang="en-US"/>
              <a:pPr/>
              <a:t>2021年7月1日(木)</a:t>
            </a:fld>
            <a:endParaRPr lang="en-US" altLang="ja-JP"/>
          </a:p>
        </p:txBody>
      </p:sp>
      <p:sp>
        <p:nvSpPr>
          <p:cNvPr id="8" name="フッター プレースホルダ 7"/>
          <p:cNvSpPr>
            <a:spLocks noGrp="1"/>
          </p:cNvSpPr>
          <p:nvPr>
            <p:ph type="ftr" sz="quarter" idx="11"/>
          </p:nvPr>
        </p:nvSpPr>
        <p:spPr/>
        <p:txBody>
          <a:bodyPr/>
          <a:lstStyle>
            <a:lvl1pPr>
              <a:defRPr/>
            </a:lvl1pPr>
          </a:lstStyle>
          <a:p>
            <a:r>
              <a:rPr lang="en-US" altLang="ja-JP"/>
              <a:t>フッター○○○○○○○○○○</a:t>
            </a:r>
          </a:p>
        </p:txBody>
      </p:sp>
      <p:sp>
        <p:nvSpPr>
          <p:cNvPr id="9" name="スライド番号プレースホルダ 8"/>
          <p:cNvSpPr>
            <a:spLocks noGrp="1"/>
          </p:cNvSpPr>
          <p:nvPr>
            <p:ph type="sldNum" sz="quarter" idx="12"/>
          </p:nvPr>
        </p:nvSpPr>
        <p:spPr/>
        <p:txBody>
          <a:bodyPr/>
          <a:lstStyle>
            <a:lvl1pPr>
              <a:defRPr/>
            </a:lvl1pPr>
          </a:lstStyle>
          <a:p>
            <a:fld id="{EEA557B0-5F32-4897-8AAA-72BAFE990122}" type="slidenum">
              <a:rPr lang="en-US" altLang="ja-JP"/>
              <a:pPr/>
              <a:t>‹#›</a:t>
            </a:fld>
            <a:endParaRPr lang="en-US" alt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2F37C729-A13B-437B-926A-0FB0ACBCC4E1}" type="datetime2">
              <a:rPr lang="ja-JP" altLang="en-US"/>
              <a:pPr/>
              <a:t>2021年7月1日(木)</a:t>
            </a:fld>
            <a:endParaRPr lang="en-US" altLang="ja-JP"/>
          </a:p>
        </p:txBody>
      </p:sp>
      <p:sp>
        <p:nvSpPr>
          <p:cNvPr id="3" name="フッター プレースホルダ 2"/>
          <p:cNvSpPr>
            <a:spLocks noGrp="1"/>
          </p:cNvSpPr>
          <p:nvPr>
            <p:ph type="ftr" sz="quarter" idx="11"/>
          </p:nvPr>
        </p:nvSpPr>
        <p:spPr/>
        <p:txBody>
          <a:bodyPr/>
          <a:lstStyle>
            <a:lvl1pPr>
              <a:defRPr/>
            </a:lvl1pPr>
          </a:lstStyle>
          <a:p>
            <a:r>
              <a:rPr lang="en-US" altLang="ja-JP"/>
              <a:t>フッター○○○○○○○○○○</a:t>
            </a:r>
          </a:p>
        </p:txBody>
      </p:sp>
      <p:sp>
        <p:nvSpPr>
          <p:cNvPr id="4" name="スライド番号プレースホルダ 3"/>
          <p:cNvSpPr>
            <a:spLocks noGrp="1"/>
          </p:cNvSpPr>
          <p:nvPr>
            <p:ph type="sldNum" sz="quarter" idx="12"/>
          </p:nvPr>
        </p:nvSpPr>
        <p:spPr/>
        <p:txBody>
          <a:bodyPr/>
          <a:lstStyle>
            <a:lvl1pPr>
              <a:defRPr/>
            </a:lvl1pPr>
          </a:lstStyle>
          <a:p>
            <a:fld id="{0DFA4290-9606-4929-BBDC-B81E197C3F30}" type="slidenum">
              <a:rPr lang="en-US" altLang="ja-JP"/>
              <a:pPr/>
              <a:t>‹#›</a:t>
            </a:fld>
            <a:endParaRPr lang="en-US" altLang="ja-JP"/>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fld id="{F31679B7-54A8-492B-94B9-7499755FA5D9}" type="datetime2">
              <a:rPr lang="ja-JP" altLang="en-US"/>
              <a:pPr/>
              <a:t>2021年7月1日(木)</a:t>
            </a:fld>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フッター○○○○○○○○○○</a:t>
            </a:r>
          </a:p>
        </p:txBody>
      </p:sp>
      <p:sp>
        <p:nvSpPr>
          <p:cNvPr id="7" name="スライド番号プレースホルダ 6"/>
          <p:cNvSpPr>
            <a:spLocks noGrp="1"/>
          </p:cNvSpPr>
          <p:nvPr>
            <p:ph type="sldNum" sz="quarter" idx="12"/>
          </p:nvPr>
        </p:nvSpPr>
        <p:spPr/>
        <p:txBody>
          <a:bodyPr/>
          <a:lstStyle>
            <a:lvl1pPr>
              <a:defRPr/>
            </a:lvl1pPr>
          </a:lstStyle>
          <a:p>
            <a:fld id="{B61CA02A-AD28-4775-91C1-4EDEB0228D4F}"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フッター プレースホルダ 4"/>
          <p:cNvSpPr>
            <a:spLocks noGrp="1"/>
          </p:cNvSpPr>
          <p:nvPr>
            <p:ph type="ftr" sz="quarter" idx="11"/>
          </p:nvPr>
        </p:nvSpPr>
        <p:spPr/>
        <p:txBody>
          <a:bodyPr/>
          <a:lstStyle>
            <a:lvl1pPr>
              <a:defRPr/>
            </a:lvl1pPr>
          </a:lstStyle>
          <a:p>
            <a:r>
              <a:rPr lang="en-US" altLang="ja-JP"/>
              <a:t>TA for MRT Safety Management System on Line 6</a:t>
            </a:r>
          </a:p>
        </p:txBody>
      </p:sp>
      <p:sp>
        <p:nvSpPr>
          <p:cNvPr id="6" name="スライド番号プレースホルダ 5"/>
          <p:cNvSpPr>
            <a:spLocks noGrp="1"/>
          </p:cNvSpPr>
          <p:nvPr>
            <p:ph type="sldNum" sz="quarter" idx="12"/>
          </p:nvPr>
        </p:nvSpPr>
        <p:spPr/>
        <p:txBody>
          <a:bodyPr/>
          <a:lstStyle>
            <a:lvl1pPr>
              <a:defRPr/>
            </a:lvl1pPr>
          </a:lstStyle>
          <a:p>
            <a:fld id="{0D4B1D02-E406-44D3-B4FB-C9088C6DDDC1}" type="slidenum">
              <a:rPr lang="en-US" altLang="ja-JP"/>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fld id="{63028920-7A9F-4D98-8AC6-7B13AD4F5561}" type="datetime2">
              <a:rPr lang="ja-JP" altLang="en-US"/>
              <a:pPr/>
              <a:t>2021年7月1日(木)</a:t>
            </a:fld>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フッター○○○○○○○○○○</a:t>
            </a:r>
          </a:p>
        </p:txBody>
      </p:sp>
      <p:sp>
        <p:nvSpPr>
          <p:cNvPr id="7" name="スライド番号プレースホルダ 6"/>
          <p:cNvSpPr>
            <a:spLocks noGrp="1"/>
          </p:cNvSpPr>
          <p:nvPr>
            <p:ph type="sldNum" sz="quarter" idx="12"/>
          </p:nvPr>
        </p:nvSpPr>
        <p:spPr/>
        <p:txBody>
          <a:bodyPr/>
          <a:lstStyle>
            <a:lvl1pPr>
              <a:defRPr/>
            </a:lvl1pPr>
          </a:lstStyle>
          <a:p>
            <a:fld id="{69676E21-6C72-4C1B-A414-43DC4BAD99A1}" type="slidenum">
              <a:rPr lang="en-US" altLang="ja-JP"/>
              <a:pPr/>
              <a:t>‹#›</a:t>
            </a:fld>
            <a:endParaRPr lang="en-US" alt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358381F4-A549-44A5-BA39-2D511F4D3916}" type="datetime2">
              <a:rPr lang="ja-JP" altLang="en-US"/>
              <a:pPr/>
              <a:t>2021年7月1日(木)</a:t>
            </a:fld>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フッター○○○○○○○○○○</a:t>
            </a:r>
          </a:p>
        </p:txBody>
      </p:sp>
      <p:sp>
        <p:nvSpPr>
          <p:cNvPr id="6" name="スライド番号プレースホルダ 5"/>
          <p:cNvSpPr>
            <a:spLocks noGrp="1"/>
          </p:cNvSpPr>
          <p:nvPr>
            <p:ph type="sldNum" sz="quarter" idx="12"/>
          </p:nvPr>
        </p:nvSpPr>
        <p:spPr/>
        <p:txBody>
          <a:bodyPr/>
          <a:lstStyle>
            <a:lvl1pPr>
              <a:defRPr/>
            </a:lvl1pPr>
          </a:lstStyle>
          <a:p>
            <a:fld id="{696C59F6-58A8-49F0-B291-E397C924F78D}" type="slidenum">
              <a:rPr lang="en-US" altLang="ja-JP"/>
              <a:pPr/>
              <a:t>‹#›</a:t>
            </a:fld>
            <a:endParaRPr lang="en-US" altLang="ja-JP"/>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61150" y="188913"/>
            <a:ext cx="2087563" cy="6192837"/>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395288" y="188913"/>
            <a:ext cx="6113462" cy="6192837"/>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27EE98AF-8C30-439D-8AE1-EE214CE743A2}" type="datetime2">
              <a:rPr lang="ja-JP" altLang="en-US"/>
              <a:pPr/>
              <a:t>2021年7月1日(木)</a:t>
            </a:fld>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フッター○○○○○○○○○○</a:t>
            </a:r>
          </a:p>
        </p:txBody>
      </p:sp>
      <p:sp>
        <p:nvSpPr>
          <p:cNvPr id="6" name="スライド番号プレースホルダ 5"/>
          <p:cNvSpPr>
            <a:spLocks noGrp="1"/>
          </p:cNvSpPr>
          <p:nvPr>
            <p:ph type="sldNum" sz="quarter" idx="12"/>
          </p:nvPr>
        </p:nvSpPr>
        <p:spPr/>
        <p:txBody>
          <a:bodyPr/>
          <a:lstStyle>
            <a:lvl1pPr>
              <a:defRPr/>
            </a:lvl1pPr>
          </a:lstStyle>
          <a:p>
            <a:fld id="{8785E28D-72ED-4C39-8A6D-41CD8F7CE25A}"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 3"/>
          <p:cNvSpPr>
            <a:spLocks noGrp="1"/>
          </p:cNvSpPr>
          <p:nvPr>
            <p:ph type="dt" sz="half" idx="10"/>
          </p:nvPr>
        </p:nvSpPr>
        <p:spPr>
          <a:xfrm>
            <a:off x="323850" y="6532563"/>
            <a:ext cx="1655763" cy="279400"/>
          </a:xfrm>
          <a:prstGeom prst="rect">
            <a:avLst/>
          </a:prstGeom>
        </p:spPr>
        <p:txBody>
          <a:bodyPr/>
          <a:lstStyle>
            <a:lvl1pPr>
              <a:defRPr/>
            </a:lvl1pPr>
          </a:lstStyle>
          <a:p>
            <a:fld id="{38CDFFC0-A0F4-45A0-B4D4-BD5FCF61C15F}" type="datetime2">
              <a:rPr lang="ja-JP" altLang="en-US"/>
              <a:pPr/>
              <a:t>2021年7月1日(木)</a:t>
            </a:fld>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フッター○○○○○○○○○○</a:t>
            </a:r>
          </a:p>
        </p:txBody>
      </p:sp>
      <p:sp>
        <p:nvSpPr>
          <p:cNvPr id="6" name="スライド番号プレースホルダ 5"/>
          <p:cNvSpPr>
            <a:spLocks noGrp="1"/>
          </p:cNvSpPr>
          <p:nvPr>
            <p:ph type="sldNum" sz="quarter" idx="12"/>
          </p:nvPr>
        </p:nvSpPr>
        <p:spPr/>
        <p:txBody>
          <a:bodyPr/>
          <a:lstStyle>
            <a:lvl1pPr>
              <a:defRPr/>
            </a:lvl1pPr>
          </a:lstStyle>
          <a:p>
            <a:fld id="{D0CC48D6-B6EB-4E96-B2A1-95FF5A497C02}"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395288" y="1557338"/>
            <a:ext cx="4100512"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557338"/>
            <a:ext cx="4100513"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a:xfrm>
            <a:off x="323850" y="6532563"/>
            <a:ext cx="1655763" cy="279400"/>
          </a:xfrm>
          <a:prstGeom prst="rect">
            <a:avLst/>
          </a:prstGeom>
        </p:spPr>
        <p:txBody>
          <a:bodyPr/>
          <a:lstStyle>
            <a:lvl1pPr>
              <a:defRPr/>
            </a:lvl1pPr>
          </a:lstStyle>
          <a:p>
            <a:fld id="{68C208BF-3896-4FC3-87E3-896D86F6C20B}" type="datetime2">
              <a:rPr lang="ja-JP" altLang="en-US"/>
              <a:pPr/>
              <a:t>2021年7月1日(木)</a:t>
            </a:fld>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フッター○○○○○○○○○○</a:t>
            </a:r>
          </a:p>
        </p:txBody>
      </p:sp>
      <p:sp>
        <p:nvSpPr>
          <p:cNvPr id="7" name="スライド番号プレースホルダ 6"/>
          <p:cNvSpPr>
            <a:spLocks noGrp="1"/>
          </p:cNvSpPr>
          <p:nvPr>
            <p:ph type="sldNum" sz="quarter" idx="12"/>
          </p:nvPr>
        </p:nvSpPr>
        <p:spPr/>
        <p:txBody>
          <a:bodyPr/>
          <a:lstStyle>
            <a:lvl1pPr>
              <a:defRPr/>
            </a:lvl1pPr>
          </a:lstStyle>
          <a:p>
            <a:fld id="{C329FA1A-E927-4A92-BE6C-3418CD7B6CA9}"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a:xfrm>
            <a:off x="323850" y="6532563"/>
            <a:ext cx="1655763" cy="279400"/>
          </a:xfrm>
          <a:prstGeom prst="rect">
            <a:avLst/>
          </a:prstGeom>
        </p:spPr>
        <p:txBody>
          <a:bodyPr/>
          <a:lstStyle>
            <a:lvl1pPr>
              <a:defRPr/>
            </a:lvl1pPr>
          </a:lstStyle>
          <a:p>
            <a:fld id="{67AF7F8A-F5D5-49C5-8383-BE6F3C991784}" type="datetime2">
              <a:rPr lang="ja-JP" altLang="en-US"/>
              <a:pPr/>
              <a:t>2021年7月1日(木)</a:t>
            </a:fld>
            <a:endParaRPr lang="en-US" altLang="ja-JP"/>
          </a:p>
        </p:txBody>
      </p:sp>
      <p:sp>
        <p:nvSpPr>
          <p:cNvPr id="8" name="フッター プレースホルダ 7"/>
          <p:cNvSpPr>
            <a:spLocks noGrp="1"/>
          </p:cNvSpPr>
          <p:nvPr>
            <p:ph type="ftr" sz="quarter" idx="11"/>
          </p:nvPr>
        </p:nvSpPr>
        <p:spPr/>
        <p:txBody>
          <a:bodyPr/>
          <a:lstStyle>
            <a:lvl1pPr>
              <a:defRPr/>
            </a:lvl1pPr>
          </a:lstStyle>
          <a:p>
            <a:r>
              <a:rPr lang="en-US" altLang="ja-JP"/>
              <a:t>フッター○○○○○○○○○○</a:t>
            </a:r>
          </a:p>
        </p:txBody>
      </p:sp>
      <p:sp>
        <p:nvSpPr>
          <p:cNvPr id="9" name="スライド番号プレースホルダ 8"/>
          <p:cNvSpPr>
            <a:spLocks noGrp="1"/>
          </p:cNvSpPr>
          <p:nvPr>
            <p:ph type="sldNum" sz="quarter" idx="12"/>
          </p:nvPr>
        </p:nvSpPr>
        <p:spPr/>
        <p:txBody>
          <a:bodyPr/>
          <a:lstStyle>
            <a:lvl1pPr>
              <a:defRPr/>
            </a:lvl1pPr>
          </a:lstStyle>
          <a:p>
            <a:fld id="{6E9DB40B-B41B-4CE9-ACFA-D2DF095F6F46}"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 2"/>
          <p:cNvSpPr>
            <a:spLocks noGrp="1"/>
          </p:cNvSpPr>
          <p:nvPr>
            <p:ph type="dt" sz="half" idx="10"/>
          </p:nvPr>
        </p:nvSpPr>
        <p:spPr>
          <a:xfrm>
            <a:off x="323850" y="6532563"/>
            <a:ext cx="1655763" cy="279400"/>
          </a:xfrm>
          <a:prstGeom prst="rect">
            <a:avLst/>
          </a:prstGeom>
        </p:spPr>
        <p:txBody>
          <a:bodyPr/>
          <a:lstStyle>
            <a:lvl1pPr>
              <a:defRPr/>
            </a:lvl1pPr>
          </a:lstStyle>
          <a:p>
            <a:fld id="{2DCE1C4F-3AAB-4CC1-94D0-BBFC51C4C06D}" type="datetime2">
              <a:rPr lang="ja-JP" altLang="en-US"/>
              <a:pPr/>
              <a:t>2021年7月1日(木)</a:t>
            </a:fld>
            <a:endParaRPr lang="en-US" altLang="ja-JP"/>
          </a:p>
        </p:txBody>
      </p:sp>
      <p:sp>
        <p:nvSpPr>
          <p:cNvPr id="4" name="フッター プレースホルダ 3"/>
          <p:cNvSpPr>
            <a:spLocks noGrp="1"/>
          </p:cNvSpPr>
          <p:nvPr>
            <p:ph type="ftr" sz="quarter" idx="11"/>
          </p:nvPr>
        </p:nvSpPr>
        <p:spPr/>
        <p:txBody>
          <a:bodyPr/>
          <a:lstStyle>
            <a:lvl1pPr>
              <a:defRPr/>
            </a:lvl1pPr>
          </a:lstStyle>
          <a:p>
            <a:r>
              <a:rPr lang="en-US" altLang="ja-JP"/>
              <a:t>フッター○○○○○○○○○○</a:t>
            </a:r>
          </a:p>
        </p:txBody>
      </p:sp>
      <p:sp>
        <p:nvSpPr>
          <p:cNvPr id="5" name="スライド番号プレースホルダ 4"/>
          <p:cNvSpPr>
            <a:spLocks noGrp="1"/>
          </p:cNvSpPr>
          <p:nvPr>
            <p:ph type="sldNum" sz="quarter" idx="12"/>
          </p:nvPr>
        </p:nvSpPr>
        <p:spPr/>
        <p:txBody>
          <a:bodyPr/>
          <a:lstStyle>
            <a:lvl1pPr>
              <a:defRPr/>
            </a:lvl1pPr>
          </a:lstStyle>
          <a:p>
            <a:fld id="{789A6C8C-8563-42D3-9475-9A367C8B1157}"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323850" y="6532563"/>
            <a:ext cx="1655763" cy="279400"/>
          </a:xfrm>
          <a:prstGeom prst="rect">
            <a:avLst/>
          </a:prstGeom>
        </p:spPr>
        <p:txBody>
          <a:bodyPr/>
          <a:lstStyle>
            <a:lvl1pPr>
              <a:defRPr/>
            </a:lvl1pPr>
          </a:lstStyle>
          <a:p>
            <a:fld id="{67CF578F-2CEB-4435-ACFB-A70DDE8EF2A8}" type="datetime2">
              <a:rPr lang="ja-JP" altLang="en-US"/>
              <a:pPr/>
              <a:t>2021年7月1日(木)</a:t>
            </a:fld>
            <a:endParaRPr lang="en-US" altLang="ja-JP"/>
          </a:p>
        </p:txBody>
      </p:sp>
      <p:sp>
        <p:nvSpPr>
          <p:cNvPr id="3" name="フッター プレースホルダ 2"/>
          <p:cNvSpPr>
            <a:spLocks noGrp="1"/>
          </p:cNvSpPr>
          <p:nvPr>
            <p:ph type="ftr" sz="quarter" idx="11"/>
          </p:nvPr>
        </p:nvSpPr>
        <p:spPr/>
        <p:txBody>
          <a:bodyPr/>
          <a:lstStyle>
            <a:lvl1pPr>
              <a:defRPr/>
            </a:lvl1pPr>
          </a:lstStyle>
          <a:p>
            <a:r>
              <a:rPr lang="en-US" altLang="ja-JP"/>
              <a:t>フッター○○○○○○○○○○</a:t>
            </a:r>
          </a:p>
        </p:txBody>
      </p:sp>
      <p:sp>
        <p:nvSpPr>
          <p:cNvPr id="4" name="スライド番号プレースホルダ 3"/>
          <p:cNvSpPr>
            <a:spLocks noGrp="1"/>
          </p:cNvSpPr>
          <p:nvPr>
            <p:ph type="sldNum" sz="quarter" idx="12"/>
          </p:nvPr>
        </p:nvSpPr>
        <p:spPr/>
        <p:txBody>
          <a:bodyPr/>
          <a:lstStyle>
            <a:lvl1pPr>
              <a:defRPr/>
            </a:lvl1pPr>
          </a:lstStyle>
          <a:p>
            <a:fld id="{350E13FB-DCAF-430E-9FD5-74CCF70954EF}"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a:xfrm>
            <a:off x="323850" y="6532563"/>
            <a:ext cx="1655763" cy="279400"/>
          </a:xfrm>
          <a:prstGeom prst="rect">
            <a:avLst/>
          </a:prstGeom>
        </p:spPr>
        <p:txBody>
          <a:bodyPr/>
          <a:lstStyle>
            <a:lvl1pPr>
              <a:defRPr/>
            </a:lvl1pPr>
          </a:lstStyle>
          <a:p>
            <a:fld id="{3E780D5B-BD9E-414F-9C78-6EF54B7FECC3}" type="datetime2">
              <a:rPr lang="ja-JP" altLang="en-US"/>
              <a:pPr/>
              <a:t>2021年7月1日(木)</a:t>
            </a:fld>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フッター○○○○○○○○○○</a:t>
            </a:r>
          </a:p>
        </p:txBody>
      </p:sp>
      <p:sp>
        <p:nvSpPr>
          <p:cNvPr id="7" name="スライド番号プレースホルダ 6"/>
          <p:cNvSpPr>
            <a:spLocks noGrp="1"/>
          </p:cNvSpPr>
          <p:nvPr>
            <p:ph type="sldNum" sz="quarter" idx="12"/>
          </p:nvPr>
        </p:nvSpPr>
        <p:spPr/>
        <p:txBody>
          <a:bodyPr/>
          <a:lstStyle>
            <a:lvl1pPr>
              <a:defRPr/>
            </a:lvl1pPr>
          </a:lstStyle>
          <a:p>
            <a:fld id="{A1449333-3199-4EDF-AE36-6DF56763B419}"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a:xfrm>
            <a:off x="323850" y="6532563"/>
            <a:ext cx="1655763" cy="279400"/>
          </a:xfrm>
          <a:prstGeom prst="rect">
            <a:avLst/>
          </a:prstGeom>
        </p:spPr>
        <p:txBody>
          <a:bodyPr/>
          <a:lstStyle>
            <a:lvl1pPr>
              <a:defRPr/>
            </a:lvl1pPr>
          </a:lstStyle>
          <a:p>
            <a:fld id="{4158A50A-D44B-4980-94DB-9CA3BA337F74}" type="datetime2">
              <a:rPr lang="ja-JP" altLang="en-US"/>
              <a:pPr/>
              <a:t>2021年7月1日(木)</a:t>
            </a:fld>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フッター○○○○○○○○○○</a:t>
            </a:r>
          </a:p>
        </p:txBody>
      </p:sp>
      <p:sp>
        <p:nvSpPr>
          <p:cNvPr id="7" name="スライド番号プレースホルダ 6"/>
          <p:cNvSpPr>
            <a:spLocks noGrp="1"/>
          </p:cNvSpPr>
          <p:nvPr>
            <p:ph type="sldNum" sz="quarter" idx="12"/>
          </p:nvPr>
        </p:nvSpPr>
        <p:spPr/>
        <p:txBody>
          <a:bodyPr/>
          <a:lstStyle>
            <a:lvl1pPr>
              <a:defRPr/>
            </a:lvl1pPr>
          </a:lstStyle>
          <a:p>
            <a:fld id="{1986F8CC-AD07-4926-96D9-EE7A96C9A76D}"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88913"/>
            <a:ext cx="8353425" cy="1079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395288" y="1557338"/>
            <a:ext cx="8353425" cy="4824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9" name="Rectangle 5"/>
          <p:cNvSpPr>
            <a:spLocks noGrp="1" noChangeArrowheads="1"/>
          </p:cNvSpPr>
          <p:nvPr>
            <p:ph type="ftr" sz="quarter" idx="3"/>
          </p:nvPr>
        </p:nvSpPr>
        <p:spPr bwMode="auto">
          <a:xfrm>
            <a:off x="323528" y="6532563"/>
            <a:ext cx="48260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r>
              <a:rPr lang="en-US" altLang="ja-JP"/>
              <a:t>TA for MRT Safety Management System on Line 6</a:t>
            </a:r>
          </a:p>
        </p:txBody>
      </p:sp>
      <p:sp>
        <p:nvSpPr>
          <p:cNvPr id="1030" name="Rectangle 6"/>
          <p:cNvSpPr>
            <a:spLocks noGrp="1" noChangeArrowheads="1"/>
          </p:cNvSpPr>
          <p:nvPr>
            <p:ph type="sldNum" sz="quarter" idx="4"/>
          </p:nvPr>
        </p:nvSpPr>
        <p:spPr bwMode="auto">
          <a:xfrm>
            <a:off x="7947025" y="6524625"/>
            <a:ext cx="873125"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fld id="{8C42D5D6-E460-48BF-97C0-501242A0426B}" type="slidenum">
              <a:rPr lang="en-US" altLang="ja-JP"/>
              <a:pPr/>
              <a:t>‹#›</a:t>
            </a:fld>
            <a:endParaRPr lang="en-US" altLang="ja-JP"/>
          </a:p>
        </p:txBody>
      </p:sp>
      <p:pic>
        <p:nvPicPr>
          <p:cNvPr id="1190" name="Picture 166" descr="nk_line"/>
          <p:cNvPicPr>
            <a:picLocks noChangeAspect="1" noChangeArrowheads="1"/>
          </p:cNvPicPr>
          <p:nvPr/>
        </p:nvPicPr>
        <p:blipFill>
          <a:blip r:embed="rId13" cstate="print"/>
          <a:srcRect/>
          <a:stretch>
            <a:fillRect/>
          </a:stretch>
        </p:blipFill>
        <p:spPr bwMode="black">
          <a:xfrm>
            <a:off x="395288" y="6413512"/>
            <a:ext cx="6120000" cy="96776"/>
          </a:xfrm>
          <a:prstGeom prst="rect">
            <a:avLst/>
          </a:prstGeom>
          <a:noFill/>
        </p:spPr>
      </p:pic>
      <p:grpSp>
        <p:nvGrpSpPr>
          <p:cNvPr id="1193" name="Group 169"/>
          <p:cNvGrpSpPr>
            <a:grpSpLocks noChangeAspect="1"/>
          </p:cNvGrpSpPr>
          <p:nvPr/>
        </p:nvGrpSpPr>
        <p:grpSpPr bwMode="auto">
          <a:xfrm>
            <a:off x="6601412" y="6413500"/>
            <a:ext cx="1130300" cy="111125"/>
            <a:chOff x="4799" y="4040"/>
            <a:chExt cx="712" cy="70"/>
          </a:xfrm>
        </p:grpSpPr>
        <p:sp>
          <p:nvSpPr>
            <p:cNvPr id="1192" name="AutoShape 168"/>
            <p:cNvSpPr>
              <a:spLocks noChangeAspect="1" noChangeArrowheads="1" noTextEdit="1"/>
            </p:cNvSpPr>
            <p:nvPr userDrawn="1"/>
          </p:nvSpPr>
          <p:spPr bwMode="auto">
            <a:xfrm>
              <a:off x="4799" y="4040"/>
              <a:ext cx="712" cy="70"/>
            </a:xfrm>
            <a:prstGeom prst="rect">
              <a:avLst/>
            </a:prstGeom>
            <a:noFill/>
            <a:ln w="9525">
              <a:noFill/>
              <a:miter lim="800000"/>
              <a:headEnd/>
              <a:tailEnd/>
            </a:ln>
          </p:spPr>
          <p:txBody>
            <a:bodyPr/>
            <a:lstStyle/>
            <a:p>
              <a:endParaRPr lang="ja-JP" altLang="en-US"/>
            </a:p>
          </p:txBody>
        </p:sp>
        <p:sp>
          <p:nvSpPr>
            <p:cNvPr id="1194" name="Freeform 170"/>
            <p:cNvSpPr>
              <a:spLocks noEditPoints="1"/>
            </p:cNvSpPr>
            <p:nvPr userDrawn="1"/>
          </p:nvSpPr>
          <p:spPr bwMode="auto">
            <a:xfrm>
              <a:off x="5067" y="4040"/>
              <a:ext cx="80" cy="70"/>
            </a:xfrm>
            <a:custGeom>
              <a:avLst/>
              <a:gdLst/>
              <a:ahLst/>
              <a:cxnLst>
                <a:cxn ang="0">
                  <a:pos x="29" y="12"/>
                </a:cxn>
                <a:cxn ang="0">
                  <a:pos x="26" y="6"/>
                </a:cxn>
                <a:cxn ang="0">
                  <a:pos x="24" y="6"/>
                </a:cxn>
                <a:cxn ang="0">
                  <a:pos x="17" y="12"/>
                </a:cxn>
                <a:cxn ang="0">
                  <a:pos x="13" y="25"/>
                </a:cxn>
                <a:cxn ang="0">
                  <a:pos x="16" y="30"/>
                </a:cxn>
                <a:cxn ang="0">
                  <a:pos x="18" y="30"/>
                </a:cxn>
                <a:cxn ang="0">
                  <a:pos x="24" y="25"/>
                </a:cxn>
                <a:cxn ang="0">
                  <a:pos x="29" y="12"/>
                </a:cxn>
                <a:cxn ang="0">
                  <a:pos x="16" y="36"/>
                </a:cxn>
                <a:cxn ang="0">
                  <a:pos x="13" y="36"/>
                </a:cxn>
                <a:cxn ang="0">
                  <a:pos x="4" y="18"/>
                </a:cxn>
                <a:cxn ang="0">
                  <a:pos x="26" y="0"/>
                </a:cxn>
                <a:cxn ang="0">
                  <a:pos x="29" y="0"/>
                </a:cxn>
                <a:cxn ang="0">
                  <a:pos x="38" y="18"/>
                </a:cxn>
                <a:cxn ang="0">
                  <a:pos x="16" y="36"/>
                </a:cxn>
              </a:cxnLst>
              <a:rect l="0" t="0" r="r" b="b"/>
              <a:pathLst>
                <a:path w="41" h="36">
                  <a:moveTo>
                    <a:pt x="29" y="12"/>
                  </a:moveTo>
                  <a:cubicBezTo>
                    <a:pt x="30" y="8"/>
                    <a:pt x="30" y="6"/>
                    <a:pt x="26" y="6"/>
                  </a:cubicBezTo>
                  <a:cubicBezTo>
                    <a:pt x="26" y="6"/>
                    <a:pt x="24" y="6"/>
                    <a:pt x="24" y="6"/>
                  </a:cubicBezTo>
                  <a:cubicBezTo>
                    <a:pt x="20" y="6"/>
                    <a:pt x="19" y="8"/>
                    <a:pt x="17" y="12"/>
                  </a:cubicBezTo>
                  <a:cubicBezTo>
                    <a:pt x="17" y="13"/>
                    <a:pt x="13" y="24"/>
                    <a:pt x="13" y="25"/>
                  </a:cubicBezTo>
                  <a:cubicBezTo>
                    <a:pt x="12" y="28"/>
                    <a:pt x="13" y="30"/>
                    <a:pt x="16" y="30"/>
                  </a:cubicBezTo>
                  <a:cubicBezTo>
                    <a:pt x="16" y="30"/>
                    <a:pt x="18" y="30"/>
                    <a:pt x="18" y="30"/>
                  </a:cubicBezTo>
                  <a:cubicBezTo>
                    <a:pt x="22" y="30"/>
                    <a:pt x="23" y="29"/>
                    <a:pt x="24" y="25"/>
                  </a:cubicBezTo>
                  <a:cubicBezTo>
                    <a:pt x="25" y="23"/>
                    <a:pt x="28" y="13"/>
                    <a:pt x="29" y="12"/>
                  </a:cubicBezTo>
                  <a:close/>
                  <a:moveTo>
                    <a:pt x="16" y="36"/>
                  </a:moveTo>
                  <a:cubicBezTo>
                    <a:pt x="16" y="36"/>
                    <a:pt x="13" y="36"/>
                    <a:pt x="13" y="36"/>
                  </a:cubicBezTo>
                  <a:cubicBezTo>
                    <a:pt x="1" y="36"/>
                    <a:pt x="0" y="28"/>
                    <a:pt x="4" y="18"/>
                  </a:cubicBezTo>
                  <a:cubicBezTo>
                    <a:pt x="8" y="7"/>
                    <a:pt x="12" y="0"/>
                    <a:pt x="26" y="0"/>
                  </a:cubicBezTo>
                  <a:cubicBezTo>
                    <a:pt x="26" y="0"/>
                    <a:pt x="29" y="0"/>
                    <a:pt x="29" y="0"/>
                  </a:cubicBezTo>
                  <a:cubicBezTo>
                    <a:pt x="41" y="0"/>
                    <a:pt x="41" y="7"/>
                    <a:pt x="38" y="18"/>
                  </a:cubicBezTo>
                  <a:cubicBezTo>
                    <a:pt x="34" y="29"/>
                    <a:pt x="29" y="36"/>
                    <a:pt x="16" y="36"/>
                  </a:cubicBezTo>
                </a:path>
              </a:pathLst>
            </a:custGeom>
            <a:solidFill>
              <a:srgbClr val="1F75BF"/>
            </a:solidFill>
            <a:ln w="9525">
              <a:noFill/>
              <a:round/>
              <a:headEnd/>
              <a:tailEnd/>
            </a:ln>
          </p:spPr>
          <p:txBody>
            <a:bodyPr/>
            <a:lstStyle/>
            <a:p>
              <a:endParaRPr lang="ja-JP" altLang="en-US"/>
            </a:p>
          </p:txBody>
        </p:sp>
        <p:sp>
          <p:nvSpPr>
            <p:cNvPr id="1195" name="Freeform 171"/>
            <p:cNvSpPr>
              <a:spLocks noEditPoints="1"/>
            </p:cNvSpPr>
            <p:nvPr userDrawn="1"/>
          </p:nvSpPr>
          <p:spPr bwMode="auto">
            <a:xfrm>
              <a:off x="5330" y="4040"/>
              <a:ext cx="80" cy="70"/>
            </a:xfrm>
            <a:custGeom>
              <a:avLst/>
              <a:gdLst/>
              <a:ahLst/>
              <a:cxnLst>
                <a:cxn ang="0">
                  <a:pos x="28" y="12"/>
                </a:cxn>
                <a:cxn ang="0">
                  <a:pos x="25" y="6"/>
                </a:cxn>
                <a:cxn ang="0">
                  <a:pos x="24" y="6"/>
                </a:cxn>
                <a:cxn ang="0">
                  <a:pos x="17" y="12"/>
                </a:cxn>
                <a:cxn ang="0">
                  <a:pos x="13" y="25"/>
                </a:cxn>
                <a:cxn ang="0">
                  <a:pos x="16" y="30"/>
                </a:cxn>
                <a:cxn ang="0">
                  <a:pos x="18" y="30"/>
                </a:cxn>
                <a:cxn ang="0">
                  <a:pos x="24" y="25"/>
                </a:cxn>
                <a:cxn ang="0">
                  <a:pos x="28" y="12"/>
                </a:cxn>
                <a:cxn ang="0">
                  <a:pos x="16" y="36"/>
                </a:cxn>
                <a:cxn ang="0">
                  <a:pos x="12" y="36"/>
                </a:cxn>
                <a:cxn ang="0">
                  <a:pos x="4" y="18"/>
                </a:cxn>
                <a:cxn ang="0">
                  <a:pos x="25" y="0"/>
                </a:cxn>
                <a:cxn ang="0">
                  <a:pos x="29" y="0"/>
                </a:cxn>
                <a:cxn ang="0">
                  <a:pos x="38" y="18"/>
                </a:cxn>
                <a:cxn ang="0">
                  <a:pos x="16" y="36"/>
                </a:cxn>
              </a:cxnLst>
              <a:rect l="0" t="0" r="r" b="b"/>
              <a:pathLst>
                <a:path w="41" h="36">
                  <a:moveTo>
                    <a:pt x="28" y="12"/>
                  </a:moveTo>
                  <a:cubicBezTo>
                    <a:pt x="30" y="8"/>
                    <a:pt x="29" y="6"/>
                    <a:pt x="25" y="6"/>
                  </a:cubicBezTo>
                  <a:cubicBezTo>
                    <a:pt x="25" y="6"/>
                    <a:pt x="24" y="6"/>
                    <a:pt x="24" y="6"/>
                  </a:cubicBezTo>
                  <a:cubicBezTo>
                    <a:pt x="19" y="6"/>
                    <a:pt x="18" y="8"/>
                    <a:pt x="17" y="12"/>
                  </a:cubicBezTo>
                  <a:cubicBezTo>
                    <a:pt x="16" y="13"/>
                    <a:pt x="13" y="24"/>
                    <a:pt x="13" y="25"/>
                  </a:cubicBezTo>
                  <a:cubicBezTo>
                    <a:pt x="11" y="28"/>
                    <a:pt x="12" y="30"/>
                    <a:pt x="16" y="30"/>
                  </a:cubicBezTo>
                  <a:cubicBezTo>
                    <a:pt x="16" y="30"/>
                    <a:pt x="18" y="30"/>
                    <a:pt x="18" y="30"/>
                  </a:cubicBezTo>
                  <a:cubicBezTo>
                    <a:pt x="21" y="30"/>
                    <a:pt x="23" y="29"/>
                    <a:pt x="24" y="25"/>
                  </a:cubicBezTo>
                  <a:cubicBezTo>
                    <a:pt x="25" y="23"/>
                    <a:pt x="28" y="13"/>
                    <a:pt x="28" y="12"/>
                  </a:cubicBezTo>
                  <a:close/>
                  <a:moveTo>
                    <a:pt x="16" y="36"/>
                  </a:moveTo>
                  <a:cubicBezTo>
                    <a:pt x="15" y="36"/>
                    <a:pt x="13" y="36"/>
                    <a:pt x="12" y="36"/>
                  </a:cubicBezTo>
                  <a:cubicBezTo>
                    <a:pt x="1" y="36"/>
                    <a:pt x="0" y="28"/>
                    <a:pt x="4" y="18"/>
                  </a:cubicBezTo>
                  <a:cubicBezTo>
                    <a:pt x="7" y="7"/>
                    <a:pt x="12" y="0"/>
                    <a:pt x="25" y="0"/>
                  </a:cubicBezTo>
                  <a:cubicBezTo>
                    <a:pt x="26" y="0"/>
                    <a:pt x="28" y="0"/>
                    <a:pt x="29" y="0"/>
                  </a:cubicBezTo>
                  <a:cubicBezTo>
                    <a:pt x="41" y="0"/>
                    <a:pt x="41" y="7"/>
                    <a:pt x="38" y="18"/>
                  </a:cubicBezTo>
                  <a:cubicBezTo>
                    <a:pt x="34" y="29"/>
                    <a:pt x="29" y="36"/>
                    <a:pt x="16" y="36"/>
                  </a:cubicBezTo>
                </a:path>
              </a:pathLst>
            </a:custGeom>
            <a:solidFill>
              <a:srgbClr val="1F75BF"/>
            </a:solidFill>
            <a:ln w="9525">
              <a:noFill/>
              <a:round/>
              <a:headEnd/>
              <a:tailEnd/>
            </a:ln>
          </p:spPr>
          <p:txBody>
            <a:bodyPr/>
            <a:lstStyle/>
            <a:p>
              <a:endParaRPr lang="ja-JP" altLang="en-US"/>
            </a:p>
          </p:txBody>
        </p:sp>
        <p:sp>
          <p:nvSpPr>
            <p:cNvPr id="1196" name="Freeform 172"/>
            <p:cNvSpPr>
              <a:spLocks/>
            </p:cNvSpPr>
            <p:nvPr userDrawn="1"/>
          </p:nvSpPr>
          <p:spPr bwMode="auto">
            <a:xfrm>
              <a:off x="4799" y="4042"/>
              <a:ext cx="93" cy="66"/>
            </a:xfrm>
            <a:custGeom>
              <a:avLst/>
              <a:gdLst/>
              <a:ahLst/>
              <a:cxnLst>
                <a:cxn ang="0">
                  <a:pos x="37" y="34"/>
                </a:cxn>
                <a:cxn ang="0">
                  <a:pos x="28" y="34"/>
                </a:cxn>
                <a:cxn ang="0">
                  <a:pos x="21" y="29"/>
                </a:cxn>
                <a:cxn ang="0">
                  <a:pos x="17" y="8"/>
                </a:cxn>
                <a:cxn ang="0">
                  <a:pos x="9" y="34"/>
                </a:cxn>
                <a:cxn ang="0">
                  <a:pos x="0" y="34"/>
                </a:cxn>
                <a:cxn ang="0">
                  <a:pos x="11" y="0"/>
                </a:cxn>
                <a:cxn ang="0">
                  <a:pos x="21" y="0"/>
                </a:cxn>
                <a:cxn ang="0">
                  <a:pos x="27" y="5"/>
                </a:cxn>
                <a:cxn ang="0">
                  <a:pos x="32" y="25"/>
                </a:cxn>
                <a:cxn ang="0">
                  <a:pos x="39" y="0"/>
                </a:cxn>
                <a:cxn ang="0">
                  <a:pos x="48" y="0"/>
                </a:cxn>
                <a:cxn ang="0">
                  <a:pos x="37" y="34"/>
                </a:cxn>
              </a:cxnLst>
              <a:rect l="0" t="0" r="r" b="b"/>
              <a:pathLst>
                <a:path w="48" h="34">
                  <a:moveTo>
                    <a:pt x="37" y="34"/>
                  </a:moveTo>
                  <a:cubicBezTo>
                    <a:pt x="37" y="34"/>
                    <a:pt x="31" y="34"/>
                    <a:pt x="28" y="34"/>
                  </a:cubicBezTo>
                  <a:cubicBezTo>
                    <a:pt x="24" y="34"/>
                    <a:pt x="22" y="33"/>
                    <a:pt x="21" y="29"/>
                  </a:cubicBezTo>
                  <a:cubicBezTo>
                    <a:pt x="21" y="24"/>
                    <a:pt x="17" y="8"/>
                    <a:pt x="17" y="8"/>
                  </a:cubicBezTo>
                  <a:cubicBezTo>
                    <a:pt x="9" y="34"/>
                    <a:pt x="9" y="34"/>
                    <a:pt x="9" y="34"/>
                  </a:cubicBezTo>
                  <a:cubicBezTo>
                    <a:pt x="0" y="34"/>
                    <a:pt x="0" y="34"/>
                    <a:pt x="0" y="34"/>
                  </a:cubicBezTo>
                  <a:cubicBezTo>
                    <a:pt x="11" y="0"/>
                    <a:pt x="11" y="0"/>
                    <a:pt x="11" y="0"/>
                  </a:cubicBezTo>
                  <a:cubicBezTo>
                    <a:pt x="11" y="0"/>
                    <a:pt x="17" y="0"/>
                    <a:pt x="21" y="0"/>
                  </a:cubicBezTo>
                  <a:cubicBezTo>
                    <a:pt x="25" y="0"/>
                    <a:pt x="26" y="1"/>
                    <a:pt x="27" y="5"/>
                  </a:cubicBezTo>
                  <a:cubicBezTo>
                    <a:pt x="28" y="7"/>
                    <a:pt x="32" y="25"/>
                    <a:pt x="32" y="25"/>
                  </a:cubicBezTo>
                  <a:cubicBezTo>
                    <a:pt x="39" y="0"/>
                    <a:pt x="39" y="0"/>
                    <a:pt x="39" y="0"/>
                  </a:cubicBezTo>
                  <a:cubicBezTo>
                    <a:pt x="48" y="0"/>
                    <a:pt x="48" y="0"/>
                    <a:pt x="48" y="0"/>
                  </a:cubicBezTo>
                  <a:cubicBezTo>
                    <a:pt x="37" y="34"/>
                    <a:pt x="37" y="34"/>
                    <a:pt x="37" y="34"/>
                  </a:cubicBezTo>
                </a:path>
              </a:pathLst>
            </a:custGeom>
            <a:solidFill>
              <a:srgbClr val="1F75BF"/>
            </a:solidFill>
            <a:ln w="9525">
              <a:noFill/>
              <a:round/>
              <a:headEnd/>
              <a:tailEnd/>
            </a:ln>
          </p:spPr>
          <p:txBody>
            <a:bodyPr/>
            <a:lstStyle/>
            <a:p>
              <a:endParaRPr lang="ja-JP" altLang="en-US"/>
            </a:p>
          </p:txBody>
        </p:sp>
        <p:sp>
          <p:nvSpPr>
            <p:cNvPr id="1197" name="Freeform 173"/>
            <p:cNvSpPr>
              <a:spLocks/>
            </p:cNvSpPr>
            <p:nvPr userDrawn="1"/>
          </p:nvSpPr>
          <p:spPr bwMode="auto">
            <a:xfrm>
              <a:off x="5141" y="4042"/>
              <a:ext cx="94" cy="66"/>
            </a:xfrm>
            <a:custGeom>
              <a:avLst/>
              <a:gdLst/>
              <a:ahLst/>
              <a:cxnLst>
                <a:cxn ang="0">
                  <a:pos x="37" y="34"/>
                </a:cxn>
                <a:cxn ang="0">
                  <a:pos x="27" y="34"/>
                </a:cxn>
                <a:cxn ang="0">
                  <a:pos x="21" y="29"/>
                </a:cxn>
                <a:cxn ang="0">
                  <a:pos x="16" y="8"/>
                </a:cxn>
                <a:cxn ang="0">
                  <a:pos x="9" y="34"/>
                </a:cxn>
                <a:cxn ang="0">
                  <a:pos x="0" y="34"/>
                </a:cxn>
                <a:cxn ang="0">
                  <a:pos x="11" y="0"/>
                </a:cxn>
                <a:cxn ang="0">
                  <a:pos x="21" y="0"/>
                </a:cxn>
                <a:cxn ang="0">
                  <a:pos x="27" y="5"/>
                </a:cxn>
                <a:cxn ang="0">
                  <a:pos x="31" y="25"/>
                </a:cxn>
                <a:cxn ang="0">
                  <a:pos x="39" y="0"/>
                </a:cxn>
                <a:cxn ang="0">
                  <a:pos x="48" y="0"/>
                </a:cxn>
                <a:cxn ang="0">
                  <a:pos x="37" y="34"/>
                </a:cxn>
              </a:cxnLst>
              <a:rect l="0" t="0" r="r" b="b"/>
              <a:pathLst>
                <a:path w="48" h="34">
                  <a:moveTo>
                    <a:pt x="37" y="34"/>
                  </a:moveTo>
                  <a:cubicBezTo>
                    <a:pt x="37" y="34"/>
                    <a:pt x="31" y="34"/>
                    <a:pt x="27" y="34"/>
                  </a:cubicBezTo>
                  <a:cubicBezTo>
                    <a:pt x="23" y="34"/>
                    <a:pt x="22" y="33"/>
                    <a:pt x="21" y="29"/>
                  </a:cubicBezTo>
                  <a:cubicBezTo>
                    <a:pt x="20" y="24"/>
                    <a:pt x="16" y="8"/>
                    <a:pt x="16" y="8"/>
                  </a:cubicBezTo>
                  <a:cubicBezTo>
                    <a:pt x="9" y="34"/>
                    <a:pt x="9" y="34"/>
                    <a:pt x="9" y="34"/>
                  </a:cubicBezTo>
                  <a:cubicBezTo>
                    <a:pt x="0" y="34"/>
                    <a:pt x="0" y="34"/>
                    <a:pt x="0" y="34"/>
                  </a:cubicBezTo>
                  <a:cubicBezTo>
                    <a:pt x="11" y="0"/>
                    <a:pt x="11" y="0"/>
                    <a:pt x="11" y="0"/>
                  </a:cubicBezTo>
                  <a:cubicBezTo>
                    <a:pt x="11" y="0"/>
                    <a:pt x="17" y="0"/>
                    <a:pt x="21" y="0"/>
                  </a:cubicBezTo>
                  <a:cubicBezTo>
                    <a:pt x="25" y="0"/>
                    <a:pt x="26" y="1"/>
                    <a:pt x="27" y="5"/>
                  </a:cubicBezTo>
                  <a:cubicBezTo>
                    <a:pt x="27" y="7"/>
                    <a:pt x="31" y="25"/>
                    <a:pt x="31" y="25"/>
                  </a:cubicBezTo>
                  <a:cubicBezTo>
                    <a:pt x="39" y="0"/>
                    <a:pt x="39" y="0"/>
                    <a:pt x="39" y="0"/>
                  </a:cubicBezTo>
                  <a:cubicBezTo>
                    <a:pt x="48" y="0"/>
                    <a:pt x="48" y="0"/>
                    <a:pt x="48" y="0"/>
                  </a:cubicBezTo>
                  <a:cubicBezTo>
                    <a:pt x="37" y="34"/>
                    <a:pt x="37" y="34"/>
                    <a:pt x="37" y="34"/>
                  </a:cubicBezTo>
                </a:path>
              </a:pathLst>
            </a:custGeom>
            <a:solidFill>
              <a:srgbClr val="1F75BF"/>
            </a:solidFill>
            <a:ln w="9525">
              <a:noFill/>
              <a:round/>
              <a:headEnd/>
              <a:tailEnd/>
            </a:ln>
          </p:spPr>
          <p:txBody>
            <a:bodyPr/>
            <a:lstStyle/>
            <a:p>
              <a:endParaRPr lang="ja-JP" altLang="en-US"/>
            </a:p>
          </p:txBody>
        </p:sp>
        <p:sp>
          <p:nvSpPr>
            <p:cNvPr id="1198" name="Freeform 174"/>
            <p:cNvSpPr>
              <a:spLocks/>
            </p:cNvSpPr>
            <p:nvPr userDrawn="1"/>
          </p:nvSpPr>
          <p:spPr bwMode="auto">
            <a:xfrm>
              <a:off x="4887" y="4042"/>
              <a:ext cx="42" cy="66"/>
            </a:xfrm>
            <a:custGeom>
              <a:avLst/>
              <a:gdLst/>
              <a:ahLst/>
              <a:cxnLst>
                <a:cxn ang="0">
                  <a:pos x="21" y="66"/>
                </a:cxn>
                <a:cxn ang="0">
                  <a:pos x="0" y="66"/>
                </a:cxn>
                <a:cxn ang="0">
                  <a:pos x="19" y="0"/>
                </a:cxn>
                <a:cxn ang="0">
                  <a:pos x="42" y="0"/>
                </a:cxn>
                <a:cxn ang="0">
                  <a:pos x="21" y="66"/>
                </a:cxn>
              </a:cxnLst>
              <a:rect l="0" t="0" r="r" b="b"/>
              <a:pathLst>
                <a:path w="42" h="66">
                  <a:moveTo>
                    <a:pt x="21" y="66"/>
                  </a:moveTo>
                  <a:lnTo>
                    <a:pt x="0" y="66"/>
                  </a:lnTo>
                  <a:lnTo>
                    <a:pt x="19" y="0"/>
                  </a:lnTo>
                  <a:lnTo>
                    <a:pt x="42" y="0"/>
                  </a:lnTo>
                  <a:lnTo>
                    <a:pt x="21" y="66"/>
                  </a:lnTo>
                  <a:close/>
                </a:path>
              </a:pathLst>
            </a:custGeom>
            <a:solidFill>
              <a:srgbClr val="1F75BF"/>
            </a:solidFill>
            <a:ln w="9525">
              <a:noFill/>
              <a:round/>
              <a:headEnd/>
              <a:tailEnd/>
            </a:ln>
          </p:spPr>
          <p:txBody>
            <a:bodyPr/>
            <a:lstStyle/>
            <a:p>
              <a:endParaRPr lang="ja-JP" altLang="en-US"/>
            </a:p>
          </p:txBody>
        </p:sp>
        <p:sp>
          <p:nvSpPr>
            <p:cNvPr id="1199" name="Freeform 175"/>
            <p:cNvSpPr>
              <a:spLocks/>
            </p:cNvSpPr>
            <p:nvPr userDrawn="1"/>
          </p:nvSpPr>
          <p:spPr bwMode="auto">
            <a:xfrm>
              <a:off x="4887" y="4042"/>
              <a:ext cx="42" cy="66"/>
            </a:xfrm>
            <a:custGeom>
              <a:avLst/>
              <a:gdLst/>
              <a:ahLst/>
              <a:cxnLst>
                <a:cxn ang="0">
                  <a:pos x="21" y="66"/>
                </a:cxn>
                <a:cxn ang="0">
                  <a:pos x="0" y="66"/>
                </a:cxn>
                <a:cxn ang="0">
                  <a:pos x="19" y="0"/>
                </a:cxn>
                <a:cxn ang="0">
                  <a:pos x="42" y="0"/>
                </a:cxn>
                <a:cxn ang="0">
                  <a:pos x="21" y="66"/>
                </a:cxn>
              </a:cxnLst>
              <a:rect l="0" t="0" r="r" b="b"/>
              <a:pathLst>
                <a:path w="42" h="66">
                  <a:moveTo>
                    <a:pt x="21" y="66"/>
                  </a:moveTo>
                  <a:lnTo>
                    <a:pt x="0" y="66"/>
                  </a:lnTo>
                  <a:lnTo>
                    <a:pt x="19" y="0"/>
                  </a:lnTo>
                  <a:lnTo>
                    <a:pt x="42" y="0"/>
                  </a:lnTo>
                  <a:lnTo>
                    <a:pt x="21" y="66"/>
                  </a:lnTo>
                </a:path>
              </a:pathLst>
            </a:custGeom>
            <a:noFill/>
            <a:ln w="9525">
              <a:noFill/>
              <a:round/>
              <a:headEnd/>
              <a:tailEnd/>
            </a:ln>
          </p:spPr>
          <p:txBody>
            <a:bodyPr/>
            <a:lstStyle/>
            <a:p>
              <a:endParaRPr lang="ja-JP" altLang="en-US"/>
            </a:p>
          </p:txBody>
        </p:sp>
        <p:sp>
          <p:nvSpPr>
            <p:cNvPr id="1200" name="Freeform 176"/>
            <p:cNvSpPr>
              <a:spLocks/>
            </p:cNvSpPr>
            <p:nvPr userDrawn="1"/>
          </p:nvSpPr>
          <p:spPr bwMode="auto">
            <a:xfrm>
              <a:off x="5252" y="4042"/>
              <a:ext cx="45" cy="66"/>
            </a:xfrm>
            <a:custGeom>
              <a:avLst/>
              <a:gdLst/>
              <a:ahLst/>
              <a:cxnLst>
                <a:cxn ang="0">
                  <a:pos x="24" y="66"/>
                </a:cxn>
                <a:cxn ang="0">
                  <a:pos x="0" y="66"/>
                </a:cxn>
                <a:cxn ang="0">
                  <a:pos x="22" y="0"/>
                </a:cxn>
                <a:cxn ang="0">
                  <a:pos x="45" y="0"/>
                </a:cxn>
                <a:cxn ang="0">
                  <a:pos x="24" y="66"/>
                </a:cxn>
              </a:cxnLst>
              <a:rect l="0" t="0" r="r" b="b"/>
              <a:pathLst>
                <a:path w="45" h="66">
                  <a:moveTo>
                    <a:pt x="24" y="66"/>
                  </a:moveTo>
                  <a:lnTo>
                    <a:pt x="0" y="66"/>
                  </a:lnTo>
                  <a:lnTo>
                    <a:pt x="22" y="0"/>
                  </a:lnTo>
                  <a:lnTo>
                    <a:pt x="45" y="0"/>
                  </a:lnTo>
                  <a:lnTo>
                    <a:pt x="24" y="66"/>
                  </a:lnTo>
                  <a:close/>
                </a:path>
              </a:pathLst>
            </a:custGeom>
            <a:solidFill>
              <a:srgbClr val="1F75BF"/>
            </a:solidFill>
            <a:ln w="9525">
              <a:noFill/>
              <a:round/>
              <a:headEnd/>
              <a:tailEnd/>
            </a:ln>
          </p:spPr>
          <p:txBody>
            <a:bodyPr/>
            <a:lstStyle/>
            <a:p>
              <a:endParaRPr lang="ja-JP" altLang="en-US"/>
            </a:p>
          </p:txBody>
        </p:sp>
        <p:sp>
          <p:nvSpPr>
            <p:cNvPr id="1201" name="Freeform 177"/>
            <p:cNvSpPr>
              <a:spLocks/>
            </p:cNvSpPr>
            <p:nvPr userDrawn="1"/>
          </p:nvSpPr>
          <p:spPr bwMode="auto">
            <a:xfrm>
              <a:off x="5252" y="4042"/>
              <a:ext cx="45" cy="66"/>
            </a:xfrm>
            <a:custGeom>
              <a:avLst/>
              <a:gdLst/>
              <a:ahLst/>
              <a:cxnLst>
                <a:cxn ang="0">
                  <a:pos x="24" y="66"/>
                </a:cxn>
                <a:cxn ang="0">
                  <a:pos x="0" y="66"/>
                </a:cxn>
                <a:cxn ang="0">
                  <a:pos x="22" y="0"/>
                </a:cxn>
                <a:cxn ang="0">
                  <a:pos x="45" y="0"/>
                </a:cxn>
                <a:cxn ang="0">
                  <a:pos x="24" y="66"/>
                </a:cxn>
              </a:cxnLst>
              <a:rect l="0" t="0" r="r" b="b"/>
              <a:pathLst>
                <a:path w="45" h="66">
                  <a:moveTo>
                    <a:pt x="24" y="66"/>
                  </a:moveTo>
                  <a:lnTo>
                    <a:pt x="0" y="66"/>
                  </a:lnTo>
                  <a:lnTo>
                    <a:pt x="22" y="0"/>
                  </a:lnTo>
                  <a:lnTo>
                    <a:pt x="45" y="0"/>
                  </a:lnTo>
                  <a:lnTo>
                    <a:pt x="24" y="66"/>
                  </a:lnTo>
                </a:path>
              </a:pathLst>
            </a:custGeom>
            <a:noFill/>
            <a:ln w="9525">
              <a:noFill/>
              <a:round/>
              <a:headEnd/>
              <a:tailEnd/>
            </a:ln>
          </p:spPr>
          <p:txBody>
            <a:bodyPr/>
            <a:lstStyle/>
            <a:p>
              <a:endParaRPr lang="ja-JP" altLang="en-US"/>
            </a:p>
          </p:txBody>
        </p:sp>
        <p:sp>
          <p:nvSpPr>
            <p:cNvPr id="1202" name="Freeform 178"/>
            <p:cNvSpPr>
              <a:spLocks/>
            </p:cNvSpPr>
            <p:nvPr userDrawn="1"/>
          </p:nvSpPr>
          <p:spPr bwMode="auto">
            <a:xfrm>
              <a:off x="5468" y="4042"/>
              <a:ext cx="45" cy="66"/>
            </a:xfrm>
            <a:custGeom>
              <a:avLst/>
              <a:gdLst/>
              <a:ahLst/>
              <a:cxnLst>
                <a:cxn ang="0">
                  <a:pos x="23" y="66"/>
                </a:cxn>
                <a:cxn ang="0">
                  <a:pos x="0" y="66"/>
                </a:cxn>
                <a:cxn ang="0">
                  <a:pos x="22" y="0"/>
                </a:cxn>
                <a:cxn ang="0">
                  <a:pos x="45" y="0"/>
                </a:cxn>
                <a:cxn ang="0">
                  <a:pos x="23" y="66"/>
                </a:cxn>
              </a:cxnLst>
              <a:rect l="0" t="0" r="r" b="b"/>
              <a:pathLst>
                <a:path w="45" h="66">
                  <a:moveTo>
                    <a:pt x="23" y="66"/>
                  </a:moveTo>
                  <a:lnTo>
                    <a:pt x="0" y="66"/>
                  </a:lnTo>
                  <a:lnTo>
                    <a:pt x="22" y="0"/>
                  </a:lnTo>
                  <a:lnTo>
                    <a:pt x="45" y="0"/>
                  </a:lnTo>
                  <a:lnTo>
                    <a:pt x="23" y="66"/>
                  </a:lnTo>
                  <a:close/>
                </a:path>
              </a:pathLst>
            </a:custGeom>
            <a:solidFill>
              <a:srgbClr val="1F75BF"/>
            </a:solidFill>
            <a:ln w="9525">
              <a:noFill/>
              <a:round/>
              <a:headEnd/>
              <a:tailEnd/>
            </a:ln>
          </p:spPr>
          <p:txBody>
            <a:bodyPr/>
            <a:lstStyle/>
            <a:p>
              <a:endParaRPr lang="ja-JP" altLang="en-US"/>
            </a:p>
          </p:txBody>
        </p:sp>
        <p:sp>
          <p:nvSpPr>
            <p:cNvPr id="1203" name="Freeform 179"/>
            <p:cNvSpPr>
              <a:spLocks/>
            </p:cNvSpPr>
            <p:nvPr userDrawn="1"/>
          </p:nvSpPr>
          <p:spPr bwMode="auto">
            <a:xfrm>
              <a:off x="5468" y="4042"/>
              <a:ext cx="45" cy="66"/>
            </a:xfrm>
            <a:custGeom>
              <a:avLst/>
              <a:gdLst/>
              <a:ahLst/>
              <a:cxnLst>
                <a:cxn ang="0">
                  <a:pos x="23" y="66"/>
                </a:cxn>
                <a:cxn ang="0">
                  <a:pos x="0" y="66"/>
                </a:cxn>
                <a:cxn ang="0">
                  <a:pos x="22" y="0"/>
                </a:cxn>
                <a:cxn ang="0">
                  <a:pos x="45" y="0"/>
                </a:cxn>
                <a:cxn ang="0">
                  <a:pos x="23" y="66"/>
                </a:cxn>
              </a:cxnLst>
              <a:rect l="0" t="0" r="r" b="b"/>
              <a:pathLst>
                <a:path w="45" h="66">
                  <a:moveTo>
                    <a:pt x="23" y="66"/>
                  </a:moveTo>
                  <a:lnTo>
                    <a:pt x="0" y="66"/>
                  </a:lnTo>
                  <a:lnTo>
                    <a:pt x="22" y="0"/>
                  </a:lnTo>
                  <a:lnTo>
                    <a:pt x="45" y="0"/>
                  </a:lnTo>
                  <a:lnTo>
                    <a:pt x="23" y="66"/>
                  </a:lnTo>
                </a:path>
              </a:pathLst>
            </a:custGeom>
            <a:noFill/>
            <a:ln w="9525">
              <a:noFill/>
              <a:round/>
              <a:headEnd/>
              <a:tailEnd/>
            </a:ln>
          </p:spPr>
          <p:txBody>
            <a:bodyPr/>
            <a:lstStyle/>
            <a:p>
              <a:endParaRPr lang="ja-JP" altLang="en-US"/>
            </a:p>
          </p:txBody>
        </p:sp>
        <p:sp>
          <p:nvSpPr>
            <p:cNvPr id="1204" name="Freeform 180"/>
            <p:cNvSpPr>
              <a:spLocks/>
            </p:cNvSpPr>
            <p:nvPr userDrawn="1"/>
          </p:nvSpPr>
          <p:spPr bwMode="auto">
            <a:xfrm>
              <a:off x="5289" y="4071"/>
              <a:ext cx="37" cy="37"/>
            </a:xfrm>
            <a:custGeom>
              <a:avLst/>
              <a:gdLst/>
              <a:ahLst/>
              <a:cxnLst>
                <a:cxn ang="0">
                  <a:pos x="0" y="1"/>
                </a:cxn>
                <a:cxn ang="0">
                  <a:pos x="5" y="15"/>
                </a:cxn>
                <a:cxn ang="0">
                  <a:pos x="11" y="19"/>
                </a:cxn>
                <a:cxn ang="0">
                  <a:pos x="19" y="19"/>
                </a:cxn>
                <a:cxn ang="0">
                  <a:pos x="10" y="0"/>
                </a:cxn>
                <a:cxn ang="0">
                  <a:pos x="0" y="1"/>
                </a:cxn>
              </a:cxnLst>
              <a:rect l="0" t="0" r="r" b="b"/>
              <a:pathLst>
                <a:path w="19" h="19">
                  <a:moveTo>
                    <a:pt x="0" y="1"/>
                  </a:moveTo>
                  <a:cubicBezTo>
                    <a:pt x="0" y="2"/>
                    <a:pt x="4" y="13"/>
                    <a:pt x="5" y="15"/>
                  </a:cubicBezTo>
                  <a:cubicBezTo>
                    <a:pt x="6" y="18"/>
                    <a:pt x="8" y="19"/>
                    <a:pt x="11" y="19"/>
                  </a:cubicBezTo>
                  <a:cubicBezTo>
                    <a:pt x="14" y="19"/>
                    <a:pt x="19" y="19"/>
                    <a:pt x="19" y="19"/>
                  </a:cubicBezTo>
                  <a:cubicBezTo>
                    <a:pt x="10" y="0"/>
                    <a:pt x="10" y="0"/>
                    <a:pt x="10" y="0"/>
                  </a:cubicBezTo>
                  <a:cubicBezTo>
                    <a:pt x="0" y="1"/>
                    <a:pt x="0" y="1"/>
                    <a:pt x="0" y="1"/>
                  </a:cubicBezTo>
                </a:path>
              </a:pathLst>
            </a:custGeom>
            <a:solidFill>
              <a:srgbClr val="1F75BF"/>
            </a:solidFill>
            <a:ln w="9525">
              <a:noFill/>
              <a:round/>
              <a:headEnd/>
              <a:tailEnd/>
            </a:ln>
          </p:spPr>
          <p:txBody>
            <a:bodyPr/>
            <a:lstStyle/>
            <a:p>
              <a:endParaRPr lang="ja-JP" altLang="en-US"/>
            </a:p>
          </p:txBody>
        </p:sp>
        <p:sp>
          <p:nvSpPr>
            <p:cNvPr id="1205" name="Freeform 181"/>
            <p:cNvSpPr>
              <a:spLocks/>
            </p:cNvSpPr>
            <p:nvPr userDrawn="1"/>
          </p:nvSpPr>
          <p:spPr bwMode="auto">
            <a:xfrm>
              <a:off x="5404" y="4042"/>
              <a:ext cx="74" cy="66"/>
            </a:xfrm>
            <a:custGeom>
              <a:avLst/>
              <a:gdLst/>
              <a:ahLst/>
              <a:cxnLst>
                <a:cxn ang="0">
                  <a:pos x="11" y="0"/>
                </a:cxn>
                <a:cxn ang="0">
                  <a:pos x="0" y="34"/>
                </a:cxn>
                <a:cxn ang="0">
                  <a:pos x="24" y="34"/>
                </a:cxn>
                <a:cxn ang="0">
                  <a:pos x="28" y="32"/>
                </a:cxn>
                <a:cxn ang="0">
                  <a:pos x="30" y="28"/>
                </a:cxn>
                <a:cxn ang="0">
                  <a:pos x="13" y="28"/>
                </a:cxn>
                <a:cxn ang="0">
                  <a:pos x="16" y="20"/>
                </a:cxn>
                <a:cxn ang="0">
                  <a:pos x="22" y="20"/>
                </a:cxn>
                <a:cxn ang="0">
                  <a:pos x="31" y="16"/>
                </a:cxn>
                <a:cxn ang="0">
                  <a:pos x="32" y="13"/>
                </a:cxn>
                <a:cxn ang="0">
                  <a:pos x="18" y="13"/>
                </a:cxn>
                <a:cxn ang="0">
                  <a:pos x="20" y="6"/>
                </a:cxn>
                <a:cxn ang="0">
                  <a:pos x="31" y="6"/>
                </a:cxn>
                <a:cxn ang="0">
                  <a:pos x="37" y="3"/>
                </a:cxn>
                <a:cxn ang="0">
                  <a:pos x="38" y="0"/>
                </a:cxn>
                <a:cxn ang="0">
                  <a:pos x="11" y="0"/>
                </a:cxn>
              </a:cxnLst>
              <a:rect l="0" t="0" r="r" b="b"/>
              <a:pathLst>
                <a:path w="38" h="34">
                  <a:moveTo>
                    <a:pt x="11" y="0"/>
                  </a:moveTo>
                  <a:cubicBezTo>
                    <a:pt x="8" y="8"/>
                    <a:pt x="3" y="23"/>
                    <a:pt x="0" y="34"/>
                  </a:cubicBezTo>
                  <a:cubicBezTo>
                    <a:pt x="5" y="34"/>
                    <a:pt x="19" y="34"/>
                    <a:pt x="24" y="34"/>
                  </a:cubicBezTo>
                  <a:cubicBezTo>
                    <a:pt x="26" y="34"/>
                    <a:pt x="27" y="34"/>
                    <a:pt x="28" y="32"/>
                  </a:cubicBezTo>
                  <a:cubicBezTo>
                    <a:pt x="29" y="30"/>
                    <a:pt x="30" y="28"/>
                    <a:pt x="30" y="28"/>
                  </a:cubicBezTo>
                  <a:cubicBezTo>
                    <a:pt x="13" y="28"/>
                    <a:pt x="13" y="28"/>
                    <a:pt x="13" y="28"/>
                  </a:cubicBezTo>
                  <a:cubicBezTo>
                    <a:pt x="16" y="20"/>
                    <a:pt x="16" y="20"/>
                    <a:pt x="16" y="20"/>
                  </a:cubicBezTo>
                  <a:cubicBezTo>
                    <a:pt x="16" y="20"/>
                    <a:pt x="17" y="20"/>
                    <a:pt x="22" y="20"/>
                  </a:cubicBezTo>
                  <a:cubicBezTo>
                    <a:pt x="26" y="20"/>
                    <a:pt x="29" y="19"/>
                    <a:pt x="31" y="16"/>
                  </a:cubicBezTo>
                  <a:cubicBezTo>
                    <a:pt x="31" y="16"/>
                    <a:pt x="32" y="14"/>
                    <a:pt x="32" y="13"/>
                  </a:cubicBezTo>
                  <a:cubicBezTo>
                    <a:pt x="28" y="13"/>
                    <a:pt x="18" y="13"/>
                    <a:pt x="18" y="13"/>
                  </a:cubicBezTo>
                  <a:cubicBezTo>
                    <a:pt x="20" y="6"/>
                    <a:pt x="20" y="6"/>
                    <a:pt x="20" y="6"/>
                  </a:cubicBezTo>
                  <a:cubicBezTo>
                    <a:pt x="20" y="6"/>
                    <a:pt x="29" y="6"/>
                    <a:pt x="31" y="6"/>
                  </a:cubicBezTo>
                  <a:cubicBezTo>
                    <a:pt x="34" y="6"/>
                    <a:pt x="36" y="5"/>
                    <a:pt x="37" y="3"/>
                  </a:cubicBezTo>
                  <a:cubicBezTo>
                    <a:pt x="38" y="1"/>
                    <a:pt x="38" y="0"/>
                    <a:pt x="38" y="0"/>
                  </a:cubicBezTo>
                  <a:cubicBezTo>
                    <a:pt x="38" y="0"/>
                    <a:pt x="17" y="0"/>
                    <a:pt x="11" y="0"/>
                  </a:cubicBezTo>
                </a:path>
              </a:pathLst>
            </a:custGeom>
            <a:solidFill>
              <a:srgbClr val="1F75BF"/>
            </a:solidFill>
            <a:ln w="9525">
              <a:noFill/>
              <a:round/>
              <a:headEnd/>
              <a:tailEnd/>
            </a:ln>
          </p:spPr>
          <p:txBody>
            <a:bodyPr/>
            <a:lstStyle/>
            <a:p>
              <a:endParaRPr lang="ja-JP" altLang="en-US"/>
            </a:p>
          </p:txBody>
        </p:sp>
        <p:sp>
          <p:nvSpPr>
            <p:cNvPr id="1206" name="Freeform 182"/>
            <p:cNvSpPr>
              <a:spLocks noEditPoints="1"/>
            </p:cNvSpPr>
            <p:nvPr userDrawn="1"/>
          </p:nvSpPr>
          <p:spPr bwMode="auto">
            <a:xfrm>
              <a:off x="4993" y="4042"/>
              <a:ext cx="78" cy="66"/>
            </a:xfrm>
            <a:custGeom>
              <a:avLst/>
              <a:gdLst/>
              <a:ahLst/>
              <a:cxnLst>
                <a:cxn ang="0">
                  <a:pos x="28" y="10"/>
                </a:cxn>
                <a:cxn ang="0">
                  <a:pos x="28" y="12"/>
                </a:cxn>
                <a:cxn ang="0">
                  <a:pos x="17" y="20"/>
                </a:cxn>
                <a:cxn ang="0">
                  <a:pos x="15" y="20"/>
                </a:cxn>
                <a:cxn ang="0">
                  <a:pos x="20" y="5"/>
                </a:cxn>
                <a:cxn ang="0">
                  <a:pos x="25" y="5"/>
                </a:cxn>
                <a:cxn ang="0">
                  <a:pos x="28" y="10"/>
                </a:cxn>
                <a:cxn ang="0">
                  <a:pos x="37" y="2"/>
                </a:cxn>
                <a:cxn ang="0">
                  <a:pos x="27" y="0"/>
                </a:cxn>
                <a:cxn ang="0">
                  <a:pos x="10" y="0"/>
                </a:cxn>
                <a:cxn ang="0">
                  <a:pos x="0" y="34"/>
                </a:cxn>
                <a:cxn ang="0">
                  <a:pos x="11" y="34"/>
                </a:cxn>
                <a:cxn ang="0">
                  <a:pos x="14" y="24"/>
                </a:cxn>
                <a:cxn ang="0">
                  <a:pos x="20" y="24"/>
                </a:cxn>
                <a:cxn ang="0">
                  <a:pos x="39" y="12"/>
                </a:cxn>
                <a:cxn ang="0">
                  <a:pos x="37" y="2"/>
                </a:cxn>
              </a:cxnLst>
              <a:rect l="0" t="0" r="r" b="b"/>
              <a:pathLst>
                <a:path w="40" h="34">
                  <a:moveTo>
                    <a:pt x="28" y="10"/>
                  </a:moveTo>
                  <a:cubicBezTo>
                    <a:pt x="28" y="10"/>
                    <a:pt x="28" y="12"/>
                    <a:pt x="28" y="12"/>
                  </a:cubicBezTo>
                  <a:cubicBezTo>
                    <a:pt x="26" y="17"/>
                    <a:pt x="23" y="20"/>
                    <a:pt x="17" y="20"/>
                  </a:cubicBezTo>
                  <a:cubicBezTo>
                    <a:pt x="15" y="20"/>
                    <a:pt x="15" y="20"/>
                    <a:pt x="15" y="20"/>
                  </a:cubicBezTo>
                  <a:cubicBezTo>
                    <a:pt x="20" y="5"/>
                    <a:pt x="20" y="5"/>
                    <a:pt x="20" y="5"/>
                  </a:cubicBezTo>
                  <a:cubicBezTo>
                    <a:pt x="25" y="5"/>
                    <a:pt x="25" y="5"/>
                    <a:pt x="25" y="5"/>
                  </a:cubicBezTo>
                  <a:cubicBezTo>
                    <a:pt x="28" y="5"/>
                    <a:pt x="29" y="7"/>
                    <a:pt x="28" y="10"/>
                  </a:cubicBezTo>
                  <a:close/>
                  <a:moveTo>
                    <a:pt x="37" y="2"/>
                  </a:moveTo>
                  <a:cubicBezTo>
                    <a:pt x="35" y="0"/>
                    <a:pt x="32" y="0"/>
                    <a:pt x="27" y="0"/>
                  </a:cubicBezTo>
                  <a:cubicBezTo>
                    <a:pt x="10" y="0"/>
                    <a:pt x="10" y="0"/>
                    <a:pt x="10" y="0"/>
                  </a:cubicBezTo>
                  <a:cubicBezTo>
                    <a:pt x="0" y="34"/>
                    <a:pt x="0" y="34"/>
                    <a:pt x="0" y="34"/>
                  </a:cubicBezTo>
                  <a:cubicBezTo>
                    <a:pt x="0" y="34"/>
                    <a:pt x="6" y="34"/>
                    <a:pt x="11" y="34"/>
                  </a:cubicBezTo>
                  <a:cubicBezTo>
                    <a:pt x="12" y="30"/>
                    <a:pt x="14" y="24"/>
                    <a:pt x="14" y="24"/>
                  </a:cubicBezTo>
                  <a:cubicBezTo>
                    <a:pt x="15" y="24"/>
                    <a:pt x="20" y="24"/>
                    <a:pt x="20" y="24"/>
                  </a:cubicBezTo>
                  <a:cubicBezTo>
                    <a:pt x="30" y="24"/>
                    <a:pt x="36" y="20"/>
                    <a:pt x="39" y="12"/>
                  </a:cubicBezTo>
                  <a:cubicBezTo>
                    <a:pt x="40" y="8"/>
                    <a:pt x="40" y="4"/>
                    <a:pt x="37" y="2"/>
                  </a:cubicBezTo>
                </a:path>
              </a:pathLst>
            </a:custGeom>
            <a:solidFill>
              <a:srgbClr val="1F75BF"/>
            </a:solidFill>
            <a:ln w="9525">
              <a:noFill/>
              <a:round/>
              <a:headEnd/>
              <a:tailEnd/>
            </a:ln>
          </p:spPr>
          <p:txBody>
            <a:bodyPr/>
            <a:lstStyle/>
            <a:p>
              <a:endParaRPr lang="ja-JP" altLang="en-US"/>
            </a:p>
          </p:txBody>
        </p:sp>
        <p:sp>
          <p:nvSpPr>
            <p:cNvPr id="1207" name="Freeform 183"/>
            <p:cNvSpPr>
              <a:spLocks noEditPoints="1"/>
            </p:cNvSpPr>
            <p:nvPr userDrawn="1"/>
          </p:nvSpPr>
          <p:spPr bwMode="auto">
            <a:xfrm>
              <a:off x="4922" y="4042"/>
              <a:ext cx="77" cy="66"/>
            </a:xfrm>
            <a:custGeom>
              <a:avLst/>
              <a:gdLst/>
              <a:ahLst/>
              <a:cxnLst>
                <a:cxn ang="0">
                  <a:pos x="28" y="10"/>
                </a:cxn>
                <a:cxn ang="0">
                  <a:pos x="28" y="12"/>
                </a:cxn>
                <a:cxn ang="0">
                  <a:pos x="17" y="20"/>
                </a:cxn>
                <a:cxn ang="0">
                  <a:pos x="15" y="20"/>
                </a:cxn>
                <a:cxn ang="0">
                  <a:pos x="20" y="5"/>
                </a:cxn>
                <a:cxn ang="0">
                  <a:pos x="25" y="5"/>
                </a:cxn>
                <a:cxn ang="0">
                  <a:pos x="28" y="10"/>
                </a:cxn>
                <a:cxn ang="0">
                  <a:pos x="37" y="2"/>
                </a:cxn>
                <a:cxn ang="0">
                  <a:pos x="27" y="0"/>
                </a:cxn>
                <a:cxn ang="0">
                  <a:pos x="11" y="0"/>
                </a:cxn>
                <a:cxn ang="0">
                  <a:pos x="0" y="34"/>
                </a:cxn>
                <a:cxn ang="0">
                  <a:pos x="11" y="34"/>
                </a:cxn>
                <a:cxn ang="0">
                  <a:pos x="14" y="24"/>
                </a:cxn>
                <a:cxn ang="0">
                  <a:pos x="20" y="24"/>
                </a:cxn>
                <a:cxn ang="0">
                  <a:pos x="39" y="12"/>
                </a:cxn>
                <a:cxn ang="0">
                  <a:pos x="37" y="2"/>
                </a:cxn>
              </a:cxnLst>
              <a:rect l="0" t="0" r="r" b="b"/>
              <a:pathLst>
                <a:path w="40" h="34">
                  <a:moveTo>
                    <a:pt x="28" y="10"/>
                  </a:moveTo>
                  <a:cubicBezTo>
                    <a:pt x="28" y="10"/>
                    <a:pt x="28" y="12"/>
                    <a:pt x="28" y="12"/>
                  </a:cubicBezTo>
                  <a:cubicBezTo>
                    <a:pt x="26" y="17"/>
                    <a:pt x="24" y="20"/>
                    <a:pt x="17" y="20"/>
                  </a:cubicBezTo>
                  <a:cubicBezTo>
                    <a:pt x="15" y="20"/>
                    <a:pt x="15" y="20"/>
                    <a:pt x="15" y="20"/>
                  </a:cubicBezTo>
                  <a:cubicBezTo>
                    <a:pt x="20" y="5"/>
                    <a:pt x="20" y="5"/>
                    <a:pt x="20" y="5"/>
                  </a:cubicBezTo>
                  <a:cubicBezTo>
                    <a:pt x="25" y="5"/>
                    <a:pt x="25" y="5"/>
                    <a:pt x="25" y="5"/>
                  </a:cubicBezTo>
                  <a:cubicBezTo>
                    <a:pt x="28" y="5"/>
                    <a:pt x="29" y="7"/>
                    <a:pt x="28" y="10"/>
                  </a:cubicBezTo>
                  <a:close/>
                  <a:moveTo>
                    <a:pt x="37" y="2"/>
                  </a:moveTo>
                  <a:cubicBezTo>
                    <a:pt x="35" y="0"/>
                    <a:pt x="32" y="0"/>
                    <a:pt x="27" y="0"/>
                  </a:cubicBezTo>
                  <a:cubicBezTo>
                    <a:pt x="11" y="0"/>
                    <a:pt x="11" y="0"/>
                    <a:pt x="11" y="0"/>
                  </a:cubicBezTo>
                  <a:cubicBezTo>
                    <a:pt x="0" y="34"/>
                    <a:pt x="0" y="34"/>
                    <a:pt x="0" y="34"/>
                  </a:cubicBezTo>
                  <a:cubicBezTo>
                    <a:pt x="0" y="34"/>
                    <a:pt x="6" y="34"/>
                    <a:pt x="11" y="34"/>
                  </a:cubicBezTo>
                  <a:cubicBezTo>
                    <a:pt x="12" y="30"/>
                    <a:pt x="14" y="24"/>
                    <a:pt x="14" y="24"/>
                  </a:cubicBezTo>
                  <a:cubicBezTo>
                    <a:pt x="15" y="24"/>
                    <a:pt x="20" y="24"/>
                    <a:pt x="20" y="24"/>
                  </a:cubicBezTo>
                  <a:cubicBezTo>
                    <a:pt x="30" y="24"/>
                    <a:pt x="36" y="20"/>
                    <a:pt x="39" y="12"/>
                  </a:cubicBezTo>
                  <a:cubicBezTo>
                    <a:pt x="40" y="8"/>
                    <a:pt x="40" y="4"/>
                    <a:pt x="37" y="2"/>
                  </a:cubicBezTo>
                </a:path>
              </a:pathLst>
            </a:custGeom>
            <a:solidFill>
              <a:srgbClr val="1F75BF"/>
            </a:solidFill>
            <a:ln w="9525">
              <a:noFill/>
              <a:round/>
              <a:headEnd/>
              <a:tailEnd/>
            </a:ln>
          </p:spPr>
          <p:txBody>
            <a:bodyPr/>
            <a:lstStyle/>
            <a:p>
              <a:endParaRPr lang="ja-JP" altLang="en-US"/>
            </a:p>
          </p:txBody>
        </p:sp>
        <p:sp>
          <p:nvSpPr>
            <p:cNvPr id="1208" name="Freeform 184"/>
            <p:cNvSpPr>
              <a:spLocks/>
            </p:cNvSpPr>
            <p:nvPr userDrawn="1"/>
          </p:nvSpPr>
          <p:spPr bwMode="auto">
            <a:xfrm>
              <a:off x="5289" y="4040"/>
              <a:ext cx="55" cy="33"/>
            </a:xfrm>
            <a:custGeom>
              <a:avLst/>
              <a:gdLst/>
              <a:ahLst/>
              <a:cxnLst>
                <a:cxn ang="0">
                  <a:pos x="21" y="0"/>
                </a:cxn>
                <a:cxn ang="0">
                  <a:pos x="11" y="5"/>
                </a:cxn>
                <a:cxn ang="0">
                  <a:pos x="0" y="17"/>
                </a:cxn>
                <a:cxn ang="0">
                  <a:pos x="5" y="17"/>
                </a:cxn>
                <a:cxn ang="0">
                  <a:pos x="22" y="7"/>
                </a:cxn>
                <a:cxn ang="0">
                  <a:pos x="28" y="0"/>
                </a:cxn>
                <a:cxn ang="0">
                  <a:pos x="21" y="0"/>
                </a:cxn>
              </a:cxnLst>
              <a:rect l="0" t="0" r="r" b="b"/>
              <a:pathLst>
                <a:path w="28" h="17">
                  <a:moveTo>
                    <a:pt x="21" y="0"/>
                  </a:moveTo>
                  <a:cubicBezTo>
                    <a:pt x="17" y="0"/>
                    <a:pt x="14" y="2"/>
                    <a:pt x="11" y="5"/>
                  </a:cubicBezTo>
                  <a:cubicBezTo>
                    <a:pt x="6" y="13"/>
                    <a:pt x="4" y="16"/>
                    <a:pt x="0" y="17"/>
                  </a:cubicBezTo>
                  <a:cubicBezTo>
                    <a:pt x="1" y="17"/>
                    <a:pt x="4" y="17"/>
                    <a:pt x="5" y="17"/>
                  </a:cubicBezTo>
                  <a:cubicBezTo>
                    <a:pt x="14" y="16"/>
                    <a:pt x="17" y="15"/>
                    <a:pt x="22" y="7"/>
                  </a:cubicBezTo>
                  <a:cubicBezTo>
                    <a:pt x="24" y="4"/>
                    <a:pt x="26" y="1"/>
                    <a:pt x="28" y="0"/>
                  </a:cubicBezTo>
                  <a:cubicBezTo>
                    <a:pt x="28" y="0"/>
                    <a:pt x="23" y="0"/>
                    <a:pt x="21" y="0"/>
                  </a:cubicBezTo>
                </a:path>
              </a:pathLst>
            </a:custGeom>
            <a:solidFill>
              <a:srgbClr val="1F75BF"/>
            </a:solidFill>
            <a:ln w="9525">
              <a:noFill/>
              <a:round/>
              <a:headEnd/>
              <a:tailEnd/>
            </a:ln>
          </p:spPr>
          <p:txBody>
            <a:bodyPr/>
            <a:lstStyle/>
            <a:p>
              <a:endParaRPr lang="ja-JP" altLang="en-US"/>
            </a:p>
          </p:txBody>
        </p:sp>
      </p:grpSp>
      <p:pic>
        <p:nvPicPr>
          <p:cNvPr id="3" name="図 2" descr="アイコン が含まれている画像&#10;&#10;自動的に生成された説明">
            <a:extLst>
              <a:ext uri="{FF2B5EF4-FFF2-40B4-BE49-F238E27FC236}">
                <a16:creationId xmlns:a16="http://schemas.microsoft.com/office/drawing/2014/main" id="{CE79D5C1-CA87-447E-A93C-8A499C20A92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832952" y="6268229"/>
            <a:ext cx="1055461" cy="34293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p:txStyles>
    <p:title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620" name="Rectangle 44"/>
          <p:cNvSpPr>
            <a:spLocks noGrp="1" noChangeArrowheads="1"/>
          </p:cNvSpPr>
          <p:nvPr>
            <p:ph type="title"/>
          </p:nvPr>
        </p:nvSpPr>
        <p:spPr bwMode="auto">
          <a:xfrm>
            <a:off x="395288" y="188913"/>
            <a:ext cx="8353425" cy="1079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タイトルの書式設定</a:t>
            </a:r>
          </a:p>
        </p:txBody>
      </p:sp>
      <p:sp>
        <p:nvSpPr>
          <p:cNvPr id="24621" name="Rectangle 45"/>
          <p:cNvSpPr>
            <a:spLocks noGrp="1" noChangeArrowheads="1"/>
          </p:cNvSpPr>
          <p:nvPr>
            <p:ph type="body" idx="1"/>
          </p:nvPr>
        </p:nvSpPr>
        <p:spPr bwMode="auto">
          <a:xfrm>
            <a:off x="395288" y="1557338"/>
            <a:ext cx="8353425" cy="4824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4622" name="Rectangle 46"/>
          <p:cNvSpPr>
            <a:spLocks noGrp="1" noChangeArrowheads="1"/>
          </p:cNvSpPr>
          <p:nvPr>
            <p:ph type="dt" sz="half" idx="2"/>
          </p:nvPr>
        </p:nvSpPr>
        <p:spPr bwMode="auto">
          <a:xfrm>
            <a:off x="323850" y="6532563"/>
            <a:ext cx="1655763"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fld id="{EC26F1E3-3F93-42A1-80BA-598484B0BC89}" type="datetime2">
              <a:rPr lang="ja-JP" altLang="en-US"/>
              <a:pPr/>
              <a:t>2021年7月1日(木)</a:t>
            </a:fld>
            <a:endParaRPr lang="en-US" altLang="ja-JP"/>
          </a:p>
        </p:txBody>
      </p:sp>
      <p:sp>
        <p:nvSpPr>
          <p:cNvPr id="24623" name="Rectangle 47"/>
          <p:cNvSpPr>
            <a:spLocks noGrp="1" noChangeArrowheads="1"/>
          </p:cNvSpPr>
          <p:nvPr>
            <p:ph type="ftr" sz="quarter" idx="3"/>
          </p:nvPr>
        </p:nvSpPr>
        <p:spPr bwMode="auto">
          <a:xfrm>
            <a:off x="2051050" y="6532563"/>
            <a:ext cx="48260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r>
              <a:rPr lang="en-US" altLang="ja-JP"/>
              <a:t>フッター○○○○○○○○○○</a:t>
            </a:r>
          </a:p>
        </p:txBody>
      </p:sp>
      <p:sp>
        <p:nvSpPr>
          <p:cNvPr id="24624" name="Rectangle 48"/>
          <p:cNvSpPr>
            <a:spLocks noGrp="1" noChangeArrowheads="1"/>
          </p:cNvSpPr>
          <p:nvPr>
            <p:ph type="sldNum" sz="quarter" idx="4"/>
          </p:nvPr>
        </p:nvSpPr>
        <p:spPr bwMode="auto">
          <a:xfrm>
            <a:off x="7947025" y="6524625"/>
            <a:ext cx="873125"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fld id="{0DE34011-8678-4665-9195-A371A986964A}" type="slidenum">
              <a:rPr lang="en-US" altLang="ja-JP"/>
              <a:pPr/>
              <a:t>‹#›</a:t>
            </a:fld>
            <a:endParaRPr lang="en-US" altLang="ja-JP"/>
          </a:p>
        </p:txBody>
      </p:sp>
      <p:pic>
        <p:nvPicPr>
          <p:cNvPr id="24629" name="Picture 53" descr="nk_line"/>
          <p:cNvPicPr>
            <a:picLocks noChangeAspect="1" noChangeArrowheads="1"/>
          </p:cNvPicPr>
          <p:nvPr/>
        </p:nvPicPr>
        <p:blipFill>
          <a:blip r:embed="rId13" cstate="print"/>
          <a:srcRect/>
          <a:stretch>
            <a:fillRect/>
          </a:stretch>
        </p:blipFill>
        <p:spPr bwMode="black">
          <a:xfrm>
            <a:off x="395288" y="6413500"/>
            <a:ext cx="6120000" cy="96770"/>
          </a:xfrm>
          <a:prstGeom prst="rect">
            <a:avLst/>
          </a:prstGeom>
          <a:noFill/>
        </p:spPr>
      </p:pic>
      <p:grpSp>
        <p:nvGrpSpPr>
          <p:cNvPr id="24632" name="Group 56"/>
          <p:cNvGrpSpPr>
            <a:grpSpLocks noChangeAspect="1"/>
          </p:cNvGrpSpPr>
          <p:nvPr/>
        </p:nvGrpSpPr>
        <p:grpSpPr bwMode="auto">
          <a:xfrm>
            <a:off x="6605656" y="6413500"/>
            <a:ext cx="1130300" cy="111125"/>
            <a:chOff x="4799" y="4040"/>
            <a:chExt cx="712" cy="70"/>
          </a:xfrm>
        </p:grpSpPr>
        <p:sp>
          <p:nvSpPr>
            <p:cNvPr id="24631" name="AutoShape 55"/>
            <p:cNvSpPr>
              <a:spLocks noChangeAspect="1" noChangeArrowheads="1" noTextEdit="1"/>
            </p:cNvSpPr>
            <p:nvPr userDrawn="1"/>
          </p:nvSpPr>
          <p:spPr bwMode="auto">
            <a:xfrm>
              <a:off x="4799" y="4040"/>
              <a:ext cx="712" cy="70"/>
            </a:xfrm>
            <a:prstGeom prst="rect">
              <a:avLst/>
            </a:prstGeom>
            <a:noFill/>
            <a:ln w="9525">
              <a:noFill/>
              <a:miter lim="800000"/>
              <a:headEnd/>
              <a:tailEnd/>
            </a:ln>
          </p:spPr>
          <p:txBody>
            <a:bodyPr/>
            <a:lstStyle/>
            <a:p>
              <a:endParaRPr lang="ja-JP" altLang="en-US"/>
            </a:p>
          </p:txBody>
        </p:sp>
        <p:sp>
          <p:nvSpPr>
            <p:cNvPr id="24633" name="Freeform 57"/>
            <p:cNvSpPr>
              <a:spLocks noEditPoints="1"/>
            </p:cNvSpPr>
            <p:nvPr userDrawn="1"/>
          </p:nvSpPr>
          <p:spPr bwMode="auto">
            <a:xfrm>
              <a:off x="5067" y="4040"/>
              <a:ext cx="80" cy="70"/>
            </a:xfrm>
            <a:custGeom>
              <a:avLst/>
              <a:gdLst/>
              <a:ahLst/>
              <a:cxnLst>
                <a:cxn ang="0">
                  <a:pos x="29" y="12"/>
                </a:cxn>
                <a:cxn ang="0">
                  <a:pos x="26" y="6"/>
                </a:cxn>
                <a:cxn ang="0">
                  <a:pos x="24" y="6"/>
                </a:cxn>
                <a:cxn ang="0">
                  <a:pos x="17" y="12"/>
                </a:cxn>
                <a:cxn ang="0">
                  <a:pos x="13" y="25"/>
                </a:cxn>
                <a:cxn ang="0">
                  <a:pos x="16" y="30"/>
                </a:cxn>
                <a:cxn ang="0">
                  <a:pos x="18" y="30"/>
                </a:cxn>
                <a:cxn ang="0">
                  <a:pos x="24" y="25"/>
                </a:cxn>
                <a:cxn ang="0">
                  <a:pos x="29" y="12"/>
                </a:cxn>
                <a:cxn ang="0">
                  <a:pos x="16" y="36"/>
                </a:cxn>
                <a:cxn ang="0">
                  <a:pos x="13" y="36"/>
                </a:cxn>
                <a:cxn ang="0">
                  <a:pos x="4" y="18"/>
                </a:cxn>
                <a:cxn ang="0">
                  <a:pos x="26" y="0"/>
                </a:cxn>
                <a:cxn ang="0">
                  <a:pos x="29" y="0"/>
                </a:cxn>
                <a:cxn ang="0">
                  <a:pos x="38" y="18"/>
                </a:cxn>
                <a:cxn ang="0">
                  <a:pos x="16" y="36"/>
                </a:cxn>
              </a:cxnLst>
              <a:rect l="0" t="0" r="r" b="b"/>
              <a:pathLst>
                <a:path w="41" h="36">
                  <a:moveTo>
                    <a:pt x="29" y="12"/>
                  </a:moveTo>
                  <a:cubicBezTo>
                    <a:pt x="30" y="8"/>
                    <a:pt x="30" y="6"/>
                    <a:pt x="26" y="6"/>
                  </a:cubicBezTo>
                  <a:cubicBezTo>
                    <a:pt x="26" y="6"/>
                    <a:pt x="24" y="6"/>
                    <a:pt x="24" y="6"/>
                  </a:cubicBezTo>
                  <a:cubicBezTo>
                    <a:pt x="20" y="6"/>
                    <a:pt x="19" y="8"/>
                    <a:pt x="17" y="12"/>
                  </a:cubicBezTo>
                  <a:cubicBezTo>
                    <a:pt x="17" y="13"/>
                    <a:pt x="13" y="24"/>
                    <a:pt x="13" y="25"/>
                  </a:cubicBezTo>
                  <a:cubicBezTo>
                    <a:pt x="12" y="28"/>
                    <a:pt x="13" y="30"/>
                    <a:pt x="16" y="30"/>
                  </a:cubicBezTo>
                  <a:cubicBezTo>
                    <a:pt x="16" y="30"/>
                    <a:pt x="18" y="30"/>
                    <a:pt x="18" y="30"/>
                  </a:cubicBezTo>
                  <a:cubicBezTo>
                    <a:pt x="22" y="30"/>
                    <a:pt x="23" y="29"/>
                    <a:pt x="24" y="25"/>
                  </a:cubicBezTo>
                  <a:cubicBezTo>
                    <a:pt x="25" y="23"/>
                    <a:pt x="28" y="13"/>
                    <a:pt x="29" y="12"/>
                  </a:cubicBezTo>
                  <a:close/>
                  <a:moveTo>
                    <a:pt x="16" y="36"/>
                  </a:moveTo>
                  <a:cubicBezTo>
                    <a:pt x="16" y="36"/>
                    <a:pt x="13" y="36"/>
                    <a:pt x="13" y="36"/>
                  </a:cubicBezTo>
                  <a:cubicBezTo>
                    <a:pt x="1" y="36"/>
                    <a:pt x="0" y="28"/>
                    <a:pt x="4" y="18"/>
                  </a:cubicBezTo>
                  <a:cubicBezTo>
                    <a:pt x="8" y="7"/>
                    <a:pt x="12" y="0"/>
                    <a:pt x="26" y="0"/>
                  </a:cubicBezTo>
                  <a:cubicBezTo>
                    <a:pt x="26" y="0"/>
                    <a:pt x="29" y="0"/>
                    <a:pt x="29" y="0"/>
                  </a:cubicBezTo>
                  <a:cubicBezTo>
                    <a:pt x="41" y="0"/>
                    <a:pt x="41" y="7"/>
                    <a:pt x="38" y="18"/>
                  </a:cubicBezTo>
                  <a:cubicBezTo>
                    <a:pt x="34" y="29"/>
                    <a:pt x="29" y="36"/>
                    <a:pt x="16" y="36"/>
                  </a:cubicBezTo>
                </a:path>
              </a:pathLst>
            </a:custGeom>
            <a:solidFill>
              <a:srgbClr val="1F75BF"/>
            </a:solidFill>
            <a:ln w="9525">
              <a:noFill/>
              <a:round/>
              <a:headEnd/>
              <a:tailEnd/>
            </a:ln>
          </p:spPr>
          <p:txBody>
            <a:bodyPr/>
            <a:lstStyle/>
            <a:p>
              <a:endParaRPr lang="ja-JP" altLang="en-US"/>
            </a:p>
          </p:txBody>
        </p:sp>
        <p:sp>
          <p:nvSpPr>
            <p:cNvPr id="24634" name="Freeform 58"/>
            <p:cNvSpPr>
              <a:spLocks noEditPoints="1"/>
            </p:cNvSpPr>
            <p:nvPr userDrawn="1"/>
          </p:nvSpPr>
          <p:spPr bwMode="auto">
            <a:xfrm>
              <a:off x="5330" y="4040"/>
              <a:ext cx="80" cy="70"/>
            </a:xfrm>
            <a:custGeom>
              <a:avLst/>
              <a:gdLst/>
              <a:ahLst/>
              <a:cxnLst>
                <a:cxn ang="0">
                  <a:pos x="28" y="12"/>
                </a:cxn>
                <a:cxn ang="0">
                  <a:pos x="25" y="6"/>
                </a:cxn>
                <a:cxn ang="0">
                  <a:pos x="24" y="6"/>
                </a:cxn>
                <a:cxn ang="0">
                  <a:pos x="17" y="12"/>
                </a:cxn>
                <a:cxn ang="0">
                  <a:pos x="13" y="25"/>
                </a:cxn>
                <a:cxn ang="0">
                  <a:pos x="16" y="30"/>
                </a:cxn>
                <a:cxn ang="0">
                  <a:pos x="18" y="30"/>
                </a:cxn>
                <a:cxn ang="0">
                  <a:pos x="24" y="25"/>
                </a:cxn>
                <a:cxn ang="0">
                  <a:pos x="28" y="12"/>
                </a:cxn>
                <a:cxn ang="0">
                  <a:pos x="16" y="36"/>
                </a:cxn>
                <a:cxn ang="0">
                  <a:pos x="12" y="36"/>
                </a:cxn>
                <a:cxn ang="0">
                  <a:pos x="4" y="18"/>
                </a:cxn>
                <a:cxn ang="0">
                  <a:pos x="25" y="0"/>
                </a:cxn>
                <a:cxn ang="0">
                  <a:pos x="29" y="0"/>
                </a:cxn>
                <a:cxn ang="0">
                  <a:pos x="38" y="18"/>
                </a:cxn>
                <a:cxn ang="0">
                  <a:pos x="16" y="36"/>
                </a:cxn>
              </a:cxnLst>
              <a:rect l="0" t="0" r="r" b="b"/>
              <a:pathLst>
                <a:path w="41" h="36">
                  <a:moveTo>
                    <a:pt x="28" y="12"/>
                  </a:moveTo>
                  <a:cubicBezTo>
                    <a:pt x="30" y="8"/>
                    <a:pt x="29" y="6"/>
                    <a:pt x="25" y="6"/>
                  </a:cubicBezTo>
                  <a:cubicBezTo>
                    <a:pt x="25" y="6"/>
                    <a:pt x="24" y="6"/>
                    <a:pt x="24" y="6"/>
                  </a:cubicBezTo>
                  <a:cubicBezTo>
                    <a:pt x="19" y="6"/>
                    <a:pt x="18" y="8"/>
                    <a:pt x="17" y="12"/>
                  </a:cubicBezTo>
                  <a:cubicBezTo>
                    <a:pt x="16" y="13"/>
                    <a:pt x="13" y="24"/>
                    <a:pt x="13" y="25"/>
                  </a:cubicBezTo>
                  <a:cubicBezTo>
                    <a:pt x="11" y="28"/>
                    <a:pt x="12" y="30"/>
                    <a:pt x="16" y="30"/>
                  </a:cubicBezTo>
                  <a:cubicBezTo>
                    <a:pt x="16" y="30"/>
                    <a:pt x="18" y="30"/>
                    <a:pt x="18" y="30"/>
                  </a:cubicBezTo>
                  <a:cubicBezTo>
                    <a:pt x="21" y="30"/>
                    <a:pt x="23" y="29"/>
                    <a:pt x="24" y="25"/>
                  </a:cubicBezTo>
                  <a:cubicBezTo>
                    <a:pt x="25" y="23"/>
                    <a:pt x="28" y="13"/>
                    <a:pt x="28" y="12"/>
                  </a:cubicBezTo>
                  <a:close/>
                  <a:moveTo>
                    <a:pt x="16" y="36"/>
                  </a:moveTo>
                  <a:cubicBezTo>
                    <a:pt x="15" y="36"/>
                    <a:pt x="13" y="36"/>
                    <a:pt x="12" y="36"/>
                  </a:cubicBezTo>
                  <a:cubicBezTo>
                    <a:pt x="1" y="36"/>
                    <a:pt x="0" y="28"/>
                    <a:pt x="4" y="18"/>
                  </a:cubicBezTo>
                  <a:cubicBezTo>
                    <a:pt x="7" y="7"/>
                    <a:pt x="12" y="0"/>
                    <a:pt x="25" y="0"/>
                  </a:cubicBezTo>
                  <a:cubicBezTo>
                    <a:pt x="26" y="0"/>
                    <a:pt x="28" y="0"/>
                    <a:pt x="29" y="0"/>
                  </a:cubicBezTo>
                  <a:cubicBezTo>
                    <a:pt x="41" y="0"/>
                    <a:pt x="41" y="7"/>
                    <a:pt x="38" y="18"/>
                  </a:cubicBezTo>
                  <a:cubicBezTo>
                    <a:pt x="34" y="29"/>
                    <a:pt x="29" y="36"/>
                    <a:pt x="16" y="36"/>
                  </a:cubicBezTo>
                </a:path>
              </a:pathLst>
            </a:custGeom>
            <a:solidFill>
              <a:srgbClr val="1F75BF"/>
            </a:solidFill>
            <a:ln w="9525">
              <a:noFill/>
              <a:round/>
              <a:headEnd/>
              <a:tailEnd/>
            </a:ln>
          </p:spPr>
          <p:txBody>
            <a:bodyPr/>
            <a:lstStyle/>
            <a:p>
              <a:endParaRPr lang="ja-JP" altLang="en-US"/>
            </a:p>
          </p:txBody>
        </p:sp>
        <p:sp>
          <p:nvSpPr>
            <p:cNvPr id="24635" name="Freeform 59"/>
            <p:cNvSpPr>
              <a:spLocks/>
            </p:cNvSpPr>
            <p:nvPr userDrawn="1"/>
          </p:nvSpPr>
          <p:spPr bwMode="auto">
            <a:xfrm>
              <a:off x="4799" y="4042"/>
              <a:ext cx="93" cy="66"/>
            </a:xfrm>
            <a:custGeom>
              <a:avLst/>
              <a:gdLst/>
              <a:ahLst/>
              <a:cxnLst>
                <a:cxn ang="0">
                  <a:pos x="37" y="34"/>
                </a:cxn>
                <a:cxn ang="0">
                  <a:pos x="28" y="34"/>
                </a:cxn>
                <a:cxn ang="0">
                  <a:pos x="21" y="29"/>
                </a:cxn>
                <a:cxn ang="0">
                  <a:pos x="17" y="8"/>
                </a:cxn>
                <a:cxn ang="0">
                  <a:pos x="9" y="34"/>
                </a:cxn>
                <a:cxn ang="0">
                  <a:pos x="0" y="34"/>
                </a:cxn>
                <a:cxn ang="0">
                  <a:pos x="11" y="0"/>
                </a:cxn>
                <a:cxn ang="0">
                  <a:pos x="21" y="0"/>
                </a:cxn>
                <a:cxn ang="0">
                  <a:pos x="27" y="5"/>
                </a:cxn>
                <a:cxn ang="0">
                  <a:pos x="32" y="25"/>
                </a:cxn>
                <a:cxn ang="0">
                  <a:pos x="39" y="0"/>
                </a:cxn>
                <a:cxn ang="0">
                  <a:pos x="48" y="0"/>
                </a:cxn>
                <a:cxn ang="0">
                  <a:pos x="37" y="34"/>
                </a:cxn>
              </a:cxnLst>
              <a:rect l="0" t="0" r="r" b="b"/>
              <a:pathLst>
                <a:path w="48" h="34">
                  <a:moveTo>
                    <a:pt x="37" y="34"/>
                  </a:moveTo>
                  <a:cubicBezTo>
                    <a:pt x="37" y="34"/>
                    <a:pt x="31" y="34"/>
                    <a:pt x="28" y="34"/>
                  </a:cubicBezTo>
                  <a:cubicBezTo>
                    <a:pt x="24" y="34"/>
                    <a:pt x="22" y="33"/>
                    <a:pt x="21" y="29"/>
                  </a:cubicBezTo>
                  <a:cubicBezTo>
                    <a:pt x="21" y="24"/>
                    <a:pt x="17" y="8"/>
                    <a:pt x="17" y="8"/>
                  </a:cubicBezTo>
                  <a:cubicBezTo>
                    <a:pt x="9" y="34"/>
                    <a:pt x="9" y="34"/>
                    <a:pt x="9" y="34"/>
                  </a:cubicBezTo>
                  <a:cubicBezTo>
                    <a:pt x="0" y="34"/>
                    <a:pt x="0" y="34"/>
                    <a:pt x="0" y="34"/>
                  </a:cubicBezTo>
                  <a:cubicBezTo>
                    <a:pt x="11" y="0"/>
                    <a:pt x="11" y="0"/>
                    <a:pt x="11" y="0"/>
                  </a:cubicBezTo>
                  <a:cubicBezTo>
                    <a:pt x="11" y="0"/>
                    <a:pt x="17" y="0"/>
                    <a:pt x="21" y="0"/>
                  </a:cubicBezTo>
                  <a:cubicBezTo>
                    <a:pt x="25" y="0"/>
                    <a:pt x="26" y="1"/>
                    <a:pt x="27" y="5"/>
                  </a:cubicBezTo>
                  <a:cubicBezTo>
                    <a:pt x="28" y="7"/>
                    <a:pt x="32" y="25"/>
                    <a:pt x="32" y="25"/>
                  </a:cubicBezTo>
                  <a:cubicBezTo>
                    <a:pt x="39" y="0"/>
                    <a:pt x="39" y="0"/>
                    <a:pt x="39" y="0"/>
                  </a:cubicBezTo>
                  <a:cubicBezTo>
                    <a:pt x="48" y="0"/>
                    <a:pt x="48" y="0"/>
                    <a:pt x="48" y="0"/>
                  </a:cubicBezTo>
                  <a:cubicBezTo>
                    <a:pt x="37" y="34"/>
                    <a:pt x="37" y="34"/>
                    <a:pt x="37" y="34"/>
                  </a:cubicBezTo>
                </a:path>
              </a:pathLst>
            </a:custGeom>
            <a:solidFill>
              <a:srgbClr val="1F75BF"/>
            </a:solidFill>
            <a:ln w="9525">
              <a:noFill/>
              <a:round/>
              <a:headEnd/>
              <a:tailEnd/>
            </a:ln>
          </p:spPr>
          <p:txBody>
            <a:bodyPr/>
            <a:lstStyle/>
            <a:p>
              <a:endParaRPr lang="ja-JP" altLang="en-US"/>
            </a:p>
          </p:txBody>
        </p:sp>
        <p:sp>
          <p:nvSpPr>
            <p:cNvPr id="24636" name="Freeform 60"/>
            <p:cNvSpPr>
              <a:spLocks/>
            </p:cNvSpPr>
            <p:nvPr userDrawn="1"/>
          </p:nvSpPr>
          <p:spPr bwMode="auto">
            <a:xfrm>
              <a:off x="5141" y="4042"/>
              <a:ext cx="94" cy="66"/>
            </a:xfrm>
            <a:custGeom>
              <a:avLst/>
              <a:gdLst/>
              <a:ahLst/>
              <a:cxnLst>
                <a:cxn ang="0">
                  <a:pos x="37" y="34"/>
                </a:cxn>
                <a:cxn ang="0">
                  <a:pos x="27" y="34"/>
                </a:cxn>
                <a:cxn ang="0">
                  <a:pos x="21" y="29"/>
                </a:cxn>
                <a:cxn ang="0">
                  <a:pos x="16" y="8"/>
                </a:cxn>
                <a:cxn ang="0">
                  <a:pos x="9" y="34"/>
                </a:cxn>
                <a:cxn ang="0">
                  <a:pos x="0" y="34"/>
                </a:cxn>
                <a:cxn ang="0">
                  <a:pos x="11" y="0"/>
                </a:cxn>
                <a:cxn ang="0">
                  <a:pos x="21" y="0"/>
                </a:cxn>
                <a:cxn ang="0">
                  <a:pos x="27" y="5"/>
                </a:cxn>
                <a:cxn ang="0">
                  <a:pos x="31" y="25"/>
                </a:cxn>
                <a:cxn ang="0">
                  <a:pos x="39" y="0"/>
                </a:cxn>
                <a:cxn ang="0">
                  <a:pos x="48" y="0"/>
                </a:cxn>
                <a:cxn ang="0">
                  <a:pos x="37" y="34"/>
                </a:cxn>
              </a:cxnLst>
              <a:rect l="0" t="0" r="r" b="b"/>
              <a:pathLst>
                <a:path w="48" h="34">
                  <a:moveTo>
                    <a:pt x="37" y="34"/>
                  </a:moveTo>
                  <a:cubicBezTo>
                    <a:pt x="37" y="34"/>
                    <a:pt x="31" y="34"/>
                    <a:pt x="27" y="34"/>
                  </a:cubicBezTo>
                  <a:cubicBezTo>
                    <a:pt x="23" y="34"/>
                    <a:pt x="22" y="33"/>
                    <a:pt x="21" y="29"/>
                  </a:cubicBezTo>
                  <a:cubicBezTo>
                    <a:pt x="20" y="24"/>
                    <a:pt x="16" y="8"/>
                    <a:pt x="16" y="8"/>
                  </a:cubicBezTo>
                  <a:cubicBezTo>
                    <a:pt x="9" y="34"/>
                    <a:pt x="9" y="34"/>
                    <a:pt x="9" y="34"/>
                  </a:cubicBezTo>
                  <a:cubicBezTo>
                    <a:pt x="0" y="34"/>
                    <a:pt x="0" y="34"/>
                    <a:pt x="0" y="34"/>
                  </a:cubicBezTo>
                  <a:cubicBezTo>
                    <a:pt x="11" y="0"/>
                    <a:pt x="11" y="0"/>
                    <a:pt x="11" y="0"/>
                  </a:cubicBezTo>
                  <a:cubicBezTo>
                    <a:pt x="11" y="0"/>
                    <a:pt x="17" y="0"/>
                    <a:pt x="21" y="0"/>
                  </a:cubicBezTo>
                  <a:cubicBezTo>
                    <a:pt x="25" y="0"/>
                    <a:pt x="26" y="1"/>
                    <a:pt x="27" y="5"/>
                  </a:cubicBezTo>
                  <a:cubicBezTo>
                    <a:pt x="27" y="7"/>
                    <a:pt x="31" y="25"/>
                    <a:pt x="31" y="25"/>
                  </a:cubicBezTo>
                  <a:cubicBezTo>
                    <a:pt x="39" y="0"/>
                    <a:pt x="39" y="0"/>
                    <a:pt x="39" y="0"/>
                  </a:cubicBezTo>
                  <a:cubicBezTo>
                    <a:pt x="48" y="0"/>
                    <a:pt x="48" y="0"/>
                    <a:pt x="48" y="0"/>
                  </a:cubicBezTo>
                  <a:cubicBezTo>
                    <a:pt x="37" y="34"/>
                    <a:pt x="37" y="34"/>
                    <a:pt x="37" y="34"/>
                  </a:cubicBezTo>
                </a:path>
              </a:pathLst>
            </a:custGeom>
            <a:solidFill>
              <a:srgbClr val="1F75BF"/>
            </a:solidFill>
            <a:ln w="9525">
              <a:noFill/>
              <a:round/>
              <a:headEnd/>
              <a:tailEnd/>
            </a:ln>
          </p:spPr>
          <p:txBody>
            <a:bodyPr/>
            <a:lstStyle/>
            <a:p>
              <a:endParaRPr lang="ja-JP" altLang="en-US"/>
            </a:p>
          </p:txBody>
        </p:sp>
        <p:sp>
          <p:nvSpPr>
            <p:cNvPr id="24637" name="Freeform 61"/>
            <p:cNvSpPr>
              <a:spLocks/>
            </p:cNvSpPr>
            <p:nvPr userDrawn="1"/>
          </p:nvSpPr>
          <p:spPr bwMode="auto">
            <a:xfrm>
              <a:off x="4887" y="4042"/>
              <a:ext cx="42" cy="66"/>
            </a:xfrm>
            <a:custGeom>
              <a:avLst/>
              <a:gdLst/>
              <a:ahLst/>
              <a:cxnLst>
                <a:cxn ang="0">
                  <a:pos x="21" y="66"/>
                </a:cxn>
                <a:cxn ang="0">
                  <a:pos x="0" y="66"/>
                </a:cxn>
                <a:cxn ang="0">
                  <a:pos x="19" y="0"/>
                </a:cxn>
                <a:cxn ang="0">
                  <a:pos x="42" y="0"/>
                </a:cxn>
                <a:cxn ang="0">
                  <a:pos x="21" y="66"/>
                </a:cxn>
              </a:cxnLst>
              <a:rect l="0" t="0" r="r" b="b"/>
              <a:pathLst>
                <a:path w="42" h="66">
                  <a:moveTo>
                    <a:pt x="21" y="66"/>
                  </a:moveTo>
                  <a:lnTo>
                    <a:pt x="0" y="66"/>
                  </a:lnTo>
                  <a:lnTo>
                    <a:pt x="19" y="0"/>
                  </a:lnTo>
                  <a:lnTo>
                    <a:pt x="42" y="0"/>
                  </a:lnTo>
                  <a:lnTo>
                    <a:pt x="21" y="66"/>
                  </a:lnTo>
                  <a:close/>
                </a:path>
              </a:pathLst>
            </a:custGeom>
            <a:solidFill>
              <a:srgbClr val="1F75BF"/>
            </a:solidFill>
            <a:ln w="9525">
              <a:noFill/>
              <a:round/>
              <a:headEnd/>
              <a:tailEnd/>
            </a:ln>
          </p:spPr>
          <p:txBody>
            <a:bodyPr/>
            <a:lstStyle/>
            <a:p>
              <a:endParaRPr lang="ja-JP" altLang="en-US"/>
            </a:p>
          </p:txBody>
        </p:sp>
        <p:sp>
          <p:nvSpPr>
            <p:cNvPr id="24638" name="Freeform 62"/>
            <p:cNvSpPr>
              <a:spLocks/>
            </p:cNvSpPr>
            <p:nvPr userDrawn="1"/>
          </p:nvSpPr>
          <p:spPr bwMode="auto">
            <a:xfrm>
              <a:off x="4887" y="4042"/>
              <a:ext cx="42" cy="66"/>
            </a:xfrm>
            <a:custGeom>
              <a:avLst/>
              <a:gdLst/>
              <a:ahLst/>
              <a:cxnLst>
                <a:cxn ang="0">
                  <a:pos x="21" y="66"/>
                </a:cxn>
                <a:cxn ang="0">
                  <a:pos x="0" y="66"/>
                </a:cxn>
                <a:cxn ang="0">
                  <a:pos x="19" y="0"/>
                </a:cxn>
                <a:cxn ang="0">
                  <a:pos x="42" y="0"/>
                </a:cxn>
                <a:cxn ang="0">
                  <a:pos x="21" y="66"/>
                </a:cxn>
              </a:cxnLst>
              <a:rect l="0" t="0" r="r" b="b"/>
              <a:pathLst>
                <a:path w="42" h="66">
                  <a:moveTo>
                    <a:pt x="21" y="66"/>
                  </a:moveTo>
                  <a:lnTo>
                    <a:pt x="0" y="66"/>
                  </a:lnTo>
                  <a:lnTo>
                    <a:pt x="19" y="0"/>
                  </a:lnTo>
                  <a:lnTo>
                    <a:pt x="42" y="0"/>
                  </a:lnTo>
                  <a:lnTo>
                    <a:pt x="21" y="66"/>
                  </a:lnTo>
                </a:path>
              </a:pathLst>
            </a:custGeom>
            <a:noFill/>
            <a:ln w="9525">
              <a:noFill/>
              <a:round/>
              <a:headEnd/>
              <a:tailEnd/>
            </a:ln>
          </p:spPr>
          <p:txBody>
            <a:bodyPr/>
            <a:lstStyle/>
            <a:p>
              <a:endParaRPr lang="ja-JP" altLang="en-US"/>
            </a:p>
          </p:txBody>
        </p:sp>
        <p:sp>
          <p:nvSpPr>
            <p:cNvPr id="24639" name="Freeform 63"/>
            <p:cNvSpPr>
              <a:spLocks/>
            </p:cNvSpPr>
            <p:nvPr userDrawn="1"/>
          </p:nvSpPr>
          <p:spPr bwMode="auto">
            <a:xfrm>
              <a:off x="5252" y="4042"/>
              <a:ext cx="45" cy="66"/>
            </a:xfrm>
            <a:custGeom>
              <a:avLst/>
              <a:gdLst/>
              <a:ahLst/>
              <a:cxnLst>
                <a:cxn ang="0">
                  <a:pos x="24" y="66"/>
                </a:cxn>
                <a:cxn ang="0">
                  <a:pos x="0" y="66"/>
                </a:cxn>
                <a:cxn ang="0">
                  <a:pos x="22" y="0"/>
                </a:cxn>
                <a:cxn ang="0">
                  <a:pos x="45" y="0"/>
                </a:cxn>
                <a:cxn ang="0">
                  <a:pos x="24" y="66"/>
                </a:cxn>
              </a:cxnLst>
              <a:rect l="0" t="0" r="r" b="b"/>
              <a:pathLst>
                <a:path w="45" h="66">
                  <a:moveTo>
                    <a:pt x="24" y="66"/>
                  </a:moveTo>
                  <a:lnTo>
                    <a:pt x="0" y="66"/>
                  </a:lnTo>
                  <a:lnTo>
                    <a:pt x="22" y="0"/>
                  </a:lnTo>
                  <a:lnTo>
                    <a:pt x="45" y="0"/>
                  </a:lnTo>
                  <a:lnTo>
                    <a:pt x="24" y="66"/>
                  </a:lnTo>
                  <a:close/>
                </a:path>
              </a:pathLst>
            </a:custGeom>
            <a:solidFill>
              <a:srgbClr val="1F75BF"/>
            </a:solidFill>
            <a:ln w="9525">
              <a:noFill/>
              <a:round/>
              <a:headEnd/>
              <a:tailEnd/>
            </a:ln>
          </p:spPr>
          <p:txBody>
            <a:bodyPr/>
            <a:lstStyle/>
            <a:p>
              <a:endParaRPr lang="ja-JP" altLang="en-US"/>
            </a:p>
          </p:txBody>
        </p:sp>
        <p:sp>
          <p:nvSpPr>
            <p:cNvPr id="24640" name="Freeform 64"/>
            <p:cNvSpPr>
              <a:spLocks/>
            </p:cNvSpPr>
            <p:nvPr userDrawn="1"/>
          </p:nvSpPr>
          <p:spPr bwMode="auto">
            <a:xfrm>
              <a:off x="5252" y="4042"/>
              <a:ext cx="45" cy="66"/>
            </a:xfrm>
            <a:custGeom>
              <a:avLst/>
              <a:gdLst/>
              <a:ahLst/>
              <a:cxnLst>
                <a:cxn ang="0">
                  <a:pos x="24" y="66"/>
                </a:cxn>
                <a:cxn ang="0">
                  <a:pos x="0" y="66"/>
                </a:cxn>
                <a:cxn ang="0">
                  <a:pos x="22" y="0"/>
                </a:cxn>
                <a:cxn ang="0">
                  <a:pos x="45" y="0"/>
                </a:cxn>
                <a:cxn ang="0">
                  <a:pos x="24" y="66"/>
                </a:cxn>
              </a:cxnLst>
              <a:rect l="0" t="0" r="r" b="b"/>
              <a:pathLst>
                <a:path w="45" h="66">
                  <a:moveTo>
                    <a:pt x="24" y="66"/>
                  </a:moveTo>
                  <a:lnTo>
                    <a:pt x="0" y="66"/>
                  </a:lnTo>
                  <a:lnTo>
                    <a:pt x="22" y="0"/>
                  </a:lnTo>
                  <a:lnTo>
                    <a:pt x="45" y="0"/>
                  </a:lnTo>
                  <a:lnTo>
                    <a:pt x="24" y="66"/>
                  </a:lnTo>
                </a:path>
              </a:pathLst>
            </a:custGeom>
            <a:noFill/>
            <a:ln w="9525">
              <a:noFill/>
              <a:round/>
              <a:headEnd/>
              <a:tailEnd/>
            </a:ln>
          </p:spPr>
          <p:txBody>
            <a:bodyPr/>
            <a:lstStyle/>
            <a:p>
              <a:endParaRPr lang="ja-JP" altLang="en-US"/>
            </a:p>
          </p:txBody>
        </p:sp>
        <p:sp>
          <p:nvSpPr>
            <p:cNvPr id="24641" name="Freeform 65"/>
            <p:cNvSpPr>
              <a:spLocks/>
            </p:cNvSpPr>
            <p:nvPr userDrawn="1"/>
          </p:nvSpPr>
          <p:spPr bwMode="auto">
            <a:xfrm>
              <a:off x="5468" y="4042"/>
              <a:ext cx="45" cy="66"/>
            </a:xfrm>
            <a:custGeom>
              <a:avLst/>
              <a:gdLst/>
              <a:ahLst/>
              <a:cxnLst>
                <a:cxn ang="0">
                  <a:pos x="23" y="66"/>
                </a:cxn>
                <a:cxn ang="0">
                  <a:pos x="0" y="66"/>
                </a:cxn>
                <a:cxn ang="0">
                  <a:pos x="22" y="0"/>
                </a:cxn>
                <a:cxn ang="0">
                  <a:pos x="45" y="0"/>
                </a:cxn>
                <a:cxn ang="0">
                  <a:pos x="23" y="66"/>
                </a:cxn>
              </a:cxnLst>
              <a:rect l="0" t="0" r="r" b="b"/>
              <a:pathLst>
                <a:path w="45" h="66">
                  <a:moveTo>
                    <a:pt x="23" y="66"/>
                  </a:moveTo>
                  <a:lnTo>
                    <a:pt x="0" y="66"/>
                  </a:lnTo>
                  <a:lnTo>
                    <a:pt x="22" y="0"/>
                  </a:lnTo>
                  <a:lnTo>
                    <a:pt x="45" y="0"/>
                  </a:lnTo>
                  <a:lnTo>
                    <a:pt x="23" y="66"/>
                  </a:lnTo>
                  <a:close/>
                </a:path>
              </a:pathLst>
            </a:custGeom>
            <a:solidFill>
              <a:srgbClr val="1F75BF"/>
            </a:solidFill>
            <a:ln w="9525">
              <a:noFill/>
              <a:round/>
              <a:headEnd/>
              <a:tailEnd/>
            </a:ln>
          </p:spPr>
          <p:txBody>
            <a:bodyPr/>
            <a:lstStyle/>
            <a:p>
              <a:endParaRPr lang="ja-JP" altLang="en-US"/>
            </a:p>
          </p:txBody>
        </p:sp>
        <p:sp>
          <p:nvSpPr>
            <p:cNvPr id="24642" name="Freeform 66"/>
            <p:cNvSpPr>
              <a:spLocks/>
            </p:cNvSpPr>
            <p:nvPr userDrawn="1"/>
          </p:nvSpPr>
          <p:spPr bwMode="auto">
            <a:xfrm>
              <a:off x="5468" y="4042"/>
              <a:ext cx="45" cy="66"/>
            </a:xfrm>
            <a:custGeom>
              <a:avLst/>
              <a:gdLst/>
              <a:ahLst/>
              <a:cxnLst>
                <a:cxn ang="0">
                  <a:pos x="23" y="66"/>
                </a:cxn>
                <a:cxn ang="0">
                  <a:pos x="0" y="66"/>
                </a:cxn>
                <a:cxn ang="0">
                  <a:pos x="22" y="0"/>
                </a:cxn>
                <a:cxn ang="0">
                  <a:pos x="45" y="0"/>
                </a:cxn>
                <a:cxn ang="0">
                  <a:pos x="23" y="66"/>
                </a:cxn>
              </a:cxnLst>
              <a:rect l="0" t="0" r="r" b="b"/>
              <a:pathLst>
                <a:path w="45" h="66">
                  <a:moveTo>
                    <a:pt x="23" y="66"/>
                  </a:moveTo>
                  <a:lnTo>
                    <a:pt x="0" y="66"/>
                  </a:lnTo>
                  <a:lnTo>
                    <a:pt x="22" y="0"/>
                  </a:lnTo>
                  <a:lnTo>
                    <a:pt x="45" y="0"/>
                  </a:lnTo>
                  <a:lnTo>
                    <a:pt x="23" y="66"/>
                  </a:lnTo>
                </a:path>
              </a:pathLst>
            </a:custGeom>
            <a:noFill/>
            <a:ln w="9525">
              <a:noFill/>
              <a:round/>
              <a:headEnd/>
              <a:tailEnd/>
            </a:ln>
          </p:spPr>
          <p:txBody>
            <a:bodyPr/>
            <a:lstStyle/>
            <a:p>
              <a:endParaRPr lang="ja-JP" altLang="en-US"/>
            </a:p>
          </p:txBody>
        </p:sp>
        <p:sp>
          <p:nvSpPr>
            <p:cNvPr id="24643" name="Freeform 67"/>
            <p:cNvSpPr>
              <a:spLocks/>
            </p:cNvSpPr>
            <p:nvPr userDrawn="1"/>
          </p:nvSpPr>
          <p:spPr bwMode="auto">
            <a:xfrm>
              <a:off x="5289" y="4071"/>
              <a:ext cx="37" cy="37"/>
            </a:xfrm>
            <a:custGeom>
              <a:avLst/>
              <a:gdLst/>
              <a:ahLst/>
              <a:cxnLst>
                <a:cxn ang="0">
                  <a:pos x="0" y="1"/>
                </a:cxn>
                <a:cxn ang="0">
                  <a:pos x="5" y="15"/>
                </a:cxn>
                <a:cxn ang="0">
                  <a:pos x="11" y="19"/>
                </a:cxn>
                <a:cxn ang="0">
                  <a:pos x="19" y="19"/>
                </a:cxn>
                <a:cxn ang="0">
                  <a:pos x="10" y="0"/>
                </a:cxn>
                <a:cxn ang="0">
                  <a:pos x="0" y="1"/>
                </a:cxn>
              </a:cxnLst>
              <a:rect l="0" t="0" r="r" b="b"/>
              <a:pathLst>
                <a:path w="19" h="19">
                  <a:moveTo>
                    <a:pt x="0" y="1"/>
                  </a:moveTo>
                  <a:cubicBezTo>
                    <a:pt x="0" y="2"/>
                    <a:pt x="4" y="13"/>
                    <a:pt x="5" y="15"/>
                  </a:cubicBezTo>
                  <a:cubicBezTo>
                    <a:pt x="6" y="18"/>
                    <a:pt x="8" y="19"/>
                    <a:pt x="11" y="19"/>
                  </a:cubicBezTo>
                  <a:cubicBezTo>
                    <a:pt x="14" y="19"/>
                    <a:pt x="19" y="19"/>
                    <a:pt x="19" y="19"/>
                  </a:cubicBezTo>
                  <a:cubicBezTo>
                    <a:pt x="10" y="0"/>
                    <a:pt x="10" y="0"/>
                    <a:pt x="10" y="0"/>
                  </a:cubicBezTo>
                  <a:cubicBezTo>
                    <a:pt x="0" y="1"/>
                    <a:pt x="0" y="1"/>
                    <a:pt x="0" y="1"/>
                  </a:cubicBezTo>
                </a:path>
              </a:pathLst>
            </a:custGeom>
            <a:solidFill>
              <a:srgbClr val="1F75BF"/>
            </a:solidFill>
            <a:ln w="9525">
              <a:noFill/>
              <a:round/>
              <a:headEnd/>
              <a:tailEnd/>
            </a:ln>
          </p:spPr>
          <p:txBody>
            <a:bodyPr/>
            <a:lstStyle/>
            <a:p>
              <a:endParaRPr lang="ja-JP" altLang="en-US"/>
            </a:p>
          </p:txBody>
        </p:sp>
        <p:sp>
          <p:nvSpPr>
            <p:cNvPr id="24644" name="Freeform 68"/>
            <p:cNvSpPr>
              <a:spLocks/>
            </p:cNvSpPr>
            <p:nvPr userDrawn="1"/>
          </p:nvSpPr>
          <p:spPr bwMode="auto">
            <a:xfrm>
              <a:off x="5404" y="4042"/>
              <a:ext cx="74" cy="66"/>
            </a:xfrm>
            <a:custGeom>
              <a:avLst/>
              <a:gdLst/>
              <a:ahLst/>
              <a:cxnLst>
                <a:cxn ang="0">
                  <a:pos x="11" y="0"/>
                </a:cxn>
                <a:cxn ang="0">
                  <a:pos x="0" y="34"/>
                </a:cxn>
                <a:cxn ang="0">
                  <a:pos x="24" y="34"/>
                </a:cxn>
                <a:cxn ang="0">
                  <a:pos x="28" y="32"/>
                </a:cxn>
                <a:cxn ang="0">
                  <a:pos x="30" y="28"/>
                </a:cxn>
                <a:cxn ang="0">
                  <a:pos x="13" y="28"/>
                </a:cxn>
                <a:cxn ang="0">
                  <a:pos x="16" y="20"/>
                </a:cxn>
                <a:cxn ang="0">
                  <a:pos x="22" y="20"/>
                </a:cxn>
                <a:cxn ang="0">
                  <a:pos x="31" y="16"/>
                </a:cxn>
                <a:cxn ang="0">
                  <a:pos x="32" y="13"/>
                </a:cxn>
                <a:cxn ang="0">
                  <a:pos x="18" y="13"/>
                </a:cxn>
                <a:cxn ang="0">
                  <a:pos x="20" y="6"/>
                </a:cxn>
                <a:cxn ang="0">
                  <a:pos x="31" y="6"/>
                </a:cxn>
                <a:cxn ang="0">
                  <a:pos x="37" y="3"/>
                </a:cxn>
                <a:cxn ang="0">
                  <a:pos x="38" y="0"/>
                </a:cxn>
                <a:cxn ang="0">
                  <a:pos x="11" y="0"/>
                </a:cxn>
              </a:cxnLst>
              <a:rect l="0" t="0" r="r" b="b"/>
              <a:pathLst>
                <a:path w="38" h="34">
                  <a:moveTo>
                    <a:pt x="11" y="0"/>
                  </a:moveTo>
                  <a:cubicBezTo>
                    <a:pt x="8" y="8"/>
                    <a:pt x="3" y="23"/>
                    <a:pt x="0" y="34"/>
                  </a:cubicBezTo>
                  <a:cubicBezTo>
                    <a:pt x="5" y="34"/>
                    <a:pt x="19" y="34"/>
                    <a:pt x="24" y="34"/>
                  </a:cubicBezTo>
                  <a:cubicBezTo>
                    <a:pt x="26" y="34"/>
                    <a:pt x="27" y="34"/>
                    <a:pt x="28" y="32"/>
                  </a:cubicBezTo>
                  <a:cubicBezTo>
                    <a:pt x="29" y="30"/>
                    <a:pt x="30" y="28"/>
                    <a:pt x="30" y="28"/>
                  </a:cubicBezTo>
                  <a:cubicBezTo>
                    <a:pt x="13" y="28"/>
                    <a:pt x="13" y="28"/>
                    <a:pt x="13" y="28"/>
                  </a:cubicBezTo>
                  <a:cubicBezTo>
                    <a:pt x="16" y="20"/>
                    <a:pt x="16" y="20"/>
                    <a:pt x="16" y="20"/>
                  </a:cubicBezTo>
                  <a:cubicBezTo>
                    <a:pt x="16" y="20"/>
                    <a:pt x="17" y="20"/>
                    <a:pt x="22" y="20"/>
                  </a:cubicBezTo>
                  <a:cubicBezTo>
                    <a:pt x="26" y="20"/>
                    <a:pt x="29" y="19"/>
                    <a:pt x="31" y="16"/>
                  </a:cubicBezTo>
                  <a:cubicBezTo>
                    <a:pt x="31" y="16"/>
                    <a:pt x="32" y="14"/>
                    <a:pt x="32" y="13"/>
                  </a:cubicBezTo>
                  <a:cubicBezTo>
                    <a:pt x="28" y="13"/>
                    <a:pt x="18" y="13"/>
                    <a:pt x="18" y="13"/>
                  </a:cubicBezTo>
                  <a:cubicBezTo>
                    <a:pt x="20" y="6"/>
                    <a:pt x="20" y="6"/>
                    <a:pt x="20" y="6"/>
                  </a:cubicBezTo>
                  <a:cubicBezTo>
                    <a:pt x="20" y="6"/>
                    <a:pt x="29" y="6"/>
                    <a:pt x="31" y="6"/>
                  </a:cubicBezTo>
                  <a:cubicBezTo>
                    <a:pt x="34" y="6"/>
                    <a:pt x="36" y="5"/>
                    <a:pt x="37" y="3"/>
                  </a:cubicBezTo>
                  <a:cubicBezTo>
                    <a:pt x="38" y="1"/>
                    <a:pt x="38" y="0"/>
                    <a:pt x="38" y="0"/>
                  </a:cubicBezTo>
                  <a:cubicBezTo>
                    <a:pt x="38" y="0"/>
                    <a:pt x="17" y="0"/>
                    <a:pt x="11" y="0"/>
                  </a:cubicBezTo>
                </a:path>
              </a:pathLst>
            </a:custGeom>
            <a:solidFill>
              <a:srgbClr val="1F75BF"/>
            </a:solidFill>
            <a:ln w="9525">
              <a:noFill/>
              <a:round/>
              <a:headEnd/>
              <a:tailEnd/>
            </a:ln>
          </p:spPr>
          <p:txBody>
            <a:bodyPr/>
            <a:lstStyle/>
            <a:p>
              <a:endParaRPr lang="ja-JP" altLang="en-US"/>
            </a:p>
          </p:txBody>
        </p:sp>
        <p:sp>
          <p:nvSpPr>
            <p:cNvPr id="24645" name="Freeform 69"/>
            <p:cNvSpPr>
              <a:spLocks noEditPoints="1"/>
            </p:cNvSpPr>
            <p:nvPr userDrawn="1"/>
          </p:nvSpPr>
          <p:spPr bwMode="auto">
            <a:xfrm>
              <a:off x="4993" y="4042"/>
              <a:ext cx="78" cy="66"/>
            </a:xfrm>
            <a:custGeom>
              <a:avLst/>
              <a:gdLst/>
              <a:ahLst/>
              <a:cxnLst>
                <a:cxn ang="0">
                  <a:pos x="28" y="10"/>
                </a:cxn>
                <a:cxn ang="0">
                  <a:pos x="28" y="12"/>
                </a:cxn>
                <a:cxn ang="0">
                  <a:pos x="17" y="20"/>
                </a:cxn>
                <a:cxn ang="0">
                  <a:pos x="15" y="20"/>
                </a:cxn>
                <a:cxn ang="0">
                  <a:pos x="20" y="5"/>
                </a:cxn>
                <a:cxn ang="0">
                  <a:pos x="25" y="5"/>
                </a:cxn>
                <a:cxn ang="0">
                  <a:pos x="28" y="10"/>
                </a:cxn>
                <a:cxn ang="0">
                  <a:pos x="37" y="2"/>
                </a:cxn>
                <a:cxn ang="0">
                  <a:pos x="27" y="0"/>
                </a:cxn>
                <a:cxn ang="0">
                  <a:pos x="10" y="0"/>
                </a:cxn>
                <a:cxn ang="0">
                  <a:pos x="0" y="34"/>
                </a:cxn>
                <a:cxn ang="0">
                  <a:pos x="11" y="34"/>
                </a:cxn>
                <a:cxn ang="0">
                  <a:pos x="14" y="24"/>
                </a:cxn>
                <a:cxn ang="0">
                  <a:pos x="20" y="24"/>
                </a:cxn>
                <a:cxn ang="0">
                  <a:pos x="39" y="12"/>
                </a:cxn>
                <a:cxn ang="0">
                  <a:pos x="37" y="2"/>
                </a:cxn>
              </a:cxnLst>
              <a:rect l="0" t="0" r="r" b="b"/>
              <a:pathLst>
                <a:path w="40" h="34">
                  <a:moveTo>
                    <a:pt x="28" y="10"/>
                  </a:moveTo>
                  <a:cubicBezTo>
                    <a:pt x="28" y="10"/>
                    <a:pt x="28" y="12"/>
                    <a:pt x="28" y="12"/>
                  </a:cubicBezTo>
                  <a:cubicBezTo>
                    <a:pt x="26" y="17"/>
                    <a:pt x="23" y="20"/>
                    <a:pt x="17" y="20"/>
                  </a:cubicBezTo>
                  <a:cubicBezTo>
                    <a:pt x="15" y="20"/>
                    <a:pt x="15" y="20"/>
                    <a:pt x="15" y="20"/>
                  </a:cubicBezTo>
                  <a:cubicBezTo>
                    <a:pt x="20" y="5"/>
                    <a:pt x="20" y="5"/>
                    <a:pt x="20" y="5"/>
                  </a:cubicBezTo>
                  <a:cubicBezTo>
                    <a:pt x="25" y="5"/>
                    <a:pt x="25" y="5"/>
                    <a:pt x="25" y="5"/>
                  </a:cubicBezTo>
                  <a:cubicBezTo>
                    <a:pt x="28" y="5"/>
                    <a:pt x="29" y="7"/>
                    <a:pt x="28" y="10"/>
                  </a:cubicBezTo>
                  <a:close/>
                  <a:moveTo>
                    <a:pt x="37" y="2"/>
                  </a:moveTo>
                  <a:cubicBezTo>
                    <a:pt x="35" y="0"/>
                    <a:pt x="32" y="0"/>
                    <a:pt x="27" y="0"/>
                  </a:cubicBezTo>
                  <a:cubicBezTo>
                    <a:pt x="10" y="0"/>
                    <a:pt x="10" y="0"/>
                    <a:pt x="10" y="0"/>
                  </a:cubicBezTo>
                  <a:cubicBezTo>
                    <a:pt x="0" y="34"/>
                    <a:pt x="0" y="34"/>
                    <a:pt x="0" y="34"/>
                  </a:cubicBezTo>
                  <a:cubicBezTo>
                    <a:pt x="0" y="34"/>
                    <a:pt x="6" y="34"/>
                    <a:pt x="11" y="34"/>
                  </a:cubicBezTo>
                  <a:cubicBezTo>
                    <a:pt x="12" y="30"/>
                    <a:pt x="14" y="24"/>
                    <a:pt x="14" y="24"/>
                  </a:cubicBezTo>
                  <a:cubicBezTo>
                    <a:pt x="15" y="24"/>
                    <a:pt x="20" y="24"/>
                    <a:pt x="20" y="24"/>
                  </a:cubicBezTo>
                  <a:cubicBezTo>
                    <a:pt x="30" y="24"/>
                    <a:pt x="36" y="20"/>
                    <a:pt x="39" y="12"/>
                  </a:cubicBezTo>
                  <a:cubicBezTo>
                    <a:pt x="40" y="8"/>
                    <a:pt x="40" y="4"/>
                    <a:pt x="37" y="2"/>
                  </a:cubicBezTo>
                </a:path>
              </a:pathLst>
            </a:custGeom>
            <a:solidFill>
              <a:srgbClr val="1F75BF"/>
            </a:solidFill>
            <a:ln w="9525">
              <a:noFill/>
              <a:round/>
              <a:headEnd/>
              <a:tailEnd/>
            </a:ln>
          </p:spPr>
          <p:txBody>
            <a:bodyPr/>
            <a:lstStyle/>
            <a:p>
              <a:endParaRPr lang="ja-JP" altLang="en-US"/>
            </a:p>
          </p:txBody>
        </p:sp>
        <p:sp>
          <p:nvSpPr>
            <p:cNvPr id="24646" name="Freeform 70"/>
            <p:cNvSpPr>
              <a:spLocks noEditPoints="1"/>
            </p:cNvSpPr>
            <p:nvPr userDrawn="1"/>
          </p:nvSpPr>
          <p:spPr bwMode="auto">
            <a:xfrm>
              <a:off x="4922" y="4042"/>
              <a:ext cx="77" cy="66"/>
            </a:xfrm>
            <a:custGeom>
              <a:avLst/>
              <a:gdLst/>
              <a:ahLst/>
              <a:cxnLst>
                <a:cxn ang="0">
                  <a:pos x="28" y="10"/>
                </a:cxn>
                <a:cxn ang="0">
                  <a:pos x="28" y="12"/>
                </a:cxn>
                <a:cxn ang="0">
                  <a:pos x="17" y="20"/>
                </a:cxn>
                <a:cxn ang="0">
                  <a:pos x="15" y="20"/>
                </a:cxn>
                <a:cxn ang="0">
                  <a:pos x="20" y="5"/>
                </a:cxn>
                <a:cxn ang="0">
                  <a:pos x="25" y="5"/>
                </a:cxn>
                <a:cxn ang="0">
                  <a:pos x="28" y="10"/>
                </a:cxn>
                <a:cxn ang="0">
                  <a:pos x="37" y="2"/>
                </a:cxn>
                <a:cxn ang="0">
                  <a:pos x="27" y="0"/>
                </a:cxn>
                <a:cxn ang="0">
                  <a:pos x="11" y="0"/>
                </a:cxn>
                <a:cxn ang="0">
                  <a:pos x="0" y="34"/>
                </a:cxn>
                <a:cxn ang="0">
                  <a:pos x="11" y="34"/>
                </a:cxn>
                <a:cxn ang="0">
                  <a:pos x="14" y="24"/>
                </a:cxn>
                <a:cxn ang="0">
                  <a:pos x="20" y="24"/>
                </a:cxn>
                <a:cxn ang="0">
                  <a:pos x="39" y="12"/>
                </a:cxn>
                <a:cxn ang="0">
                  <a:pos x="37" y="2"/>
                </a:cxn>
              </a:cxnLst>
              <a:rect l="0" t="0" r="r" b="b"/>
              <a:pathLst>
                <a:path w="40" h="34">
                  <a:moveTo>
                    <a:pt x="28" y="10"/>
                  </a:moveTo>
                  <a:cubicBezTo>
                    <a:pt x="28" y="10"/>
                    <a:pt x="28" y="12"/>
                    <a:pt x="28" y="12"/>
                  </a:cubicBezTo>
                  <a:cubicBezTo>
                    <a:pt x="26" y="17"/>
                    <a:pt x="24" y="20"/>
                    <a:pt x="17" y="20"/>
                  </a:cubicBezTo>
                  <a:cubicBezTo>
                    <a:pt x="15" y="20"/>
                    <a:pt x="15" y="20"/>
                    <a:pt x="15" y="20"/>
                  </a:cubicBezTo>
                  <a:cubicBezTo>
                    <a:pt x="20" y="5"/>
                    <a:pt x="20" y="5"/>
                    <a:pt x="20" y="5"/>
                  </a:cubicBezTo>
                  <a:cubicBezTo>
                    <a:pt x="25" y="5"/>
                    <a:pt x="25" y="5"/>
                    <a:pt x="25" y="5"/>
                  </a:cubicBezTo>
                  <a:cubicBezTo>
                    <a:pt x="28" y="5"/>
                    <a:pt x="29" y="7"/>
                    <a:pt x="28" y="10"/>
                  </a:cubicBezTo>
                  <a:close/>
                  <a:moveTo>
                    <a:pt x="37" y="2"/>
                  </a:moveTo>
                  <a:cubicBezTo>
                    <a:pt x="35" y="0"/>
                    <a:pt x="32" y="0"/>
                    <a:pt x="27" y="0"/>
                  </a:cubicBezTo>
                  <a:cubicBezTo>
                    <a:pt x="11" y="0"/>
                    <a:pt x="11" y="0"/>
                    <a:pt x="11" y="0"/>
                  </a:cubicBezTo>
                  <a:cubicBezTo>
                    <a:pt x="0" y="34"/>
                    <a:pt x="0" y="34"/>
                    <a:pt x="0" y="34"/>
                  </a:cubicBezTo>
                  <a:cubicBezTo>
                    <a:pt x="0" y="34"/>
                    <a:pt x="6" y="34"/>
                    <a:pt x="11" y="34"/>
                  </a:cubicBezTo>
                  <a:cubicBezTo>
                    <a:pt x="12" y="30"/>
                    <a:pt x="14" y="24"/>
                    <a:pt x="14" y="24"/>
                  </a:cubicBezTo>
                  <a:cubicBezTo>
                    <a:pt x="15" y="24"/>
                    <a:pt x="20" y="24"/>
                    <a:pt x="20" y="24"/>
                  </a:cubicBezTo>
                  <a:cubicBezTo>
                    <a:pt x="30" y="24"/>
                    <a:pt x="36" y="20"/>
                    <a:pt x="39" y="12"/>
                  </a:cubicBezTo>
                  <a:cubicBezTo>
                    <a:pt x="40" y="8"/>
                    <a:pt x="40" y="4"/>
                    <a:pt x="37" y="2"/>
                  </a:cubicBezTo>
                </a:path>
              </a:pathLst>
            </a:custGeom>
            <a:solidFill>
              <a:srgbClr val="1F75BF"/>
            </a:solidFill>
            <a:ln w="9525">
              <a:noFill/>
              <a:round/>
              <a:headEnd/>
              <a:tailEnd/>
            </a:ln>
          </p:spPr>
          <p:txBody>
            <a:bodyPr/>
            <a:lstStyle/>
            <a:p>
              <a:endParaRPr lang="ja-JP" altLang="en-US"/>
            </a:p>
          </p:txBody>
        </p:sp>
        <p:sp>
          <p:nvSpPr>
            <p:cNvPr id="24647" name="Freeform 71"/>
            <p:cNvSpPr>
              <a:spLocks/>
            </p:cNvSpPr>
            <p:nvPr userDrawn="1"/>
          </p:nvSpPr>
          <p:spPr bwMode="auto">
            <a:xfrm>
              <a:off x="5289" y="4040"/>
              <a:ext cx="55" cy="33"/>
            </a:xfrm>
            <a:custGeom>
              <a:avLst/>
              <a:gdLst/>
              <a:ahLst/>
              <a:cxnLst>
                <a:cxn ang="0">
                  <a:pos x="21" y="0"/>
                </a:cxn>
                <a:cxn ang="0">
                  <a:pos x="11" y="5"/>
                </a:cxn>
                <a:cxn ang="0">
                  <a:pos x="0" y="17"/>
                </a:cxn>
                <a:cxn ang="0">
                  <a:pos x="5" y="17"/>
                </a:cxn>
                <a:cxn ang="0">
                  <a:pos x="22" y="7"/>
                </a:cxn>
                <a:cxn ang="0">
                  <a:pos x="28" y="0"/>
                </a:cxn>
                <a:cxn ang="0">
                  <a:pos x="21" y="0"/>
                </a:cxn>
              </a:cxnLst>
              <a:rect l="0" t="0" r="r" b="b"/>
              <a:pathLst>
                <a:path w="28" h="17">
                  <a:moveTo>
                    <a:pt x="21" y="0"/>
                  </a:moveTo>
                  <a:cubicBezTo>
                    <a:pt x="17" y="0"/>
                    <a:pt x="14" y="2"/>
                    <a:pt x="11" y="5"/>
                  </a:cubicBezTo>
                  <a:cubicBezTo>
                    <a:pt x="6" y="13"/>
                    <a:pt x="4" y="16"/>
                    <a:pt x="0" y="17"/>
                  </a:cubicBezTo>
                  <a:cubicBezTo>
                    <a:pt x="1" y="17"/>
                    <a:pt x="4" y="17"/>
                    <a:pt x="5" y="17"/>
                  </a:cubicBezTo>
                  <a:cubicBezTo>
                    <a:pt x="14" y="16"/>
                    <a:pt x="17" y="15"/>
                    <a:pt x="22" y="7"/>
                  </a:cubicBezTo>
                  <a:cubicBezTo>
                    <a:pt x="24" y="4"/>
                    <a:pt x="26" y="1"/>
                    <a:pt x="28" y="0"/>
                  </a:cubicBezTo>
                  <a:cubicBezTo>
                    <a:pt x="28" y="0"/>
                    <a:pt x="23" y="0"/>
                    <a:pt x="21" y="0"/>
                  </a:cubicBezTo>
                </a:path>
              </a:pathLst>
            </a:custGeom>
            <a:solidFill>
              <a:srgbClr val="1F75BF"/>
            </a:solidFill>
            <a:ln w="9525">
              <a:noFill/>
              <a:round/>
              <a:headEnd/>
              <a:tailEnd/>
            </a:ln>
          </p:spPr>
          <p:txBody>
            <a:bodyPr/>
            <a:lstStyle/>
            <a:p>
              <a:endParaRPr lang="ja-JP" altLang="en-US"/>
            </a:p>
          </p:txBody>
        </p:sp>
      </p:grpSp>
      <p:pic>
        <p:nvPicPr>
          <p:cNvPr id="25" name="図 24" descr="アイコン が含まれている画像&#10;&#10;自動的に生成された説明">
            <a:extLst>
              <a:ext uri="{FF2B5EF4-FFF2-40B4-BE49-F238E27FC236}">
                <a16:creationId xmlns:a16="http://schemas.microsoft.com/office/drawing/2014/main" id="{4544735F-EB7A-4A4D-95A7-29D4A93A09B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832952" y="6268229"/>
            <a:ext cx="1055461" cy="34293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6" r:id="rId5"/>
    <p:sldLayoutId id="2147483665" r:id="rId6"/>
    <p:sldLayoutId id="2147483667" r:id="rId7"/>
    <p:sldLayoutId id="2147483668" r:id="rId8"/>
    <p:sldLayoutId id="2147483669" r:id="rId9"/>
    <p:sldLayoutId id="2147483670" r:id="rId10"/>
    <p:sldLayoutId id="2147483671" r:id="rId11"/>
  </p:sldLayoutIdLst>
  <p:hf hdr="0"/>
  <p:txStyles>
    <p:titleStyle>
      <a:lvl1pPr algn="l" rtl="0" fontAlgn="base">
        <a:spcBef>
          <a:spcPct val="0"/>
        </a:spcBef>
        <a:spcAft>
          <a:spcPct val="0"/>
        </a:spcAft>
        <a:defRPr kumimoji="1" sz="4400">
          <a:solidFill>
            <a:schemeClr val="tx2"/>
          </a:solidFill>
          <a:latin typeface="+mj-lt"/>
          <a:ea typeface="+mj-ea"/>
          <a:cs typeface="+mj-cs"/>
        </a:defRPr>
      </a:lvl1pPr>
      <a:lvl2pPr algn="l" rtl="0" fontAlgn="base">
        <a:spcBef>
          <a:spcPct val="0"/>
        </a:spcBef>
        <a:spcAft>
          <a:spcPct val="0"/>
        </a:spcAft>
        <a:defRPr kumimoji="1" sz="4400">
          <a:solidFill>
            <a:schemeClr val="tx2"/>
          </a:solidFill>
          <a:latin typeface="HGPｺﾞｼｯｸE" pitchFamily="50" charset="-128"/>
          <a:ea typeface="HGPｺﾞｼｯｸE" pitchFamily="50" charset="-128"/>
        </a:defRPr>
      </a:lvl2pPr>
      <a:lvl3pPr algn="l" rtl="0" fontAlgn="base">
        <a:spcBef>
          <a:spcPct val="0"/>
        </a:spcBef>
        <a:spcAft>
          <a:spcPct val="0"/>
        </a:spcAft>
        <a:defRPr kumimoji="1" sz="4400">
          <a:solidFill>
            <a:schemeClr val="tx2"/>
          </a:solidFill>
          <a:latin typeface="HGPｺﾞｼｯｸE" pitchFamily="50" charset="-128"/>
          <a:ea typeface="HGPｺﾞｼｯｸE" pitchFamily="50" charset="-128"/>
        </a:defRPr>
      </a:lvl3pPr>
      <a:lvl4pPr algn="l" rtl="0" fontAlgn="base">
        <a:spcBef>
          <a:spcPct val="0"/>
        </a:spcBef>
        <a:spcAft>
          <a:spcPct val="0"/>
        </a:spcAft>
        <a:defRPr kumimoji="1" sz="4400">
          <a:solidFill>
            <a:schemeClr val="tx2"/>
          </a:solidFill>
          <a:latin typeface="HGPｺﾞｼｯｸE" pitchFamily="50" charset="-128"/>
          <a:ea typeface="HGPｺﾞｼｯｸE" pitchFamily="50" charset="-128"/>
        </a:defRPr>
      </a:lvl4pPr>
      <a:lvl5pPr algn="l" rtl="0" fontAlgn="base">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fontAlgn="base">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fontAlgn="base">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fontAlgn="base">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fontAlgn="base">
        <a:spcBef>
          <a:spcPct val="0"/>
        </a:spcBef>
        <a:spcAft>
          <a:spcPct val="0"/>
        </a:spcAft>
        <a:defRPr kumimoji="1" sz="4400">
          <a:solidFill>
            <a:schemeClr val="tx2"/>
          </a:solidFill>
          <a:latin typeface="HGPｺﾞｼｯｸE" pitchFamily="50" charset="-128"/>
          <a:ea typeface="HGPｺﾞｼｯｸE"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2" name="Rectangle 6"/>
          <p:cNvSpPr>
            <a:spLocks noGrp="1" noChangeArrowheads="1"/>
          </p:cNvSpPr>
          <p:nvPr>
            <p:ph type="subTitle" idx="1"/>
          </p:nvPr>
        </p:nvSpPr>
        <p:spPr>
          <a:xfrm>
            <a:off x="171451" y="3090832"/>
            <a:ext cx="8656026" cy="1633537"/>
          </a:xfrm>
        </p:spPr>
        <p:txBody>
          <a:bodyPr/>
          <a:lstStyle/>
          <a:p>
            <a:r>
              <a:rPr lang="en-GB" altLang="ja-JP" dirty="0">
                <a:latin typeface="BIZ UDPゴシック" panose="020B0400000000000000" pitchFamily="50" charset="-128"/>
                <a:ea typeface="BIZ UDPゴシック" panose="020B0400000000000000" pitchFamily="50" charset="-128"/>
                <a:cs typeface="Arial" panose="020B0604020202020204" pitchFamily="34" charset="0"/>
              </a:rPr>
              <a:t>Training in Dhaka</a:t>
            </a:r>
            <a:br>
              <a:rPr lang="en-GB" altLang="ja-JP" dirty="0">
                <a:latin typeface="BIZ UDPゴシック" panose="020B0400000000000000" pitchFamily="50" charset="-128"/>
                <a:ea typeface="BIZ UDPゴシック" panose="020B0400000000000000" pitchFamily="50" charset="-128"/>
                <a:cs typeface="Arial" panose="020B0604020202020204" pitchFamily="34" charset="0"/>
              </a:rPr>
            </a:br>
            <a:r>
              <a:rPr lang="en-GB" altLang="ja-JP" dirty="0">
                <a:latin typeface="BIZ UDPゴシック" panose="020B0400000000000000" pitchFamily="50" charset="-128"/>
                <a:ea typeface="BIZ UDPゴシック" panose="020B0400000000000000" pitchFamily="50" charset="-128"/>
                <a:cs typeface="Arial" panose="020B0604020202020204" pitchFamily="34" charset="0"/>
              </a:rPr>
              <a:t>2: Japanese Railway Accidents and Lessons Learned</a:t>
            </a:r>
            <a:endParaRPr lang="en-GB" altLang="ja-JP" dirty="0">
              <a:solidFill>
                <a:schemeClr val="bg2"/>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60423" name="Rectangle 7"/>
          <p:cNvSpPr>
            <a:spLocks noGrp="1" noChangeArrowheads="1"/>
          </p:cNvSpPr>
          <p:nvPr>
            <p:ph type="ctrTitle"/>
          </p:nvPr>
        </p:nvSpPr>
        <p:spPr>
          <a:xfrm>
            <a:off x="450574" y="1023662"/>
            <a:ext cx="8216348" cy="1470025"/>
          </a:xfrm>
        </p:spPr>
        <p:txBody>
          <a:bodyPr/>
          <a:lstStyle/>
          <a:p>
            <a:r>
              <a:rPr lang="en-GB" altLang="ja-JP" sz="3200" dirty="0">
                <a:latin typeface="BIZ UDPゴシック" panose="020B0400000000000000" pitchFamily="50" charset="-128"/>
                <a:ea typeface="BIZ UDPゴシック" panose="020B0400000000000000" pitchFamily="50" charset="-128"/>
                <a:cs typeface="Arial" panose="020B0604020202020204" pitchFamily="34" charset="0"/>
              </a:rPr>
              <a:t>The Project on </a:t>
            </a:r>
            <a:br>
              <a:rPr lang="en-GB" altLang="ja-JP" sz="3200" dirty="0">
                <a:latin typeface="BIZ UDPゴシック" panose="020B0400000000000000" pitchFamily="50" charset="-128"/>
                <a:ea typeface="BIZ UDPゴシック" panose="020B0400000000000000" pitchFamily="50" charset="-128"/>
                <a:cs typeface="Arial" panose="020B0604020202020204" pitchFamily="34" charset="0"/>
              </a:rPr>
            </a:br>
            <a:r>
              <a:rPr lang="en-GB" altLang="ja-JP" sz="3200" dirty="0">
                <a:latin typeface="BIZ UDPゴシック" panose="020B0400000000000000" pitchFamily="50" charset="-128"/>
                <a:ea typeface="BIZ UDPゴシック" panose="020B0400000000000000" pitchFamily="50" charset="-128"/>
                <a:cs typeface="Arial" panose="020B0604020202020204" pitchFamily="34" charset="0"/>
              </a:rPr>
              <a:t>Technical Assistance for </a:t>
            </a:r>
            <a:br>
              <a:rPr lang="en-GB" altLang="ja-JP" sz="3200" dirty="0">
                <a:latin typeface="BIZ UDPゴシック" panose="020B0400000000000000" pitchFamily="50" charset="-128"/>
                <a:ea typeface="BIZ UDPゴシック" panose="020B0400000000000000" pitchFamily="50" charset="-128"/>
                <a:cs typeface="Arial" panose="020B0604020202020204" pitchFamily="34" charset="0"/>
              </a:rPr>
            </a:br>
            <a:r>
              <a:rPr lang="en-GB" altLang="ja-JP" sz="3200" dirty="0">
                <a:latin typeface="BIZ UDPゴシック" panose="020B0400000000000000" pitchFamily="50" charset="-128"/>
                <a:ea typeface="BIZ UDPゴシック" panose="020B0400000000000000" pitchFamily="50" charset="-128"/>
                <a:cs typeface="Arial" panose="020B0604020202020204" pitchFamily="34" charset="0"/>
              </a:rPr>
              <a:t>MRT Safety Management System on Line 6</a:t>
            </a:r>
            <a:endParaRPr lang="en-GB" altLang="ja-JP" sz="3200" dirty="0">
              <a:solidFill>
                <a:schemeClr val="bg2"/>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C92F82-E625-412A-A4EA-A0B57702CE2E}"/>
              </a:ext>
            </a:extLst>
          </p:cNvPr>
          <p:cNvSpPr>
            <a:spLocks noGrp="1"/>
          </p:cNvSpPr>
          <p:nvPr>
            <p:ph type="title"/>
          </p:nvPr>
        </p:nvSpPr>
        <p:spPr/>
        <p:txBody>
          <a:bodyPr/>
          <a:lstStyle/>
          <a:p>
            <a:r>
              <a:rPr kumimoji="1" lang="en-GB" altLang="ja-JP" dirty="0"/>
              <a:t>Animation</a:t>
            </a:r>
          </a:p>
        </p:txBody>
      </p:sp>
      <p:sp>
        <p:nvSpPr>
          <p:cNvPr id="3" name="コンテンツ プレースホルダー 2">
            <a:extLst>
              <a:ext uri="{FF2B5EF4-FFF2-40B4-BE49-F238E27FC236}">
                <a16:creationId xmlns:a16="http://schemas.microsoft.com/office/drawing/2014/main" id="{B813FAE8-403F-4409-9D2F-EEDE799FC05D}"/>
              </a:ext>
            </a:extLst>
          </p:cNvPr>
          <p:cNvSpPr>
            <a:spLocks noGrp="1"/>
          </p:cNvSpPr>
          <p:nvPr>
            <p:ph idx="1"/>
          </p:nvPr>
        </p:nvSpPr>
        <p:spPr/>
        <p:txBody>
          <a:bodyPr/>
          <a:lstStyle/>
          <a:p>
            <a:endParaRPr kumimoji="1" lang="en-GB" altLang="ja-JP" dirty="0"/>
          </a:p>
        </p:txBody>
      </p:sp>
    </p:spTree>
    <p:extLst>
      <p:ext uri="{BB962C8B-B14F-4D97-AF65-F5344CB8AC3E}">
        <p14:creationId xmlns:p14="http://schemas.microsoft.com/office/powerpoint/2010/main" val="540957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323527" y="923751"/>
            <a:ext cx="8496944" cy="2677656"/>
          </a:xfrm>
          <a:prstGeom prst="rect">
            <a:avLst/>
          </a:prstGeom>
          <a:noFill/>
        </p:spPr>
        <p:txBody>
          <a:bodyPr wrap="square" rtlCol="0">
            <a:spAutoFit/>
          </a:bodyPr>
          <a:lstStyle/>
          <a:p>
            <a:pPr marL="342900" indent="-342900">
              <a:buFont typeface="Wingdings" panose="05000000000000000000" pitchFamily="2" charset="2"/>
              <a:buChar char="Ø"/>
            </a:pPr>
            <a:r>
              <a:rPr kumimoji="1"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A worker accidentally dropped a spanner which cut the messenger wire</a:t>
            </a:r>
          </a:p>
          <a:p>
            <a:pPr marL="342900" indent="-342900">
              <a:buFont typeface="Wingdings" panose="05000000000000000000" pitchFamily="2" charset="2"/>
              <a:buChar char="Ø"/>
            </a:pPr>
            <a:r>
              <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The messenger wire became entangled in the train’s pantograph, causing a fire</a:t>
            </a:r>
          </a:p>
          <a:p>
            <a:pPr marL="342900" indent="-342900">
              <a:buFont typeface="Wingdings" panose="05000000000000000000" pitchFamily="2" charset="2"/>
              <a:buChar char="Ø"/>
            </a:pPr>
            <a:r>
              <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The fire spread to the cars, with the first car completely burnt out</a:t>
            </a:r>
          </a:p>
          <a:p>
            <a:pPr marL="342900" indent="-342900">
              <a:buFont typeface="Wingdings" panose="05000000000000000000" pitchFamily="2" charset="2"/>
              <a:buChar char="Ø"/>
            </a:pPr>
            <a:r>
              <a:rPr kumimoji="1"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There were 106 dead and 92 injured</a:t>
            </a:r>
            <a:endParaRPr kumimoji="1" lang="en-GB" altLang="ja-JP" sz="2800" dirty="0">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21" name="テキスト ボックス 20"/>
          <p:cNvSpPr txBox="1"/>
          <p:nvPr/>
        </p:nvSpPr>
        <p:spPr>
          <a:xfrm>
            <a:off x="3023828" y="5661248"/>
            <a:ext cx="3096344" cy="338554"/>
          </a:xfrm>
          <a:prstGeom prst="rect">
            <a:avLst/>
          </a:prstGeom>
          <a:noFill/>
        </p:spPr>
        <p:txBody>
          <a:bodyPr wrap="square" rtlCol="0">
            <a:spAutoFit/>
          </a:bodyPr>
          <a:lstStyle/>
          <a:p>
            <a:pPr algn="ctr"/>
            <a:r>
              <a:rPr kumimoji="1" lang="en-GB" altLang="ja-JP" sz="1600" dirty="0">
                <a:latin typeface="Arial" panose="020B0604020202020204" pitchFamily="34" charset="0"/>
                <a:cs typeface="Arial" panose="020B0604020202020204" pitchFamily="34" charset="0"/>
              </a:rPr>
              <a:t>Sakuragicho Station (in 1951)</a:t>
            </a:r>
          </a:p>
        </p:txBody>
      </p:sp>
      <p:sp>
        <p:nvSpPr>
          <p:cNvPr id="7" name="Rectangle 2">
            <a:extLst>
              <a:ext uri="{FF2B5EF4-FFF2-40B4-BE49-F238E27FC236}">
                <a16:creationId xmlns:a16="http://schemas.microsoft.com/office/drawing/2014/main" id="{3E0E546B-C1B1-4126-9A75-AC841700E575}"/>
              </a:ext>
            </a:extLst>
          </p:cNvPr>
          <p:cNvSpPr txBox="1">
            <a:spLocks noChangeArrowheads="1"/>
          </p:cNvSpPr>
          <p:nvPr/>
        </p:nvSpPr>
        <p:spPr bwMode="auto">
          <a:xfrm>
            <a:off x="395287" y="152387"/>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kern="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2.1 Outline of Accident</a:t>
            </a:r>
          </a:p>
        </p:txBody>
      </p:sp>
      <p:pic>
        <p:nvPicPr>
          <p:cNvPr id="4" name="Picture 3">
            <a:extLst>
              <a:ext uri="{FF2B5EF4-FFF2-40B4-BE49-F238E27FC236}">
                <a16:creationId xmlns:a16="http://schemas.microsoft.com/office/drawing/2014/main" id="{A1614918-C56A-464B-8927-06B35739D0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601407"/>
            <a:ext cx="9582411" cy="1712653"/>
          </a:xfrm>
          <a:prstGeom prst="rect">
            <a:avLst/>
          </a:prstGeom>
        </p:spPr>
      </p:pic>
      <p:sp>
        <p:nvSpPr>
          <p:cNvPr id="2" name="Rectangle 1">
            <a:extLst>
              <a:ext uri="{FF2B5EF4-FFF2-40B4-BE49-F238E27FC236}">
                <a16:creationId xmlns:a16="http://schemas.microsoft.com/office/drawing/2014/main" id="{880467A7-1972-4FA0-AE9F-9B30F4164553}"/>
              </a:ext>
            </a:extLst>
          </p:cNvPr>
          <p:cNvSpPr/>
          <p:nvPr/>
        </p:nvSpPr>
        <p:spPr>
          <a:xfrm>
            <a:off x="696036" y="3739487"/>
            <a:ext cx="709684" cy="272956"/>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0" tIns="0" rIns="0" bIns="0" rtlCol="0" anchor="ctr"/>
          <a:lstStyle/>
          <a:p>
            <a:pPr algn="ctr"/>
            <a:r>
              <a:rPr lang="en-GB" sz="1100">
                <a:latin typeface="Arial" panose="020B0604020202020204" pitchFamily="34" charset="0"/>
                <a:cs typeface="Arial" panose="020B0604020202020204" pitchFamily="34" charset="0"/>
              </a:rPr>
              <a:t>(Track 2)</a:t>
            </a:r>
          </a:p>
        </p:txBody>
      </p:sp>
      <p:sp>
        <p:nvSpPr>
          <p:cNvPr id="8" name="Rectangle 7">
            <a:extLst>
              <a:ext uri="{FF2B5EF4-FFF2-40B4-BE49-F238E27FC236}">
                <a16:creationId xmlns:a16="http://schemas.microsoft.com/office/drawing/2014/main" id="{C94C8AD0-364B-40B9-B22D-FAA4D3F6ECE1}"/>
              </a:ext>
            </a:extLst>
          </p:cNvPr>
          <p:cNvSpPr/>
          <p:nvPr/>
        </p:nvSpPr>
        <p:spPr>
          <a:xfrm>
            <a:off x="711958" y="4738049"/>
            <a:ext cx="709684" cy="272956"/>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0" tIns="0" rIns="0" bIns="0" rtlCol="0" anchor="ctr"/>
          <a:lstStyle/>
          <a:p>
            <a:pPr algn="ctr"/>
            <a:r>
              <a:rPr lang="en-GB" sz="1100">
                <a:latin typeface="Arial" panose="020B0604020202020204" pitchFamily="34" charset="0"/>
                <a:cs typeface="Arial" panose="020B0604020202020204" pitchFamily="34" charset="0"/>
              </a:rPr>
              <a:t>(Track 1)</a:t>
            </a:r>
          </a:p>
        </p:txBody>
      </p:sp>
      <p:sp>
        <p:nvSpPr>
          <p:cNvPr id="9" name="Rectangle 8">
            <a:extLst>
              <a:ext uri="{FF2B5EF4-FFF2-40B4-BE49-F238E27FC236}">
                <a16:creationId xmlns:a16="http://schemas.microsoft.com/office/drawing/2014/main" id="{C4C5DA10-C394-4399-ACB3-49B50F718B80}"/>
              </a:ext>
            </a:extLst>
          </p:cNvPr>
          <p:cNvSpPr/>
          <p:nvPr/>
        </p:nvSpPr>
        <p:spPr>
          <a:xfrm>
            <a:off x="700585" y="4249004"/>
            <a:ext cx="709684" cy="272956"/>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0" tIns="0" rIns="0" bIns="0" rtlCol="0" anchor="ctr"/>
          <a:lstStyle/>
          <a:p>
            <a:pPr algn="ctr"/>
            <a:r>
              <a:rPr lang="en-GB" altLang="ja-JP" sz="1100">
                <a:latin typeface="Arial" panose="020B0604020202020204" pitchFamily="34" charset="0"/>
                <a:cs typeface="Arial" panose="020B0604020202020204" pitchFamily="34" charset="0"/>
              </a:rPr>
              <a:t>Platform</a:t>
            </a:r>
            <a:endParaRPr lang="en-GB" sz="110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5AD59DC5-DBB7-430B-BCD8-01D43B943379}"/>
              </a:ext>
            </a:extLst>
          </p:cNvPr>
          <p:cNvSpPr/>
          <p:nvPr/>
        </p:nvSpPr>
        <p:spPr>
          <a:xfrm>
            <a:off x="6392203" y="3675060"/>
            <a:ext cx="709684" cy="272956"/>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0" tIns="0" rIns="0" bIns="0" rtlCol="0" anchor="ctr"/>
          <a:lstStyle/>
          <a:p>
            <a:pPr algn="ctr"/>
            <a:r>
              <a:rPr lang="en-GB" altLang="ja-JP" sz="1050" dirty="0">
                <a:latin typeface="Arial" panose="020B0604020202020204" pitchFamily="34" charset="0"/>
                <a:cs typeface="Arial" panose="020B0604020202020204" pitchFamily="34" charset="0"/>
              </a:rPr>
              <a:t>Completely burned</a:t>
            </a:r>
            <a:endParaRPr lang="en-GB" sz="105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4F6F0273-F3BD-4987-9E2B-87834EA877D4}"/>
              </a:ext>
            </a:extLst>
          </p:cNvPr>
          <p:cNvSpPr/>
          <p:nvPr/>
        </p:nvSpPr>
        <p:spPr>
          <a:xfrm>
            <a:off x="6628262" y="4280849"/>
            <a:ext cx="709684" cy="421780"/>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0" tIns="0" rIns="0" bIns="0" rtlCol="0" anchor="ctr"/>
          <a:lstStyle/>
          <a:p>
            <a:pPr algn="ctr"/>
            <a:r>
              <a:rPr lang="en-GB" altLang="ja-JP" sz="1050" dirty="0">
                <a:latin typeface="Arial" panose="020B0604020202020204" pitchFamily="34" charset="0"/>
                <a:cs typeface="Arial" panose="020B0604020202020204" pitchFamily="34" charset="0"/>
              </a:rPr>
              <a:t>Partially burned</a:t>
            </a:r>
            <a:endParaRPr lang="en-GB"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8878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2A2A56F-DE22-4F76-8020-86992CAEC0C0}"/>
              </a:ext>
            </a:extLst>
          </p:cNvPr>
          <p:cNvSpPr>
            <a:spLocks noGrp="1"/>
          </p:cNvSpPr>
          <p:nvPr>
            <p:ph idx="1"/>
          </p:nvPr>
        </p:nvSpPr>
        <p:spPr>
          <a:xfrm>
            <a:off x="159669" y="1565911"/>
            <a:ext cx="8343900" cy="3726178"/>
          </a:xfrm>
        </p:spPr>
        <p:txBody>
          <a:bodyPr>
            <a:noAutofit/>
          </a:bodyPr>
          <a:lstStyle/>
          <a:p>
            <a:pPr marL="0" indent="0">
              <a:spcBef>
                <a:spcPts val="0"/>
              </a:spcBef>
              <a:spcAft>
                <a:spcPts val="300"/>
              </a:spcAft>
              <a:buNone/>
            </a:pPr>
            <a:endParaRPr kumimoji="1" lang="en-GB" altLang="ja-JP" sz="2400" dirty="0">
              <a:latin typeface="BIZ UDPゴシック" panose="020B0400000000000000" pitchFamily="50" charset="-128"/>
              <a:ea typeface="BIZ UDPゴシック" panose="020B0400000000000000" pitchFamily="50" charset="-128"/>
              <a:cs typeface="Arial" panose="020B0604020202020204" pitchFamily="34" charset="0"/>
            </a:endParaRPr>
          </a:p>
          <a:p>
            <a:pPr marL="685800" lvl="1">
              <a:spcBef>
                <a:spcPts val="0"/>
              </a:spcBef>
              <a:spcAft>
                <a:spcPts val="300"/>
              </a:spcAft>
              <a:buFont typeface="Wingdings 2" panose="05020102010507070707" pitchFamily="18" charset="2"/>
              <a:buChar char=""/>
            </a:pPr>
            <a:r>
              <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A worker accidentally dropped a spanner during insulator replacement work, cutting the messenger wire.</a:t>
            </a:r>
          </a:p>
          <a:p>
            <a:pPr marL="400050" lvl="1" indent="0">
              <a:spcBef>
                <a:spcPts val="0"/>
              </a:spcBef>
              <a:spcAft>
                <a:spcPts val="300"/>
              </a:spcAft>
              <a:buNone/>
            </a:pPr>
            <a:endPar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endParaRPr>
          </a:p>
          <a:p>
            <a:pPr marL="685800" lvl="1">
              <a:spcBef>
                <a:spcPts val="0"/>
              </a:spcBef>
              <a:spcAft>
                <a:spcPts val="300"/>
              </a:spcAft>
              <a:buFont typeface="Wingdings 2" panose="05020102010507070707" pitchFamily="18" charset="2"/>
              <a:buChar char=""/>
            </a:pPr>
            <a:r>
              <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Arrangements were not made immediately to stop the outbound train after the mistake was made.</a:t>
            </a:r>
          </a:p>
          <a:p>
            <a:pPr marL="400050" lvl="1" indent="0">
              <a:spcBef>
                <a:spcPts val="0"/>
              </a:spcBef>
              <a:spcAft>
                <a:spcPts val="300"/>
              </a:spcAft>
              <a:buNone/>
            </a:pPr>
            <a:endPar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endParaRPr>
          </a:p>
          <a:p>
            <a:pPr marL="685800" lvl="1">
              <a:spcBef>
                <a:spcPts val="0"/>
              </a:spcBef>
              <a:spcAft>
                <a:spcPts val="1200"/>
              </a:spcAft>
              <a:buFont typeface="Wingdings 2" panose="05020102010507070707" pitchFamily="18" charset="2"/>
              <a:buChar char=""/>
            </a:pPr>
            <a:r>
              <a:rPr kumimoji="1"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After the cutting of the messenger wire, the circuit breaker at the substation didn’t work and power transmission continued</a:t>
            </a:r>
            <a:endPar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4" name="Rectangle 2">
            <a:extLst>
              <a:ext uri="{FF2B5EF4-FFF2-40B4-BE49-F238E27FC236}">
                <a16:creationId xmlns:a16="http://schemas.microsoft.com/office/drawing/2014/main" id="{B0190DCA-74B0-4A3E-A825-A72BCA82A14B}"/>
              </a:ext>
            </a:extLst>
          </p:cNvPr>
          <p:cNvSpPr txBox="1">
            <a:spLocks noChangeArrowheads="1"/>
          </p:cNvSpPr>
          <p:nvPr/>
        </p:nvSpPr>
        <p:spPr bwMode="auto">
          <a:xfrm>
            <a:off x="242047" y="51707"/>
            <a:ext cx="8374319"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2400" kern="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2.2 Causes of Accident and Expansion Factors</a:t>
            </a:r>
          </a:p>
        </p:txBody>
      </p:sp>
      <p:sp>
        <p:nvSpPr>
          <p:cNvPr id="8" name="テキスト ボックス 7">
            <a:extLst>
              <a:ext uri="{FF2B5EF4-FFF2-40B4-BE49-F238E27FC236}">
                <a16:creationId xmlns:a16="http://schemas.microsoft.com/office/drawing/2014/main" id="{D5B376B4-45D9-4270-AB5C-22EA2AFA3A87}"/>
              </a:ext>
            </a:extLst>
          </p:cNvPr>
          <p:cNvSpPr txBox="1"/>
          <p:nvPr/>
        </p:nvSpPr>
        <p:spPr>
          <a:xfrm>
            <a:off x="46873" y="1376519"/>
            <a:ext cx="8828186" cy="4909981"/>
          </a:xfrm>
          <a:prstGeom prst="rect">
            <a:avLst/>
          </a:prstGeom>
          <a:solidFill>
            <a:srgbClr val="FFC000">
              <a:alpha val="20000"/>
            </a:srgbClr>
          </a:solidFill>
          <a:ln>
            <a:solidFill>
              <a:schemeClr val="tx1"/>
            </a:solidFill>
          </a:ln>
        </p:spPr>
        <p:txBody>
          <a:bodyPr wrap="square" rtlCol="0" anchor="ctr" anchorCtr="0">
            <a:noAutofit/>
          </a:bodyPr>
          <a:lstStyle/>
          <a:p>
            <a:pPr algn="just"/>
            <a:endParaRPr lang="en-GB" altLang="ja-JP" sz="1400" b="1" dirty="0">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2" name="正方形/長方形 1">
            <a:extLst>
              <a:ext uri="{FF2B5EF4-FFF2-40B4-BE49-F238E27FC236}">
                <a16:creationId xmlns:a16="http://schemas.microsoft.com/office/drawing/2014/main" id="{6703080C-E9FC-4287-8FED-2AAD5DA60CAC}"/>
              </a:ext>
            </a:extLst>
          </p:cNvPr>
          <p:cNvSpPr/>
          <p:nvPr/>
        </p:nvSpPr>
        <p:spPr>
          <a:xfrm>
            <a:off x="0" y="1426445"/>
            <a:ext cx="1827744" cy="369332"/>
          </a:xfrm>
          <a:prstGeom prst="rect">
            <a:avLst/>
          </a:prstGeom>
        </p:spPr>
        <p:txBody>
          <a:bodyPr wrap="none">
            <a:spAutoFit/>
          </a:bodyPr>
          <a:lstStyle/>
          <a:p>
            <a:pPr algn="just"/>
            <a:r>
              <a:rPr lang="en-GB" altLang="ja-JP" b="1" dirty="0">
                <a:latin typeface="BIZ UDPゴシック" panose="020B0400000000000000" pitchFamily="50" charset="-128"/>
                <a:ea typeface="BIZ UDPゴシック" panose="020B0400000000000000" pitchFamily="50" charset="-128"/>
                <a:cs typeface="Arial" panose="020B0604020202020204" pitchFamily="34" charset="0"/>
              </a:rPr>
              <a:t>Human Error</a:t>
            </a:r>
          </a:p>
        </p:txBody>
      </p:sp>
      <p:sp>
        <p:nvSpPr>
          <p:cNvPr id="5" name="正方形/長方形 4">
            <a:extLst>
              <a:ext uri="{FF2B5EF4-FFF2-40B4-BE49-F238E27FC236}">
                <a16:creationId xmlns:a16="http://schemas.microsoft.com/office/drawing/2014/main" id="{3BE703B5-C0FF-4805-96D8-E71F47446FA0}"/>
              </a:ext>
            </a:extLst>
          </p:cNvPr>
          <p:cNvSpPr/>
          <p:nvPr/>
        </p:nvSpPr>
        <p:spPr>
          <a:xfrm>
            <a:off x="188067" y="919434"/>
            <a:ext cx="3227165" cy="369332"/>
          </a:xfrm>
          <a:prstGeom prst="rect">
            <a:avLst/>
          </a:prstGeom>
        </p:spPr>
        <p:txBody>
          <a:bodyPr wrap="none">
            <a:spAutoFit/>
          </a:bodyPr>
          <a:lstStyle/>
          <a:p>
            <a:pPr>
              <a:spcBef>
                <a:spcPts val="0"/>
              </a:spcBef>
              <a:spcAft>
                <a:spcPts val="300"/>
              </a:spcAft>
            </a:pPr>
            <a:r>
              <a:rPr lang="en-GB" altLang="ja-JP" b="1" dirty="0">
                <a:latin typeface="BIZ UDPゴシック" panose="020B0400000000000000" pitchFamily="50" charset="-128"/>
                <a:ea typeface="BIZ UDPゴシック" panose="020B0400000000000000" pitchFamily="50" charset="-128"/>
                <a:cs typeface="Arial" panose="020B0604020202020204" pitchFamily="34" charset="0"/>
              </a:rPr>
              <a:t>Causes of the Accident</a:t>
            </a:r>
          </a:p>
        </p:txBody>
      </p:sp>
    </p:spTree>
    <p:extLst>
      <p:ext uri="{BB962C8B-B14F-4D97-AF65-F5344CB8AC3E}">
        <p14:creationId xmlns:p14="http://schemas.microsoft.com/office/powerpoint/2010/main" val="593860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2A2A56F-DE22-4F76-8020-86992CAEC0C0}"/>
              </a:ext>
            </a:extLst>
          </p:cNvPr>
          <p:cNvSpPr>
            <a:spLocks noGrp="1"/>
          </p:cNvSpPr>
          <p:nvPr>
            <p:ph idx="1"/>
          </p:nvPr>
        </p:nvSpPr>
        <p:spPr>
          <a:xfrm>
            <a:off x="1060952" y="1021536"/>
            <a:ext cx="7497609" cy="5112568"/>
          </a:xfrm>
        </p:spPr>
        <p:txBody>
          <a:bodyPr>
            <a:noAutofit/>
          </a:bodyPr>
          <a:lstStyle/>
          <a:p>
            <a:pPr marL="685800" lvl="1">
              <a:spcBef>
                <a:spcPts val="0"/>
              </a:spcBef>
              <a:spcAft>
                <a:spcPts val="300"/>
              </a:spcAft>
              <a:buFont typeface="Wingdings 2" panose="05020102010507070707" pitchFamily="18" charset="2"/>
              <a:buChar char=""/>
            </a:pPr>
            <a:r>
              <a:rPr kumimoji="1" lang="en-GB" altLang="ja-JP" sz="1800" dirty="0">
                <a:latin typeface="BIZ UDPゴシック" panose="020B0400000000000000" pitchFamily="50" charset="-128"/>
                <a:ea typeface="BIZ UDPゴシック" panose="020B0400000000000000" pitchFamily="50" charset="-128"/>
                <a:cs typeface="Arial" panose="020B0604020202020204" pitchFamily="34" charset="0"/>
              </a:rPr>
              <a:t>At the time of the accident, there was a 5-6 m tailwind.</a:t>
            </a:r>
            <a:endParaRPr lang="en-GB" altLang="ja-JP" sz="1800" dirty="0">
              <a:latin typeface="BIZ UDPゴシック" panose="020B0400000000000000" pitchFamily="50" charset="-128"/>
              <a:ea typeface="BIZ UDPゴシック" panose="020B0400000000000000" pitchFamily="50" charset="-128"/>
              <a:cs typeface="Arial" panose="020B0604020202020204" pitchFamily="34" charset="0"/>
            </a:endParaRPr>
          </a:p>
          <a:p>
            <a:pPr marL="685800" lvl="1">
              <a:spcBef>
                <a:spcPts val="0"/>
              </a:spcBef>
              <a:spcAft>
                <a:spcPts val="300"/>
              </a:spcAft>
              <a:buFont typeface="Wingdings 2" panose="05020102010507070707" pitchFamily="18" charset="2"/>
              <a:buChar char=""/>
            </a:pPr>
            <a:r>
              <a:rPr kumimoji="1" lang="en-GB" altLang="ja-JP" sz="1800" dirty="0">
                <a:latin typeface="BIZ UDPゴシック" panose="020B0400000000000000" pitchFamily="50" charset="-128"/>
                <a:ea typeface="BIZ UDPゴシック" panose="020B0400000000000000" pitchFamily="50" charset="-128"/>
                <a:cs typeface="Arial" panose="020B0604020202020204" pitchFamily="34" charset="0"/>
              </a:rPr>
              <a:t>The roof was made of highly flammable wood and the ceiling was</a:t>
            </a:r>
            <a:r>
              <a:rPr lang="ja-JP" altLang="en-US" sz="1800" dirty="0">
                <a:latin typeface="BIZ UDPゴシック" panose="020B0400000000000000" pitchFamily="50" charset="-128"/>
                <a:ea typeface="BIZ UDPゴシック" panose="020B0400000000000000" pitchFamily="50" charset="-128"/>
                <a:cs typeface="Arial" panose="020B0604020202020204" pitchFamily="34" charset="0"/>
              </a:rPr>
              <a:t> </a:t>
            </a:r>
            <a:r>
              <a:rPr lang="en-US" altLang="ja-JP" sz="1800" dirty="0">
                <a:latin typeface="BIZ UDPゴシック" panose="020B0400000000000000" pitchFamily="50" charset="-128"/>
                <a:ea typeface="BIZ UDPゴシック" panose="020B0400000000000000" pitchFamily="50" charset="-128"/>
                <a:cs typeface="Arial" panose="020B0604020202020204" pitchFamily="34" charset="0"/>
              </a:rPr>
              <a:t>not</a:t>
            </a:r>
            <a:r>
              <a:rPr kumimoji="1" lang="en-GB" altLang="ja-JP" sz="1800" dirty="0">
                <a:latin typeface="BIZ UDPゴシック" panose="020B0400000000000000" pitchFamily="50" charset="-128"/>
                <a:ea typeface="BIZ UDPゴシック" panose="020B0400000000000000" pitchFamily="50" charset="-128"/>
                <a:cs typeface="Arial" panose="020B0604020202020204" pitchFamily="34" charset="0"/>
              </a:rPr>
              <a:t> painted.</a:t>
            </a:r>
            <a:endParaRPr lang="en-GB" altLang="ja-JP" sz="1800" dirty="0">
              <a:latin typeface="BIZ UDPゴシック" panose="020B0400000000000000" pitchFamily="50" charset="-128"/>
              <a:ea typeface="BIZ UDPゴシック" panose="020B0400000000000000" pitchFamily="50" charset="-128"/>
              <a:cs typeface="Arial" panose="020B0604020202020204" pitchFamily="34" charset="0"/>
            </a:endParaRPr>
          </a:p>
          <a:p>
            <a:pPr marL="685800" lvl="1">
              <a:spcBef>
                <a:spcPts val="0"/>
              </a:spcBef>
              <a:spcAft>
                <a:spcPts val="300"/>
              </a:spcAft>
              <a:buFont typeface="Wingdings 2" panose="05020102010507070707" pitchFamily="18" charset="2"/>
              <a:buChar char=""/>
            </a:pPr>
            <a:r>
              <a:rPr lang="en-GB" altLang="ja-JP" sz="1800" dirty="0">
                <a:latin typeface="BIZ UDPゴシック" panose="020B0400000000000000" pitchFamily="50" charset="-128"/>
                <a:ea typeface="BIZ UDPゴシック" panose="020B0400000000000000" pitchFamily="50" charset="-128"/>
                <a:cs typeface="Arial" panose="020B0604020202020204" pitchFamily="34" charset="0"/>
              </a:rPr>
              <a:t>The three-stage windows that were designed to improve ventilation efficiency only had a range of motion of 29 cm, preventing passengers from escaping.</a:t>
            </a:r>
          </a:p>
          <a:p>
            <a:pPr marL="685800" lvl="1">
              <a:spcBef>
                <a:spcPts val="0"/>
              </a:spcBef>
              <a:spcAft>
                <a:spcPts val="300"/>
              </a:spcAft>
              <a:buFont typeface="Wingdings 2" panose="05020102010507070707" pitchFamily="18" charset="2"/>
              <a:buChar char=""/>
            </a:pPr>
            <a:r>
              <a:rPr kumimoji="1" lang="en-GB" altLang="ja-JP" sz="1800" dirty="0">
                <a:latin typeface="BIZ UDPゴシック" panose="020B0400000000000000" pitchFamily="50" charset="-128"/>
                <a:ea typeface="BIZ UDPゴシック" panose="020B0400000000000000" pitchFamily="50" charset="-128"/>
                <a:cs typeface="Arial" panose="020B0604020202020204" pitchFamily="34" charset="0"/>
              </a:rPr>
              <a:t>Because the gangway door inside the passenger car opened inward, it couldn’t be opened by the pressure of the passengers that were attempting to evacuate.</a:t>
            </a:r>
            <a:endParaRPr lang="en-GB" altLang="ja-JP" sz="1800" dirty="0">
              <a:latin typeface="BIZ UDPゴシック" panose="020B0400000000000000" pitchFamily="50" charset="-128"/>
              <a:ea typeface="BIZ UDPゴシック" panose="020B0400000000000000" pitchFamily="50" charset="-128"/>
              <a:cs typeface="Arial" panose="020B0604020202020204" pitchFamily="34" charset="0"/>
            </a:endParaRPr>
          </a:p>
          <a:p>
            <a:pPr marL="685800" lvl="1">
              <a:spcBef>
                <a:spcPts val="0"/>
              </a:spcBef>
              <a:spcAft>
                <a:spcPts val="300"/>
              </a:spcAft>
              <a:buFont typeface="Wingdings 2" panose="05020102010507070707" pitchFamily="18" charset="2"/>
              <a:buChar char=""/>
            </a:pPr>
            <a:r>
              <a:rPr lang="en-GB" altLang="ja-JP" sz="1800" dirty="0">
                <a:latin typeface="BIZ UDPゴシック" panose="020B0400000000000000" pitchFamily="50" charset="-128"/>
                <a:ea typeface="BIZ UDPゴシック" panose="020B0400000000000000" pitchFamily="50" charset="-128"/>
                <a:cs typeface="Arial" panose="020B0604020202020204" pitchFamily="34" charset="0"/>
              </a:rPr>
              <a:t>There was no indication of an emergency door lever to operate manually from inside the passenger car, so passengers couldn’t open the door.</a:t>
            </a:r>
          </a:p>
          <a:p>
            <a:pPr marL="400050" lvl="1" indent="0">
              <a:spcBef>
                <a:spcPts val="0"/>
              </a:spcBef>
              <a:spcAft>
                <a:spcPts val="300"/>
              </a:spcAft>
              <a:buNone/>
            </a:pPr>
            <a:endParaRPr lang="en-GB" altLang="ja-JP" sz="1800" dirty="0">
              <a:latin typeface="BIZ UDPゴシック" panose="020B0400000000000000" pitchFamily="50" charset="-128"/>
              <a:ea typeface="BIZ UDPゴシック" panose="020B0400000000000000" pitchFamily="50" charset="-128"/>
              <a:cs typeface="Arial" panose="020B0604020202020204" pitchFamily="34" charset="0"/>
            </a:endParaRPr>
          </a:p>
          <a:p>
            <a:pPr marL="685800" lvl="1">
              <a:spcBef>
                <a:spcPts val="0"/>
              </a:spcBef>
              <a:spcAft>
                <a:spcPts val="300"/>
              </a:spcAft>
              <a:buFont typeface="Wingdings 2" panose="05020102010507070707" pitchFamily="18" charset="2"/>
              <a:buChar char=""/>
            </a:pPr>
            <a:r>
              <a:rPr lang="en-GB" altLang="ja-JP" sz="1800" dirty="0">
                <a:latin typeface="BIZ UDPゴシック" panose="020B0400000000000000" pitchFamily="50" charset="-128"/>
                <a:ea typeface="BIZ UDPゴシック" panose="020B0400000000000000" pitchFamily="50" charset="-128"/>
                <a:cs typeface="Arial" panose="020B0604020202020204" pitchFamily="34" charset="0"/>
              </a:rPr>
              <a:t>The crew were distracted and didn’t think to operate the outside door lever.</a:t>
            </a:r>
          </a:p>
        </p:txBody>
      </p:sp>
      <p:sp>
        <p:nvSpPr>
          <p:cNvPr id="4" name="Rectangle 2">
            <a:extLst>
              <a:ext uri="{FF2B5EF4-FFF2-40B4-BE49-F238E27FC236}">
                <a16:creationId xmlns:a16="http://schemas.microsoft.com/office/drawing/2014/main" id="{B0190DCA-74B0-4A3E-A825-A72BCA82A14B}"/>
              </a:ext>
            </a:extLst>
          </p:cNvPr>
          <p:cNvSpPr txBox="1">
            <a:spLocks noChangeArrowheads="1"/>
          </p:cNvSpPr>
          <p:nvPr/>
        </p:nvSpPr>
        <p:spPr bwMode="auto">
          <a:xfrm>
            <a:off x="242047" y="177037"/>
            <a:ext cx="8374319"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2400" kern="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2.2 Causes of Accident and Expansion Factors</a:t>
            </a:r>
          </a:p>
        </p:txBody>
      </p:sp>
      <p:sp>
        <p:nvSpPr>
          <p:cNvPr id="10" name="テキスト ボックス 9">
            <a:extLst>
              <a:ext uri="{FF2B5EF4-FFF2-40B4-BE49-F238E27FC236}">
                <a16:creationId xmlns:a16="http://schemas.microsoft.com/office/drawing/2014/main" id="{FEFF335D-ECB4-4BA0-B0F1-3DA456CC2418}"/>
              </a:ext>
            </a:extLst>
          </p:cNvPr>
          <p:cNvSpPr txBox="1"/>
          <p:nvPr/>
        </p:nvSpPr>
        <p:spPr>
          <a:xfrm>
            <a:off x="242047" y="994838"/>
            <a:ext cx="8569493" cy="645703"/>
          </a:xfrm>
          <a:prstGeom prst="rect">
            <a:avLst/>
          </a:prstGeom>
          <a:solidFill>
            <a:srgbClr val="00B050">
              <a:alpha val="20000"/>
            </a:srgbClr>
          </a:solidFill>
          <a:ln>
            <a:solidFill>
              <a:schemeClr val="tx1"/>
            </a:solidFill>
          </a:ln>
        </p:spPr>
        <p:txBody>
          <a:bodyPr wrap="square" rtlCol="0" anchor="ctr" anchorCtr="0">
            <a:noAutofit/>
          </a:bodyPr>
          <a:lstStyle>
            <a:defPPr>
              <a:defRPr lang="ja-JP"/>
            </a:defPPr>
            <a:lvl1pPr>
              <a:defRPr sz="1200" b="1">
                <a:latin typeface="Arial" panose="020B0604020202020204" pitchFamily="34" charset="0"/>
                <a:cs typeface="Arial" panose="020B0604020202020204" pitchFamily="34" charset="0"/>
              </a:defRPr>
            </a:lvl1pPr>
          </a:lstStyle>
          <a:p>
            <a:r>
              <a:rPr lang="en-GB" altLang="ja-JP" dirty="0">
                <a:latin typeface="BIZ UDPゴシック" panose="020B0400000000000000" pitchFamily="50" charset="-128"/>
                <a:ea typeface="BIZ UDPゴシック" panose="020B0400000000000000" pitchFamily="50" charset="-128"/>
              </a:rPr>
              <a:t>Natural env.</a:t>
            </a:r>
          </a:p>
        </p:txBody>
      </p:sp>
      <p:sp>
        <p:nvSpPr>
          <p:cNvPr id="11" name="テキスト ボックス 10">
            <a:extLst>
              <a:ext uri="{FF2B5EF4-FFF2-40B4-BE49-F238E27FC236}">
                <a16:creationId xmlns:a16="http://schemas.microsoft.com/office/drawing/2014/main" id="{B6C30661-3449-47A0-8982-0EDC50C045CD}"/>
              </a:ext>
            </a:extLst>
          </p:cNvPr>
          <p:cNvSpPr txBox="1"/>
          <p:nvPr/>
        </p:nvSpPr>
        <p:spPr>
          <a:xfrm>
            <a:off x="229310" y="1667239"/>
            <a:ext cx="8569492" cy="3917841"/>
          </a:xfrm>
          <a:prstGeom prst="rect">
            <a:avLst/>
          </a:prstGeom>
          <a:solidFill>
            <a:schemeClr val="accent1">
              <a:alpha val="20000"/>
            </a:schemeClr>
          </a:solidFill>
          <a:ln>
            <a:solidFill>
              <a:schemeClr val="tx1"/>
            </a:solidFill>
          </a:ln>
        </p:spPr>
        <p:txBody>
          <a:bodyPr wrap="square" rtlCol="0" anchor="ctr" anchorCtr="0">
            <a:noAutofit/>
          </a:bodyPr>
          <a:lstStyle>
            <a:defPPr>
              <a:defRPr lang="ja-JP"/>
            </a:defPPr>
            <a:lvl1pPr>
              <a:defRPr sz="1200" b="1">
                <a:latin typeface="Arial" panose="020B0604020202020204" pitchFamily="34" charset="0"/>
                <a:cs typeface="Arial" panose="020B0604020202020204" pitchFamily="34" charset="0"/>
              </a:defRPr>
            </a:lvl1pPr>
          </a:lstStyle>
          <a:p>
            <a:r>
              <a:rPr lang="en-GB" altLang="ja-JP" dirty="0">
                <a:latin typeface="BIZ UDPゴシック" panose="020B0400000000000000" pitchFamily="50" charset="-128"/>
                <a:ea typeface="BIZ UDPゴシック" panose="020B0400000000000000" pitchFamily="50" charset="-128"/>
              </a:rPr>
              <a:t>Facility </a:t>
            </a:r>
          </a:p>
          <a:p>
            <a:r>
              <a:rPr lang="en-GB" altLang="ja-JP" dirty="0">
                <a:latin typeface="BIZ UDPゴシック" panose="020B0400000000000000" pitchFamily="50" charset="-128"/>
                <a:ea typeface="BIZ UDPゴシック" panose="020B0400000000000000" pitchFamily="50" charset="-128"/>
              </a:rPr>
              <a:t>specification</a:t>
            </a:r>
          </a:p>
        </p:txBody>
      </p:sp>
      <p:sp>
        <p:nvSpPr>
          <p:cNvPr id="12" name="テキスト ボックス 11">
            <a:extLst>
              <a:ext uri="{FF2B5EF4-FFF2-40B4-BE49-F238E27FC236}">
                <a16:creationId xmlns:a16="http://schemas.microsoft.com/office/drawing/2014/main" id="{9200005B-D3C1-428A-B149-C3BDE496C85F}"/>
              </a:ext>
            </a:extLst>
          </p:cNvPr>
          <p:cNvSpPr txBox="1"/>
          <p:nvPr/>
        </p:nvSpPr>
        <p:spPr>
          <a:xfrm>
            <a:off x="242048" y="5611777"/>
            <a:ext cx="8569492" cy="741957"/>
          </a:xfrm>
          <a:prstGeom prst="rect">
            <a:avLst/>
          </a:prstGeom>
          <a:solidFill>
            <a:srgbClr val="FFC000">
              <a:alpha val="20000"/>
            </a:srgbClr>
          </a:solidFill>
          <a:ln>
            <a:solidFill>
              <a:schemeClr val="tx1"/>
            </a:solidFill>
          </a:ln>
        </p:spPr>
        <p:txBody>
          <a:bodyPr wrap="square" rtlCol="0" anchor="ctr" anchorCtr="0">
            <a:noAutofit/>
          </a:bodyPr>
          <a:lstStyle>
            <a:defPPr>
              <a:defRPr lang="ja-JP"/>
            </a:defPPr>
            <a:lvl1pPr>
              <a:defRPr sz="1200" b="1">
                <a:latin typeface="Arial" panose="020B0604020202020204" pitchFamily="34" charset="0"/>
                <a:cs typeface="Arial" panose="020B0604020202020204" pitchFamily="34" charset="0"/>
              </a:defRPr>
            </a:lvl1pPr>
          </a:lstStyle>
          <a:p>
            <a:r>
              <a:rPr lang="en-GB" altLang="ja-JP" dirty="0">
                <a:latin typeface="BIZ UDPゴシック" panose="020B0400000000000000" pitchFamily="50" charset="-128"/>
                <a:ea typeface="BIZ UDPゴシック" panose="020B0400000000000000" pitchFamily="50" charset="-128"/>
              </a:rPr>
              <a:t>Human Error</a:t>
            </a:r>
          </a:p>
        </p:txBody>
      </p:sp>
      <p:sp>
        <p:nvSpPr>
          <p:cNvPr id="5" name="正方形/長方形 4">
            <a:extLst>
              <a:ext uri="{FF2B5EF4-FFF2-40B4-BE49-F238E27FC236}">
                <a16:creationId xmlns:a16="http://schemas.microsoft.com/office/drawing/2014/main" id="{8FFD2ABC-2E08-483C-B97F-2A539A332EDB}"/>
              </a:ext>
            </a:extLst>
          </p:cNvPr>
          <p:cNvSpPr/>
          <p:nvPr/>
        </p:nvSpPr>
        <p:spPr>
          <a:xfrm>
            <a:off x="180170" y="612157"/>
            <a:ext cx="4572000" cy="369332"/>
          </a:xfrm>
          <a:prstGeom prst="rect">
            <a:avLst/>
          </a:prstGeom>
        </p:spPr>
        <p:txBody>
          <a:bodyPr>
            <a:spAutoFit/>
          </a:bodyPr>
          <a:lstStyle/>
          <a:p>
            <a:pPr>
              <a:spcBef>
                <a:spcPts val="0"/>
              </a:spcBef>
              <a:spcAft>
                <a:spcPts val="300"/>
              </a:spcAft>
            </a:pPr>
            <a:r>
              <a:rPr lang="en-GB" altLang="ja-JP" b="1" dirty="0">
                <a:latin typeface="BIZ UDPゴシック" panose="020B0400000000000000" pitchFamily="50" charset="-128"/>
                <a:ea typeface="BIZ UDPゴシック" panose="020B0400000000000000" pitchFamily="50" charset="-128"/>
                <a:cs typeface="Arial" panose="020B0604020202020204" pitchFamily="34" charset="0"/>
              </a:rPr>
              <a:t>Expansion Factors</a:t>
            </a:r>
          </a:p>
        </p:txBody>
      </p:sp>
    </p:spTree>
    <p:extLst>
      <p:ext uri="{BB962C8B-B14F-4D97-AF65-F5344CB8AC3E}">
        <p14:creationId xmlns:p14="http://schemas.microsoft.com/office/powerpoint/2010/main" val="4009211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2A2A56F-DE22-4F76-8020-86992CAEC0C0}"/>
              </a:ext>
            </a:extLst>
          </p:cNvPr>
          <p:cNvSpPr>
            <a:spLocks noGrp="1"/>
          </p:cNvSpPr>
          <p:nvPr>
            <p:ph idx="1"/>
          </p:nvPr>
        </p:nvSpPr>
        <p:spPr>
          <a:xfrm>
            <a:off x="445046" y="1607176"/>
            <a:ext cx="8047422" cy="2466348"/>
          </a:xfrm>
        </p:spPr>
        <p:txBody>
          <a:bodyPr>
            <a:normAutofit/>
          </a:bodyPr>
          <a:lstStyle/>
          <a:p>
            <a:pPr marL="0" indent="0">
              <a:buNone/>
            </a:pPr>
            <a:r>
              <a:rPr lang="en-GB" altLang="ja-JP" sz="2800" dirty="0">
                <a:latin typeface="BIZ UDPゴシック" panose="020B0400000000000000" pitchFamily="50" charset="-128"/>
                <a:ea typeface="BIZ UDPゴシック" panose="020B0400000000000000" pitchFamily="50" charset="-128"/>
                <a:cs typeface="Arial" panose="020B0604020202020204" pitchFamily="34" charset="0"/>
              </a:rPr>
              <a:t>Think about the lessons that can apply to DMTCL in response to the outline and factors of this accident.</a:t>
            </a:r>
          </a:p>
          <a:p>
            <a:pPr marL="0" indent="0">
              <a:buNone/>
            </a:pPr>
            <a:endParaRPr lang="en-GB" altLang="ja-JP" sz="2800" dirty="0">
              <a:solidFill>
                <a:srgbClr val="FF0000"/>
              </a:solidFill>
              <a:latin typeface="BIZ UDPゴシック" panose="020B0400000000000000" pitchFamily="50" charset="-128"/>
              <a:ea typeface="BIZ UDPゴシック" panose="020B0400000000000000" pitchFamily="50" charset="-128"/>
              <a:cs typeface="Arial" panose="020B0604020202020204" pitchFamily="34" charset="0"/>
            </a:endParaRPr>
          </a:p>
          <a:p>
            <a:pPr marL="0" indent="0">
              <a:buNone/>
            </a:pPr>
            <a:endParaRPr lang="en-GB" altLang="ja-JP" sz="3600" dirty="0">
              <a:solidFill>
                <a:srgbClr val="FF0000"/>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4" name="Rectangle 2">
            <a:extLst>
              <a:ext uri="{FF2B5EF4-FFF2-40B4-BE49-F238E27FC236}">
                <a16:creationId xmlns:a16="http://schemas.microsoft.com/office/drawing/2014/main" id="{B0190DCA-74B0-4A3E-A825-A72BCA82A14B}"/>
              </a:ext>
            </a:extLst>
          </p:cNvPr>
          <p:cNvSpPr txBox="1">
            <a:spLocks noChangeArrowheads="1"/>
          </p:cNvSpPr>
          <p:nvPr/>
        </p:nvSpPr>
        <p:spPr bwMode="auto">
          <a:xfrm>
            <a:off x="395288" y="188913"/>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kern="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2.3 Lessons that Apply to DMTCL</a:t>
            </a:r>
          </a:p>
        </p:txBody>
      </p:sp>
    </p:spTree>
    <p:extLst>
      <p:ext uri="{BB962C8B-B14F-4D97-AF65-F5344CB8AC3E}">
        <p14:creationId xmlns:p14="http://schemas.microsoft.com/office/powerpoint/2010/main" val="4240525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71B3BC5-3D42-44AD-BCA4-AD2B38295782}"/>
              </a:ext>
            </a:extLst>
          </p:cNvPr>
          <p:cNvSpPr>
            <a:spLocks noGrp="1"/>
          </p:cNvSpPr>
          <p:nvPr>
            <p:ph idx="1"/>
          </p:nvPr>
        </p:nvSpPr>
        <p:spPr>
          <a:xfrm>
            <a:off x="539552" y="1340768"/>
            <a:ext cx="8136904" cy="5184576"/>
          </a:xfrm>
        </p:spPr>
        <p:txBody>
          <a:bodyPr>
            <a:normAutofit/>
          </a:bodyPr>
          <a:lstStyle/>
          <a:p>
            <a:pPr marL="514350" indent="-514350">
              <a:buFont typeface="+mj-lt"/>
              <a:buAutoNum type="arabicParenR"/>
            </a:pPr>
            <a:r>
              <a:rPr lang="en-GB" altLang="ja-JP" sz="2800" dirty="0">
                <a:latin typeface="BIZ UDPゴシック" panose="020B0400000000000000" pitchFamily="50" charset="-128"/>
                <a:ea typeface="BIZ UDPゴシック" panose="020B0400000000000000" pitchFamily="50" charset="-128"/>
                <a:cs typeface="Arial" panose="020B0604020202020204" pitchFamily="34" charset="0"/>
              </a:rPr>
              <a:t>Small human errors can lead to a lot of damage.</a:t>
            </a:r>
          </a:p>
          <a:p>
            <a:pPr marL="514350" indent="-514350">
              <a:buFont typeface="+mj-lt"/>
              <a:buAutoNum type="arabicParenR"/>
            </a:pPr>
            <a:endParaRPr lang="en-GB" altLang="ja-JP" sz="2800" dirty="0">
              <a:latin typeface="BIZ UDPゴシック" panose="020B0400000000000000" pitchFamily="50" charset="-128"/>
              <a:ea typeface="BIZ UDPゴシック" panose="020B0400000000000000" pitchFamily="50" charset="-128"/>
              <a:cs typeface="Arial" panose="020B0604020202020204" pitchFamily="34" charset="0"/>
            </a:endParaRPr>
          </a:p>
          <a:p>
            <a:pPr marL="514350" indent="-514350">
              <a:buFont typeface="+mj-lt"/>
              <a:buAutoNum type="arabicParenR"/>
            </a:pPr>
            <a:r>
              <a:rPr lang="en-GB" altLang="ja-JP" sz="2800" dirty="0">
                <a:latin typeface="BIZ UDPゴシック" panose="020B0400000000000000" pitchFamily="50" charset="-128"/>
                <a:ea typeface="BIZ UDPゴシック" panose="020B0400000000000000" pitchFamily="50" charset="-128"/>
                <a:cs typeface="Arial" panose="020B0604020202020204" pitchFamily="34" charset="0"/>
              </a:rPr>
              <a:t>If only performance and efficiency improvements are pursued, safety may end up being reduced.</a:t>
            </a:r>
          </a:p>
        </p:txBody>
      </p:sp>
      <p:sp>
        <p:nvSpPr>
          <p:cNvPr id="4" name="Rectangle 2">
            <a:extLst>
              <a:ext uri="{FF2B5EF4-FFF2-40B4-BE49-F238E27FC236}">
                <a16:creationId xmlns:a16="http://schemas.microsoft.com/office/drawing/2014/main" id="{A7AC7FBC-C526-4DF2-A05B-4D95B2F7BEAA}"/>
              </a:ext>
            </a:extLst>
          </p:cNvPr>
          <p:cNvSpPr txBox="1">
            <a:spLocks noChangeArrowheads="1"/>
          </p:cNvSpPr>
          <p:nvPr/>
        </p:nvSpPr>
        <p:spPr bwMode="auto">
          <a:xfrm>
            <a:off x="99452" y="114954"/>
            <a:ext cx="9279871"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kern="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2.3 Lessons Learned from the Accident</a:t>
            </a:r>
          </a:p>
        </p:txBody>
      </p:sp>
    </p:spTree>
    <p:extLst>
      <p:ext uri="{BB962C8B-B14F-4D97-AF65-F5344CB8AC3E}">
        <p14:creationId xmlns:p14="http://schemas.microsoft.com/office/powerpoint/2010/main" val="141994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chemeClr val="hlink"/>
                                        </p:clrVal>
                                      </p:to>
                                    </p:set>
                                    <p:set>
                                      <p:cBhvr>
                                        <p:cTn id="7" dur="500" fill="hold"/>
                                        <p:tgtEl>
                                          <p:spTgt spid="3">
                                            <p:txEl>
                                              <p:pRg st="0" end="0"/>
                                            </p:txEl>
                                          </p:spTgt>
                                        </p:tgtEl>
                                        <p:attrNameLst>
                                          <p:attrName>fillcolor</p:attrName>
                                        </p:attrNameLst>
                                      </p:cBhvr>
                                      <p:to>
                                        <p:clrVal>
                                          <a:schemeClr val="hlink"/>
                                        </p:clrVal>
                                      </p:to>
                                    </p:set>
                                    <p:set>
                                      <p:cBhvr>
                                        <p:cTn id="8" dur="500" fill="hold"/>
                                        <p:tgtEl>
                                          <p:spTgt spid="3">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3">
                                            <p:txEl>
                                              <p:pRg st="2" end="2"/>
                                            </p:txEl>
                                          </p:spTgt>
                                        </p:tgtEl>
                                        <p:attrNameLst>
                                          <p:attrName>style.color</p:attrName>
                                        </p:attrNameLst>
                                      </p:cBhvr>
                                      <p:to>
                                        <p:clrVal>
                                          <a:schemeClr val="hlink"/>
                                        </p:clrVal>
                                      </p:to>
                                    </p:set>
                                    <p:set>
                                      <p:cBhvr>
                                        <p:cTn id="13" dur="500" fill="hold"/>
                                        <p:tgtEl>
                                          <p:spTgt spid="3">
                                            <p:txEl>
                                              <p:pRg st="2" end="2"/>
                                            </p:txEl>
                                          </p:spTgt>
                                        </p:tgtEl>
                                        <p:attrNameLst>
                                          <p:attrName>fillcolor</p:attrName>
                                        </p:attrNameLst>
                                      </p:cBhvr>
                                      <p:to>
                                        <p:clrVal>
                                          <a:schemeClr val="hlink"/>
                                        </p:clrVal>
                                      </p:to>
                                    </p:set>
                                    <p:set>
                                      <p:cBhvr>
                                        <p:cTn id="14"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71B3BC5-3D42-44AD-BCA4-AD2B38295782}"/>
              </a:ext>
            </a:extLst>
          </p:cNvPr>
          <p:cNvSpPr>
            <a:spLocks noGrp="1"/>
          </p:cNvSpPr>
          <p:nvPr>
            <p:ph idx="1"/>
          </p:nvPr>
        </p:nvSpPr>
        <p:spPr>
          <a:xfrm>
            <a:off x="118496" y="1394557"/>
            <a:ext cx="8907008" cy="5184576"/>
          </a:xfrm>
        </p:spPr>
        <p:txBody>
          <a:bodyPr>
            <a:normAutofit/>
          </a:bodyPr>
          <a:lstStyle/>
          <a:p>
            <a:pPr marL="0" indent="0">
              <a:buNone/>
            </a:pPr>
            <a:r>
              <a:rPr lang="en-GB" altLang="ja-JP" sz="2800" dirty="0">
                <a:latin typeface="BIZ UDPゴシック" panose="020B0400000000000000" pitchFamily="50" charset="-128"/>
                <a:ea typeface="BIZ UDPゴシック" panose="020B0400000000000000" pitchFamily="50" charset="-128"/>
                <a:cs typeface="Arial" panose="020B0604020202020204" pitchFamily="34" charset="0"/>
              </a:rPr>
              <a:t>3) Education and training are essential </a:t>
            </a:r>
            <a:br>
              <a:rPr lang="en-GB" altLang="ja-JP" sz="2800" dirty="0">
                <a:latin typeface="BIZ UDPゴシック" panose="020B0400000000000000" pitchFamily="50" charset="-128"/>
                <a:ea typeface="BIZ UDPゴシック" panose="020B0400000000000000" pitchFamily="50" charset="-128"/>
                <a:cs typeface="Arial" panose="020B0604020202020204" pitchFamily="34" charset="0"/>
              </a:rPr>
            </a:br>
            <a:r>
              <a:rPr lang="en-GB" altLang="ja-JP" sz="2800" dirty="0">
                <a:latin typeface="BIZ UDPゴシック" panose="020B0400000000000000" pitchFamily="50" charset="-128"/>
                <a:ea typeface="BIZ UDPゴシック" panose="020B0400000000000000" pitchFamily="50" charset="-128"/>
                <a:cs typeface="Arial" panose="020B0604020202020204" pitchFamily="34" charset="0"/>
              </a:rPr>
              <a:t>    for crew members and station staff, etc.</a:t>
            </a:r>
          </a:p>
          <a:p>
            <a:pPr lvl="1" indent="-342900"/>
            <a:r>
              <a:rPr lang="en-GB" altLang="ja-JP" sz="2600" dirty="0">
                <a:latin typeface="BIZ UDPゴシック" panose="020B0400000000000000" pitchFamily="50" charset="-128"/>
                <a:ea typeface="BIZ UDPゴシック" panose="020B0400000000000000" pitchFamily="50" charset="-128"/>
                <a:cs typeface="Arial" panose="020B0604020202020204" pitchFamily="34" charset="0"/>
              </a:rPr>
              <a:t>Understanding the location of vehicle equipment and being familiar with handling it</a:t>
            </a:r>
          </a:p>
          <a:p>
            <a:pPr lvl="1" indent="-342900"/>
            <a:r>
              <a:rPr lang="en-GB" altLang="ja-JP" sz="2600" dirty="0">
                <a:latin typeface="BIZ UDPゴシック" panose="020B0400000000000000" pitchFamily="50" charset="-128"/>
                <a:ea typeface="BIZ UDPゴシック" panose="020B0400000000000000" pitchFamily="50" charset="-128"/>
                <a:cs typeface="Arial" panose="020B0604020202020204" pitchFamily="34" charset="0"/>
              </a:rPr>
              <a:t>Passenger rescue and means of guiding them to safety (top priority)</a:t>
            </a:r>
          </a:p>
          <a:p>
            <a:pPr lvl="1" indent="-342900"/>
            <a:r>
              <a:rPr lang="en-GB" altLang="ja-JP" sz="2600" dirty="0">
                <a:latin typeface="BIZ UDPゴシック" panose="020B0400000000000000" pitchFamily="50" charset="-128"/>
                <a:ea typeface="BIZ UDPゴシック" panose="020B0400000000000000" pitchFamily="50" charset="-128"/>
                <a:cs typeface="Arial" panose="020B0604020202020204" pitchFamily="34" charset="0"/>
              </a:rPr>
              <a:t>Skills to prevent passengers from panicking (broadcasting technologies etc.)</a:t>
            </a:r>
          </a:p>
        </p:txBody>
      </p:sp>
      <p:sp>
        <p:nvSpPr>
          <p:cNvPr id="4" name="Rectangle 2">
            <a:extLst>
              <a:ext uri="{FF2B5EF4-FFF2-40B4-BE49-F238E27FC236}">
                <a16:creationId xmlns:a16="http://schemas.microsoft.com/office/drawing/2014/main" id="{A7AC7FBC-C526-4DF2-A05B-4D95B2F7BEAA}"/>
              </a:ext>
            </a:extLst>
          </p:cNvPr>
          <p:cNvSpPr txBox="1">
            <a:spLocks noChangeArrowheads="1"/>
          </p:cNvSpPr>
          <p:nvPr/>
        </p:nvSpPr>
        <p:spPr bwMode="auto">
          <a:xfrm>
            <a:off x="395288" y="188913"/>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kern="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2.3 Lessons Learned from the Accident</a:t>
            </a:r>
          </a:p>
        </p:txBody>
      </p:sp>
    </p:spTree>
    <p:extLst>
      <p:ext uri="{BB962C8B-B14F-4D97-AF65-F5344CB8AC3E}">
        <p14:creationId xmlns:p14="http://schemas.microsoft.com/office/powerpoint/2010/main" val="199799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chemeClr val="hlink"/>
                                        </p:clrVal>
                                      </p:to>
                                    </p:set>
                                    <p:set>
                                      <p:cBhvr>
                                        <p:cTn id="7" dur="500" fill="hold"/>
                                        <p:tgtEl>
                                          <p:spTgt spid="3">
                                            <p:txEl>
                                              <p:pRg st="0" end="0"/>
                                            </p:txEl>
                                          </p:spTgt>
                                        </p:tgtEl>
                                        <p:attrNameLst>
                                          <p:attrName>fillcolor</p:attrName>
                                        </p:attrNameLst>
                                      </p:cBhvr>
                                      <p:to>
                                        <p:clrVal>
                                          <a:schemeClr val="hlink"/>
                                        </p:clrVal>
                                      </p:to>
                                    </p:set>
                                    <p:set>
                                      <p:cBhvr>
                                        <p:cTn id="8" dur="500" fill="hold"/>
                                        <p:tgtEl>
                                          <p:spTgt spid="3">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3">
                                            <p:txEl>
                                              <p:pRg st="1" end="1"/>
                                            </p:txEl>
                                          </p:spTgt>
                                        </p:tgtEl>
                                        <p:attrNameLst>
                                          <p:attrName>style.color</p:attrName>
                                        </p:attrNameLst>
                                      </p:cBhvr>
                                      <p:to>
                                        <p:clrVal>
                                          <a:schemeClr val="hlink"/>
                                        </p:clrVal>
                                      </p:to>
                                    </p:set>
                                    <p:set>
                                      <p:cBhvr>
                                        <p:cTn id="13" dur="500" fill="hold"/>
                                        <p:tgtEl>
                                          <p:spTgt spid="3">
                                            <p:txEl>
                                              <p:pRg st="1" end="1"/>
                                            </p:txEl>
                                          </p:spTgt>
                                        </p:tgtEl>
                                        <p:attrNameLst>
                                          <p:attrName>fillcolor</p:attrName>
                                        </p:attrNameLst>
                                      </p:cBhvr>
                                      <p:to>
                                        <p:clrVal>
                                          <a:schemeClr val="hlink"/>
                                        </p:clrVal>
                                      </p:to>
                                    </p:set>
                                    <p:set>
                                      <p:cBhvr>
                                        <p:cTn id="14" dur="500" fill="hold"/>
                                        <p:tgtEl>
                                          <p:spTgt spid="3">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3">
                                            <p:txEl>
                                              <p:pRg st="2" end="2"/>
                                            </p:txEl>
                                          </p:spTgt>
                                        </p:tgtEl>
                                        <p:attrNameLst>
                                          <p:attrName>style.color</p:attrName>
                                        </p:attrNameLst>
                                      </p:cBhvr>
                                      <p:to>
                                        <p:clrVal>
                                          <a:schemeClr val="hlink"/>
                                        </p:clrVal>
                                      </p:to>
                                    </p:set>
                                    <p:set>
                                      <p:cBhvr>
                                        <p:cTn id="19" dur="500" fill="hold"/>
                                        <p:tgtEl>
                                          <p:spTgt spid="3">
                                            <p:txEl>
                                              <p:pRg st="2" end="2"/>
                                            </p:txEl>
                                          </p:spTgt>
                                        </p:tgtEl>
                                        <p:attrNameLst>
                                          <p:attrName>fillcolor</p:attrName>
                                        </p:attrNameLst>
                                      </p:cBhvr>
                                      <p:to>
                                        <p:clrVal>
                                          <a:schemeClr val="hlink"/>
                                        </p:clrVal>
                                      </p:to>
                                    </p:set>
                                    <p:set>
                                      <p:cBhvr>
                                        <p:cTn id="20" dur="500" fill="hold"/>
                                        <p:tgtEl>
                                          <p:spTgt spid="3">
                                            <p:txEl>
                                              <p:pRg st="2" end="2"/>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nodeType="clickEffect">
                                  <p:stCondLst>
                                    <p:cond delay="0"/>
                                  </p:stCondLst>
                                  <p:iterate type="lt">
                                    <p:tmPct val="4000"/>
                                  </p:iterate>
                                  <p:childTnLst>
                                    <p:set>
                                      <p:cBhvr override="childStyle">
                                        <p:cTn id="24" dur="500" fill="hold"/>
                                        <p:tgtEl>
                                          <p:spTgt spid="3">
                                            <p:txEl>
                                              <p:pRg st="3" end="3"/>
                                            </p:txEl>
                                          </p:spTgt>
                                        </p:tgtEl>
                                        <p:attrNameLst>
                                          <p:attrName>style.color</p:attrName>
                                        </p:attrNameLst>
                                      </p:cBhvr>
                                      <p:to>
                                        <p:clrVal>
                                          <a:schemeClr val="hlink"/>
                                        </p:clrVal>
                                      </p:to>
                                    </p:set>
                                    <p:set>
                                      <p:cBhvr>
                                        <p:cTn id="25" dur="500" fill="hold"/>
                                        <p:tgtEl>
                                          <p:spTgt spid="3">
                                            <p:txEl>
                                              <p:pRg st="3" end="3"/>
                                            </p:txEl>
                                          </p:spTgt>
                                        </p:tgtEl>
                                        <p:attrNameLst>
                                          <p:attrName>fillcolor</p:attrName>
                                        </p:attrNameLst>
                                      </p:cBhvr>
                                      <p:to>
                                        <p:clrVal>
                                          <a:schemeClr val="hlink"/>
                                        </p:clrVal>
                                      </p:to>
                                    </p:set>
                                    <p:set>
                                      <p:cBhvr>
                                        <p:cTn id="26" dur="5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D2FC63C-B31A-4319-9062-D4F0F233EDAD}"/>
              </a:ext>
            </a:extLst>
          </p:cNvPr>
          <p:cNvSpPr/>
          <p:nvPr/>
        </p:nvSpPr>
        <p:spPr>
          <a:xfrm>
            <a:off x="490644" y="2790265"/>
            <a:ext cx="8213677" cy="3610536"/>
          </a:xfrm>
          <a:prstGeom prst="rect">
            <a:avLst/>
          </a:prstGeom>
          <a:noFill/>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108000" tIns="72000" rIns="108000" bIns="72000" rtlCol="0" anchor="t" anchorCtr="0"/>
          <a:lstStyle/>
          <a:p>
            <a:pPr>
              <a:lnSpc>
                <a:spcPct val="110000"/>
              </a:lnSpc>
              <a:spcAft>
                <a:spcPts val="0"/>
              </a:spcAft>
            </a:pPr>
            <a:r>
              <a:rPr lang="en-GB" altLang="ja-JP" dirty="0">
                <a:latin typeface="BIZ UDPゴシック" panose="020B0400000000000000" pitchFamily="50" charset="-128"/>
                <a:ea typeface="BIZ UDPゴシック" panose="020B0400000000000000" pitchFamily="50" charset="-128"/>
                <a:cs typeface="Arial" panose="020B0604020202020204" pitchFamily="34" charset="0"/>
                <a:sym typeface="Wingdings 2" panose="05020102010507070707" pitchFamily="18" charset="2"/>
              </a:rPr>
              <a:t></a:t>
            </a:r>
            <a:r>
              <a:rPr lang="en-US" altLang="ja-JP" dirty="0">
                <a:latin typeface="BIZ UDPゴシック" panose="020B0400000000000000" pitchFamily="50" charset="-128"/>
                <a:ea typeface="BIZ UDPゴシック" panose="020B0400000000000000" pitchFamily="50" charset="-128"/>
                <a:cs typeface="Arial" panose="020B0604020202020204" pitchFamily="34" charset="0"/>
              </a:rPr>
              <a:t>Ministerial Ordinance on Ensuring Driving Safety</a:t>
            </a:r>
          </a:p>
          <a:p>
            <a:pPr>
              <a:lnSpc>
                <a:spcPct val="110000"/>
              </a:lnSpc>
              <a:spcAft>
                <a:spcPts val="0"/>
              </a:spcAft>
            </a:pPr>
            <a:endParaRPr lang="en-GB" altLang="ja-JP" sz="1400" dirty="0">
              <a:latin typeface="BIZ UDPゴシック" panose="020B0400000000000000" pitchFamily="50" charset="-128"/>
              <a:ea typeface="BIZ UDPゴシック" panose="020B0400000000000000" pitchFamily="50" charset="-128"/>
              <a:cs typeface="Arial" panose="020B0604020202020204" pitchFamily="34" charset="0"/>
            </a:endParaRPr>
          </a:p>
          <a:p>
            <a:pPr>
              <a:lnSpc>
                <a:spcPct val="110000"/>
              </a:lnSpc>
              <a:spcAft>
                <a:spcPts val="0"/>
              </a:spcAft>
            </a:pPr>
            <a:r>
              <a:rPr lang="en-GB" altLang="ja-JP" sz="1400" dirty="0">
                <a:latin typeface="BIZ UDPゴシック" panose="020B0400000000000000" pitchFamily="50" charset="-128"/>
                <a:ea typeface="BIZ UDPゴシック" panose="020B0400000000000000" pitchFamily="50" charset="-128"/>
                <a:cs typeface="Arial" panose="020B0604020202020204" pitchFamily="34" charset="0"/>
              </a:rPr>
              <a:t>(</a:t>
            </a:r>
            <a:r>
              <a:rPr lang="en-US" altLang="ja-JP" sz="1400" dirty="0">
                <a:latin typeface="BIZ UDPゴシック" panose="020B0400000000000000" pitchFamily="50" charset="-128"/>
                <a:ea typeface="BIZ UDPゴシック" panose="020B0400000000000000" pitchFamily="50" charset="-128"/>
                <a:cs typeface="Arial" panose="020B0604020202020204" pitchFamily="34" charset="0"/>
              </a:rPr>
              <a:t>Purpose</a:t>
            </a:r>
            <a:r>
              <a:rPr lang="en-GB" altLang="ja-JP" sz="1400" dirty="0">
                <a:latin typeface="BIZ UDPゴシック" panose="020B0400000000000000" pitchFamily="50" charset="-128"/>
                <a:ea typeface="BIZ UDPゴシック" panose="020B0400000000000000" pitchFamily="50" charset="-128"/>
                <a:cs typeface="Arial" panose="020B0604020202020204" pitchFamily="34" charset="0"/>
              </a:rPr>
              <a:t>)</a:t>
            </a:r>
          </a:p>
          <a:p>
            <a:pPr>
              <a:lnSpc>
                <a:spcPct val="110000"/>
              </a:lnSpc>
              <a:spcAft>
                <a:spcPts val="0"/>
              </a:spcAft>
            </a:pPr>
            <a:r>
              <a:rPr lang="en-GB" altLang="ja-JP" sz="1400" dirty="0">
                <a:latin typeface="BIZ UDPゴシック" panose="020B0400000000000000" pitchFamily="50" charset="-128"/>
                <a:ea typeface="BIZ UDPゴシック" panose="020B0400000000000000" pitchFamily="50" charset="-128"/>
                <a:cs typeface="Arial" panose="020B0604020202020204" pitchFamily="34" charset="0"/>
              </a:rPr>
              <a:t>Article 1	This Ministerial Ordinance establishes a code for driving safety that must always be observed by persons engaged in railway and track driving operations (hereinafter “employees”), establishing the concepts of maintaining safety with the purpose of achieving the mission of transportation.</a:t>
            </a:r>
          </a:p>
          <a:p>
            <a:pPr>
              <a:lnSpc>
                <a:spcPct val="110000"/>
              </a:lnSpc>
              <a:spcAft>
                <a:spcPts val="0"/>
              </a:spcAft>
            </a:pPr>
            <a:endParaRPr lang="en-GB" altLang="ja-JP" sz="1400" dirty="0">
              <a:latin typeface="BIZ UDPゴシック" panose="020B0400000000000000" pitchFamily="50" charset="-128"/>
              <a:ea typeface="BIZ UDPゴシック" panose="020B0400000000000000" pitchFamily="50" charset="-128"/>
              <a:cs typeface="Arial" panose="020B0604020202020204" pitchFamily="34" charset="0"/>
            </a:endParaRPr>
          </a:p>
          <a:p>
            <a:pPr>
              <a:lnSpc>
                <a:spcPct val="110000"/>
              </a:lnSpc>
              <a:spcAft>
                <a:spcPts val="0"/>
              </a:spcAft>
            </a:pPr>
            <a:r>
              <a:rPr lang="en-GB" altLang="ja-JP" sz="1400" dirty="0">
                <a:latin typeface="BIZ UDPゴシック" panose="020B0400000000000000" pitchFamily="50" charset="-128"/>
                <a:ea typeface="BIZ UDPゴシック" panose="020B0400000000000000" pitchFamily="50" charset="-128"/>
                <a:cs typeface="Arial" panose="020B0604020202020204" pitchFamily="34" charset="0"/>
              </a:rPr>
              <a:t>(Code)</a:t>
            </a:r>
          </a:p>
          <a:p>
            <a:pPr>
              <a:lnSpc>
                <a:spcPct val="110000"/>
              </a:lnSpc>
              <a:spcAft>
                <a:spcPts val="0"/>
              </a:spcAft>
            </a:pPr>
            <a:r>
              <a:rPr lang="en-GB" altLang="ja-JP" sz="1400" dirty="0">
                <a:latin typeface="BIZ UDPゴシック" panose="020B0400000000000000" pitchFamily="50" charset="-128"/>
                <a:ea typeface="BIZ UDPゴシック" panose="020B0400000000000000" pitchFamily="50" charset="-128"/>
                <a:cs typeface="Arial" panose="020B0604020202020204" pitchFamily="34" charset="0"/>
              </a:rPr>
              <a:t>Article 2	The driving safety standards to be followed by employees are as shown to the left.</a:t>
            </a:r>
          </a:p>
          <a:p>
            <a:pPr>
              <a:lnSpc>
                <a:spcPct val="110000"/>
              </a:lnSpc>
              <a:spcAft>
                <a:spcPts val="0"/>
              </a:spcAft>
            </a:pPr>
            <a:r>
              <a:rPr lang="en-GB" altLang="ja-JP" sz="1400" dirty="0">
                <a:latin typeface="BIZ UDPゴシック" panose="020B0400000000000000" pitchFamily="50" charset="-128"/>
                <a:ea typeface="BIZ UDPゴシック" panose="020B0400000000000000" pitchFamily="50" charset="-128"/>
                <a:cs typeface="Arial" panose="020B0604020202020204" pitchFamily="34" charset="0"/>
              </a:rPr>
              <a:t>1 Principles</a:t>
            </a:r>
          </a:p>
          <a:p>
            <a:pPr>
              <a:lnSpc>
                <a:spcPct val="110000"/>
              </a:lnSpc>
              <a:spcAft>
                <a:spcPts val="0"/>
              </a:spcAft>
            </a:pPr>
            <a:r>
              <a:rPr lang="ja-JP" altLang="en-GB" sz="1400" dirty="0">
                <a:latin typeface="BIZ UDPゴシック" panose="020B0400000000000000" pitchFamily="50" charset="-128"/>
                <a:ea typeface="BIZ UDPゴシック" panose="020B0400000000000000" pitchFamily="50" charset="-128"/>
                <a:cs typeface="Arial" panose="020B0604020202020204" pitchFamily="34" charset="0"/>
              </a:rPr>
              <a:t>　</a:t>
            </a:r>
            <a:r>
              <a:rPr lang="en-GB" altLang="ja-JP" sz="1400" dirty="0">
                <a:latin typeface="BIZ UDPゴシック" panose="020B0400000000000000" pitchFamily="50" charset="-128"/>
                <a:ea typeface="BIZ UDPゴシック" panose="020B0400000000000000" pitchFamily="50" charset="-128"/>
                <a:cs typeface="Arial" panose="020B0604020202020204" pitchFamily="34" charset="0"/>
              </a:rPr>
              <a:t>(1) Ensuring safety is the mission of transportation.</a:t>
            </a:r>
          </a:p>
          <a:p>
            <a:pPr>
              <a:lnSpc>
                <a:spcPct val="110000"/>
              </a:lnSpc>
              <a:spcAft>
                <a:spcPts val="0"/>
              </a:spcAft>
            </a:pPr>
            <a:r>
              <a:rPr lang="ja-JP" altLang="en-GB" sz="1400" dirty="0">
                <a:latin typeface="BIZ UDPゴシック" panose="020B0400000000000000" pitchFamily="50" charset="-128"/>
                <a:ea typeface="BIZ UDPゴシック" panose="020B0400000000000000" pitchFamily="50" charset="-128"/>
                <a:cs typeface="Arial" panose="020B0604020202020204" pitchFamily="34" charset="0"/>
              </a:rPr>
              <a:t>　</a:t>
            </a:r>
            <a:r>
              <a:rPr lang="en-GB" altLang="ja-JP" sz="1400" dirty="0">
                <a:latin typeface="BIZ UDPゴシック" panose="020B0400000000000000" pitchFamily="50" charset="-128"/>
                <a:ea typeface="BIZ UDPゴシック" panose="020B0400000000000000" pitchFamily="50" charset="-128"/>
                <a:cs typeface="Arial" panose="020B0604020202020204" pitchFamily="34" charset="0"/>
              </a:rPr>
              <a:t>(2) Compliance with regulations is the basis of safety.</a:t>
            </a:r>
          </a:p>
          <a:p>
            <a:pPr>
              <a:lnSpc>
                <a:spcPct val="110000"/>
              </a:lnSpc>
              <a:spcAft>
                <a:spcPts val="0"/>
              </a:spcAft>
            </a:pPr>
            <a:r>
              <a:rPr lang="ja-JP" altLang="en-GB" sz="1400" dirty="0">
                <a:latin typeface="BIZ UDPゴシック" panose="020B0400000000000000" pitchFamily="50" charset="-128"/>
                <a:ea typeface="BIZ UDPゴシック" panose="020B0400000000000000" pitchFamily="50" charset="-128"/>
                <a:cs typeface="Arial" panose="020B0604020202020204" pitchFamily="34" charset="0"/>
              </a:rPr>
              <a:t>　</a:t>
            </a:r>
            <a:r>
              <a:rPr lang="en-GB" altLang="ja-JP" sz="1400" dirty="0">
                <a:latin typeface="BIZ UDPゴシック" panose="020B0400000000000000" pitchFamily="50" charset="-128"/>
                <a:ea typeface="BIZ UDPゴシック" panose="020B0400000000000000" pitchFamily="50" charset="-128"/>
                <a:cs typeface="Arial" panose="020B0604020202020204" pitchFamily="34" charset="0"/>
              </a:rPr>
              <a:t>(3) Strict adherence to work standards is a safety requirement.</a:t>
            </a:r>
          </a:p>
        </p:txBody>
      </p:sp>
      <p:sp>
        <p:nvSpPr>
          <p:cNvPr id="2" name="正方形/長方形 1"/>
          <p:cNvSpPr/>
          <p:nvPr/>
        </p:nvSpPr>
        <p:spPr>
          <a:xfrm>
            <a:off x="564580" y="4630737"/>
            <a:ext cx="8088776" cy="1770060"/>
          </a:xfrm>
          <a:prstGeom prst="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en-GB" altLang="ja-JP">
              <a:latin typeface="BIZ UDPゴシック" panose="020B0400000000000000" pitchFamily="50" charset="-128"/>
              <a:ea typeface="BIZ UDPゴシック" panose="020B0400000000000000" pitchFamily="50" charset="-128"/>
              <a:cs typeface="Arial" panose="020B0604020202020204" pitchFamily="34" charset="0"/>
            </a:endParaRPr>
          </a:p>
        </p:txBody>
      </p:sp>
      <p:cxnSp>
        <p:nvCxnSpPr>
          <p:cNvPr id="9" name="直線コネクタ 8"/>
          <p:cNvCxnSpPr>
            <a:cxnSpLocks/>
          </p:cNvCxnSpPr>
          <p:nvPr/>
        </p:nvCxnSpPr>
        <p:spPr>
          <a:xfrm rot="16200000">
            <a:off x="987927" y="4867373"/>
            <a:ext cx="0" cy="720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3" name="Rectangle 2">
            <a:extLst>
              <a:ext uri="{FF2B5EF4-FFF2-40B4-BE49-F238E27FC236}">
                <a16:creationId xmlns:a16="http://schemas.microsoft.com/office/drawing/2014/main" id="{3A227A86-BA8F-4799-9526-3E23E2BA6921}"/>
              </a:ext>
            </a:extLst>
          </p:cNvPr>
          <p:cNvSpPr txBox="1">
            <a:spLocks noChangeArrowheads="1"/>
          </p:cNvSpPr>
          <p:nvPr/>
        </p:nvSpPr>
        <p:spPr bwMode="auto">
          <a:xfrm>
            <a:off x="340698" y="150656"/>
            <a:ext cx="8353425" cy="11006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pPr marL="625475" indent="-625475"/>
            <a:r>
              <a:rPr lang="en-GB" altLang="ja-JP" sz="3200" kern="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2.4 National Action in Response to the Accident</a:t>
            </a:r>
          </a:p>
        </p:txBody>
      </p:sp>
      <p:sp>
        <p:nvSpPr>
          <p:cNvPr id="15" name="テキスト ボックス 14">
            <a:extLst>
              <a:ext uri="{FF2B5EF4-FFF2-40B4-BE49-F238E27FC236}">
                <a16:creationId xmlns:a16="http://schemas.microsoft.com/office/drawing/2014/main" id="{F4951945-EB10-4874-860F-56904A8F5BA6}"/>
              </a:ext>
            </a:extLst>
          </p:cNvPr>
          <p:cNvSpPr txBox="1"/>
          <p:nvPr/>
        </p:nvSpPr>
        <p:spPr>
          <a:xfrm>
            <a:off x="149728" y="1204725"/>
            <a:ext cx="8886695" cy="1323439"/>
          </a:xfrm>
          <a:prstGeom prst="rect">
            <a:avLst/>
          </a:prstGeom>
          <a:noFill/>
          <a:ln>
            <a:solidFill>
              <a:schemeClr val="tx1"/>
            </a:solidFill>
          </a:ln>
        </p:spPr>
        <p:txBody>
          <a:bodyPr wrap="square" rtlCol="0">
            <a:spAutoFit/>
          </a:bodyPr>
          <a:lstStyle/>
          <a:p>
            <a:r>
              <a:rPr kumimoji="1"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In response to this accident, the national government established “Driving Safety Regulations” for railway operators, specifying that employees needed to be instructed and supervised.</a:t>
            </a:r>
          </a:p>
        </p:txBody>
      </p:sp>
      <p:sp>
        <p:nvSpPr>
          <p:cNvPr id="5" name="Rectangle 4">
            <a:extLst>
              <a:ext uri="{FF2B5EF4-FFF2-40B4-BE49-F238E27FC236}">
                <a16:creationId xmlns:a16="http://schemas.microsoft.com/office/drawing/2014/main" id="{85691CFD-6816-4CB9-9A91-26C39AFA83B6}"/>
              </a:ext>
            </a:extLst>
          </p:cNvPr>
          <p:cNvSpPr/>
          <p:nvPr/>
        </p:nvSpPr>
        <p:spPr>
          <a:xfrm>
            <a:off x="517538" y="2544058"/>
            <a:ext cx="5950127" cy="1970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0" tIns="0" rIns="0" bIns="0" rtlCol="0" anchor="ctr"/>
          <a:lstStyle/>
          <a:p>
            <a:r>
              <a:rPr lang="en-GB" altLang="ja-JP" sz="1600" dirty="0">
                <a:latin typeface="BIZ UDPゴシック" panose="020B0400000000000000" pitchFamily="50" charset="-128"/>
                <a:ea typeface="BIZ UDPゴシック" panose="020B0400000000000000" pitchFamily="50" charset="-128"/>
                <a:cs typeface="Arial" panose="020B0604020202020204" pitchFamily="34" charset="0"/>
              </a:rPr>
              <a:t>Ministerial Ordinance on Ensuring Driving Safety</a:t>
            </a:r>
            <a:endParaRPr lang="en-GB" sz="1600" dirty="0">
              <a:latin typeface="BIZ UDPゴシック" panose="020B0400000000000000" pitchFamily="50" charset="-128"/>
              <a:ea typeface="BIZ UDPゴシック" panose="020B0400000000000000" pitchFamily="50" charset="-128"/>
              <a:cs typeface="Arial" panose="020B0604020202020204" pitchFamily="34" charset="0"/>
            </a:endParaRPr>
          </a:p>
        </p:txBody>
      </p:sp>
      <p:cxnSp>
        <p:nvCxnSpPr>
          <p:cNvPr id="17" name="直線コネクタ 8">
            <a:extLst>
              <a:ext uri="{FF2B5EF4-FFF2-40B4-BE49-F238E27FC236}">
                <a16:creationId xmlns:a16="http://schemas.microsoft.com/office/drawing/2014/main" id="{70492730-F825-403E-A60C-392F32F03476}"/>
              </a:ext>
            </a:extLst>
          </p:cNvPr>
          <p:cNvCxnSpPr>
            <a:cxnSpLocks/>
          </p:cNvCxnSpPr>
          <p:nvPr/>
        </p:nvCxnSpPr>
        <p:spPr>
          <a:xfrm>
            <a:off x="1525081" y="3871448"/>
            <a:ext cx="6630560"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線コネクタ 8">
            <a:extLst>
              <a:ext uri="{FF2B5EF4-FFF2-40B4-BE49-F238E27FC236}">
                <a16:creationId xmlns:a16="http://schemas.microsoft.com/office/drawing/2014/main" id="{D4AD11C3-CE82-44A3-A0C0-4C2C321161D6}"/>
              </a:ext>
            </a:extLst>
          </p:cNvPr>
          <p:cNvCxnSpPr>
            <a:cxnSpLocks/>
          </p:cNvCxnSpPr>
          <p:nvPr/>
        </p:nvCxnSpPr>
        <p:spPr>
          <a:xfrm>
            <a:off x="627927" y="4119522"/>
            <a:ext cx="7198261"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線コネクタ 8">
            <a:extLst>
              <a:ext uri="{FF2B5EF4-FFF2-40B4-BE49-F238E27FC236}">
                <a16:creationId xmlns:a16="http://schemas.microsoft.com/office/drawing/2014/main" id="{B77F8165-63C0-4B8B-8539-D3439E485D71}"/>
              </a:ext>
            </a:extLst>
          </p:cNvPr>
          <p:cNvCxnSpPr>
            <a:cxnSpLocks/>
          </p:cNvCxnSpPr>
          <p:nvPr/>
        </p:nvCxnSpPr>
        <p:spPr>
          <a:xfrm>
            <a:off x="584752" y="4332434"/>
            <a:ext cx="1129748"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805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ctrTitle"/>
          </p:nvPr>
        </p:nvSpPr>
        <p:spPr>
          <a:xfrm>
            <a:off x="489175" y="1552074"/>
            <a:ext cx="8064500" cy="2166877"/>
          </a:xfrm>
        </p:spPr>
        <p:txBody>
          <a:bodyPr/>
          <a:lstStyle/>
          <a:p>
            <a:pPr marL="541338" indent="-541338"/>
            <a:r>
              <a:rPr lang="en-GB" altLang="ja-JP" dirty="0">
                <a:latin typeface="BIZ UDPゴシック" panose="020B0400000000000000" pitchFamily="50" charset="-128"/>
                <a:ea typeface="BIZ UDPゴシック" panose="020B0400000000000000" pitchFamily="50" charset="-128"/>
                <a:cs typeface="Arial" panose="020B0604020202020204" pitchFamily="34" charset="0"/>
              </a:rPr>
              <a:t>3. Japanese Accident Case Study and Lessons Learned (1962 Train Collision)</a:t>
            </a:r>
            <a:endParaRPr lang="en-GB" sz="5400" dirty="0">
              <a:solidFill>
                <a:schemeClr val="bg2"/>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3" name="字幕 2">
            <a:extLst>
              <a:ext uri="{FF2B5EF4-FFF2-40B4-BE49-F238E27FC236}">
                <a16:creationId xmlns:a16="http://schemas.microsoft.com/office/drawing/2014/main" id="{9DF8C54C-D8BE-4BE1-A3E1-F3CBF48EBC96}"/>
              </a:ext>
            </a:extLst>
          </p:cNvPr>
          <p:cNvSpPr>
            <a:spLocks noGrp="1"/>
          </p:cNvSpPr>
          <p:nvPr>
            <p:ph type="subTitle" sz="quarter" idx="1"/>
          </p:nvPr>
        </p:nvSpPr>
        <p:spPr>
          <a:xfrm>
            <a:off x="539750" y="4292600"/>
            <a:ext cx="8105486" cy="1346200"/>
          </a:xfrm>
        </p:spPr>
        <p:txBody>
          <a:bodyPr/>
          <a:lstStyle/>
          <a:p>
            <a:r>
              <a:rPr kumimoji="1" lang="en-GB" altLang="ja-JP" sz="2600" dirty="0">
                <a:latin typeface="BIZ UDPゴシック" panose="020B0400000000000000" pitchFamily="50" charset="-128"/>
                <a:ea typeface="BIZ UDPゴシック" panose="020B0400000000000000" pitchFamily="50" charset="-128"/>
                <a:cs typeface="Arial" panose="020B0604020202020204" pitchFamily="34" charset="0"/>
              </a:rPr>
              <a:t>In this chapter, you will learn about the train collision that occurred at Mikawashima Station on the Joban Line in 1962, and lessons learned.</a:t>
            </a:r>
          </a:p>
        </p:txBody>
      </p:sp>
    </p:spTree>
    <p:extLst>
      <p:ext uri="{BB962C8B-B14F-4D97-AF65-F5344CB8AC3E}">
        <p14:creationId xmlns:p14="http://schemas.microsoft.com/office/powerpoint/2010/main" val="3394711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C92F82-E625-412A-A4EA-A0B57702CE2E}"/>
              </a:ext>
            </a:extLst>
          </p:cNvPr>
          <p:cNvSpPr>
            <a:spLocks noGrp="1"/>
          </p:cNvSpPr>
          <p:nvPr>
            <p:ph type="title"/>
          </p:nvPr>
        </p:nvSpPr>
        <p:spPr/>
        <p:txBody>
          <a:bodyPr/>
          <a:lstStyle/>
          <a:p>
            <a:r>
              <a:rPr kumimoji="1" lang="en-GB" altLang="ja-JP" dirty="0">
                <a:latin typeface="BIZ UDPゴシック" panose="020B0400000000000000" pitchFamily="50" charset="-128"/>
                <a:ea typeface="BIZ UDPゴシック" panose="020B0400000000000000" pitchFamily="50" charset="-128"/>
              </a:rPr>
              <a:t>Animation</a:t>
            </a:r>
          </a:p>
        </p:txBody>
      </p:sp>
      <p:sp>
        <p:nvSpPr>
          <p:cNvPr id="3" name="コンテンツ プレースホルダー 2">
            <a:extLst>
              <a:ext uri="{FF2B5EF4-FFF2-40B4-BE49-F238E27FC236}">
                <a16:creationId xmlns:a16="http://schemas.microsoft.com/office/drawing/2014/main" id="{B813FAE8-403F-4409-9D2F-EEDE799FC05D}"/>
              </a:ext>
            </a:extLst>
          </p:cNvPr>
          <p:cNvSpPr>
            <a:spLocks noGrp="1"/>
          </p:cNvSpPr>
          <p:nvPr>
            <p:ph idx="1"/>
          </p:nvPr>
        </p:nvSpPr>
        <p:spPr/>
        <p:txBody>
          <a:bodyPr/>
          <a:lstStyle/>
          <a:p>
            <a:endParaRPr kumimoji="1" lang="en-GB" altLang="ja-JP"/>
          </a:p>
        </p:txBody>
      </p:sp>
    </p:spTree>
    <p:extLst>
      <p:ext uri="{BB962C8B-B14F-4D97-AF65-F5344CB8AC3E}">
        <p14:creationId xmlns:p14="http://schemas.microsoft.com/office/powerpoint/2010/main" val="3725858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 4"/>
          <p:cNvSpPr>
            <a:spLocks noGrp="1"/>
          </p:cNvSpPr>
          <p:nvPr>
            <p:ph type="ftr" sz="quarter" idx="11"/>
          </p:nvPr>
        </p:nvSpPr>
        <p:spPr>
          <a:xfrm>
            <a:off x="395536" y="6532563"/>
            <a:ext cx="4826000" cy="279400"/>
          </a:xfrm>
        </p:spPr>
        <p:txBody>
          <a:bodyPr/>
          <a:lstStyle/>
          <a:p>
            <a:r>
              <a:rPr lang="en-GB" altLang="ja-JP">
                <a:latin typeface="Arial" panose="020B0604020202020204" pitchFamily="34" charset="0"/>
                <a:cs typeface="Arial" panose="020B0604020202020204" pitchFamily="34" charset="0"/>
              </a:rPr>
              <a:t>TA for MRT Safety Management System on Line 6</a:t>
            </a:r>
          </a:p>
        </p:txBody>
      </p:sp>
      <p:sp>
        <p:nvSpPr>
          <p:cNvPr id="6" name="スライド番号プレースホルダ 5"/>
          <p:cNvSpPr>
            <a:spLocks noGrp="1"/>
          </p:cNvSpPr>
          <p:nvPr>
            <p:ph type="sldNum" sz="quarter" idx="12"/>
          </p:nvPr>
        </p:nvSpPr>
        <p:spPr/>
        <p:txBody>
          <a:bodyPr/>
          <a:lstStyle/>
          <a:p>
            <a:fld id="{337C621E-881B-4777-807D-381FB7DAA7EA}" type="slidenum">
              <a:rPr lang="en-GB" altLang="ja-JP" smtClean="0">
                <a:latin typeface="Arial" panose="020B0604020202020204" pitchFamily="34" charset="0"/>
                <a:cs typeface="Arial" panose="020B0604020202020204" pitchFamily="34" charset="0"/>
              </a:rPr>
              <a:pPr/>
              <a:t>2</a:t>
            </a:fld>
            <a:endParaRPr lang="en-GB" altLang="ja-JP">
              <a:latin typeface="Arial" panose="020B0604020202020204" pitchFamily="34" charset="0"/>
              <a:cs typeface="Arial" panose="020B0604020202020204" pitchFamily="34" charset="0"/>
            </a:endParaRPr>
          </a:p>
        </p:txBody>
      </p:sp>
      <p:sp>
        <p:nvSpPr>
          <p:cNvPr id="64514" name="Rectangle 2"/>
          <p:cNvSpPr>
            <a:spLocks noGrp="1" noChangeArrowheads="1"/>
          </p:cNvSpPr>
          <p:nvPr>
            <p:ph type="title"/>
          </p:nvPr>
        </p:nvSpPr>
        <p:spPr>
          <a:xfrm>
            <a:off x="395288" y="-77509"/>
            <a:ext cx="8353425" cy="1079500"/>
          </a:xfrm>
          <a:ln/>
        </p:spPr>
        <p:txBody>
          <a:bodyPr/>
          <a:lstStyle/>
          <a:p>
            <a:r>
              <a:rPr lang="en-GB" altLang="ja-JP" dirty="0">
                <a:latin typeface="BIZ UDPゴシック" panose="020B0400000000000000" pitchFamily="50" charset="-128"/>
                <a:ea typeface="BIZ UDPゴシック" panose="020B0400000000000000" pitchFamily="50" charset="-128"/>
              </a:rPr>
              <a:t>Outline</a:t>
            </a:r>
            <a:endParaRPr lang="en-GB" altLang="ja-JP" dirty="0">
              <a:solidFill>
                <a:schemeClr val="bg2"/>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15BB33B7-0054-4174-8521-431CA433D921}"/>
              </a:ext>
            </a:extLst>
          </p:cNvPr>
          <p:cNvSpPr txBox="1"/>
          <p:nvPr/>
        </p:nvSpPr>
        <p:spPr>
          <a:xfrm>
            <a:off x="395287" y="744220"/>
            <a:ext cx="8875059" cy="4278094"/>
          </a:xfrm>
          <a:prstGeom prst="rect">
            <a:avLst/>
          </a:prstGeom>
          <a:noFill/>
        </p:spPr>
        <p:txBody>
          <a:bodyPr wrap="square" rtlCol="0">
            <a:spAutoFit/>
          </a:bodyPr>
          <a:lstStyle/>
          <a:p>
            <a:pPr marL="342900" indent="-342900">
              <a:buAutoNum type="arabicPeriod"/>
            </a:pPr>
            <a:r>
              <a:rPr kumimoji="1"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Worldwide History of Railways and Accidents </a:t>
            </a:r>
            <a:endPar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endParaRPr>
          </a:p>
          <a:p>
            <a:pPr marL="342900" indent="-342900">
              <a:buAutoNum type="arabicPeriod"/>
            </a:pPr>
            <a:r>
              <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Japanese Accident Case Study and Lessons Learned (1951 Train Fire Accident)</a:t>
            </a:r>
          </a:p>
          <a:p>
            <a:pPr marL="342900" indent="-342900">
              <a:buAutoNum type="arabicPeriod"/>
            </a:pPr>
            <a:r>
              <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Japanese Accident Case Study and Lessons Learned (1962 Train Collision)</a:t>
            </a:r>
          </a:p>
          <a:p>
            <a:pPr marL="342900" indent="-342900">
              <a:buAutoNum type="arabicPeriod"/>
            </a:pPr>
            <a:r>
              <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Japanese Accident Case Study and Lessons Learned (2005 Train Derailment)</a:t>
            </a:r>
          </a:p>
          <a:p>
            <a:pPr marL="342900" indent="-342900">
              <a:buAutoNum type="arabicPeriod"/>
            </a:pPr>
            <a:r>
              <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Accident Trends in Japan and Future Measures</a:t>
            </a:r>
            <a:endParaRPr kumimoji="1" lang="en-GB" altLang="ja-JP" sz="2400" dirty="0">
              <a:latin typeface="BIZ UDPゴシック" panose="020B0400000000000000" pitchFamily="50" charset="-128"/>
              <a:ea typeface="BIZ UDPゴシック" panose="020B0400000000000000" pitchFamily="50" charset="-128"/>
              <a:cs typeface="Arial" panose="020B0604020202020204" pitchFamily="34" charset="0"/>
            </a:endParaRPr>
          </a:p>
          <a:p>
            <a:pPr marL="342900" indent="-342900">
              <a:buAutoNum type="arabicPeriod"/>
            </a:pPr>
            <a:r>
              <a:rPr kumimoji="1"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Mission of Railway Operators</a:t>
            </a:r>
          </a:p>
          <a:p>
            <a:pPr marL="342900" indent="-342900">
              <a:buAutoNum type="arabicPeriod"/>
            </a:pPr>
            <a:r>
              <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Summary</a:t>
            </a:r>
            <a:endParaRPr kumimoji="1" lang="en-GB" altLang="ja-JP" sz="2400" dirty="0">
              <a:latin typeface="BIZ UDPゴシック" panose="020B0400000000000000" pitchFamily="50" charset="-128"/>
              <a:ea typeface="BIZ UDPゴシック" panose="020B0400000000000000" pitchFamily="50" charset="-128"/>
              <a:cs typeface="Arial" panose="020B0604020202020204" pitchFamily="34" charset="0"/>
            </a:endParaRPr>
          </a:p>
          <a:p>
            <a:pPr marL="342900" indent="-342900">
              <a:buAutoNum type="arabicPeriod"/>
            </a:pPr>
            <a:endParaRPr kumimoji="1" lang="en-GB" altLang="ja-JP" sz="3200" dirty="0">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7" name="テキスト ボックス 6">
            <a:extLst>
              <a:ext uri="{FF2B5EF4-FFF2-40B4-BE49-F238E27FC236}">
                <a16:creationId xmlns:a16="http://schemas.microsoft.com/office/drawing/2014/main" id="{C6BB1167-0E25-43E9-B0E6-83F4D0485C7A}"/>
              </a:ext>
            </a:extLst>
          </p:cNvPr>
          <p:cNvSpPr txBox="1"/>
          <p:nvPr/>
        </p:nvSpPr>
        <p:spPr>
          <a:xfrm>
            <a:off x="618306" y="4643520"/>
            <a:ext cx="7473462" cy="1631216"/>
          </a:xfrm>
          <a:prstGeom prst="rect">
            <a:avLst/>
          </a:prstGeom>
          <a:noFill/>
          <a:ln>
            <a:solidFill>
              <a:schemeClr val="tx1"/>
            </a:solidFill>
          </a:ln>
        </p:spPr>
        <p:txBody>
          <a:bodyPr wrap="square" rtlCol="0">
            <a:spAutoFit/>
          </a:bodyPr>
          <a:lstStyle/>
          <a:p>
            <a:r>
              <a:rPr kumimoji="1"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Purpose and Aims of this Course</a:t>
            </a:r>
          </a:p>
          <a:p>
            <a:pPr marL="342900" indent="-342900">
              <a:buFont typeface="Wingdings" panose="05000000000000000000" pitchFamily="2" charset="2"/>
              <a:buChar char="n"/>
            </a:pPr>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Understand railway accidents in Japan and lessons learned</a:t>
            </a:r>
          </a:p>
          <a:p>
            <a:pPr marL="342900" indent="-342900">
              <a:buFont typeface="Wingdings" panose="05000000000000000000" pitchFamily="2" charset="2"/>
              <a:buChar char="n"/>
            </a:pPr>
            <a:r>
              <a:rPr kumimoji="1"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Discuss whether lessons learned in Japan can be utilized by DMTCL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05335" y="1053267"/>
            <a:ext cx="8896630" cy="2185214"/>
          </a:xfrm>
          <a:prstGeom prst="rect">
            <a:avLst/>
          </a:prstGeom>
          <a:noFill/>
        </p:spPr>
        <p:txBody>
          <a:bodyPr wrap="square" rtlCol="0">
            <a:spAutoFit/>
          </a:bodyPr>
          <a:lstStyle/>
          <a:p>
            <a:r>
              <a:rPr kumimoji="1"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[1</a:t>
            </a:r>
            <a:r>
              <a:rPr kumimoji="1" lang="en-GB" altLang="ja-JP" sz="2400" baseline="30000" dirty="0">
                <a:latin typeface="BIZ UDPゴシック" panose="020B0400000000000000" pitchFamily="50" charset="-128"/>
                <a:ea typeface="BIZ UDPゴシック" panose="020B0400000000000000" pitchFamily="50" charset="-128"/>
                <a:cs typeface="Arial" panose="020B0604020202020204" pitchFamily="34" charset="0"/>
              </a:rPr>
              <a:t>st</a:t>
            </a:r>
            <a:r>
              <a:rPr kumimoji="1"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 Accident]</a:t>
            </a:r>
          </a:p>
          <a:p>
            <a:pPr marL="342900" indent="-342900">
              <a:buFont typeface="Wingdings" panose="05000000000000000000" pitchFamily="2" charset="2"/>
              <a:buChar char="Ø"/>
            </a:pPr>
            <a:r>
              <a:rPr lang="en-GB" altLang="ja-JP" sz="2800" dirty="0">
                <a:latin typeface="BIZ UDPゴシック" panose="020B0400000000000000" pitchFamily="50" charset="-128"/>
                <a:ea typeface="BIZ UDPゴシック" panose="020B0400000000000000" pitchFamily="50" charset="-128"/>
                <a:cs typeface="Arial" panose="020B0604020202020204" pitchFamily="34" charset="0"/>
              </a:rPr>
              <a:t>Freight train red signal violated</a:t>
            </a:r>
          </a:p>
          <a:p>
            <a:pPr marL="342900" indent="-342900">
              <a:buFont typeface="Wingdings" panose="05000000000000000000" pitchFamily="2" charset="2"/>
              <a:buChar char="Ø"/>
            </a:pPr>
            <a:r>
              <a:rPr lang="en-GB" altLang="ja-JP" sz="2800" dirty="0">
                <a:latin typeface="BIZ UDPゴシック" panose="020B0400000000000000" pitchFamily="50" charset="-128"/>
                <a:ea typeface="BIZ UDPゴシック" panose="020B0400000000000000" pitchFamily="50" charset="-128"/>
                <a:cs typeface="Arial" panose="020B0604020202020204" pitchFamily="34" charset="0"/>
              </a:rPr>
              <a:t>Locomotive and one freight car derailed</a:t>
            </a:r>
          </a:p>
          <a:p>
            <a:pPr marL="342900" indent="-342900">
              <a:buFont typeface="Wingdings" panose="05000000000000000000" pitchFamily="2" charset="2"/>
              <a:buChar char="Ø"/>
            </a:pPr>
            <a:r>
              <a:rPr lang="en-GB" altLang="ja-JP" sz="2800" dirty="0">
                <a:latin typeface="BIZ UDPゴシック" panose="020B0400000000000000" pitchFamily="50" charset="-128"/>
                <a:ea typeface="BIZ UDPゴシック" panose="020B0400000000000000" pitchFamily="50" charset="-128"/>
                <a:cs typeface="Arial" panose="020B0604020202020204" pitchFamily="34" charset="0"/>
              </a:rPr>
              <a:t>Stopped obstructing the main outbound line</a:t>
            </a:r>
          </a:p>
        </p:txBody>
      </p:sp>
      <p:cxnSp>
        <p:nvCxnSpPr>
          <p:cNvPr id="29" name="直線コネクタ 28"/>
          <p:cNvCxnSpPr/>
          <p:nvPr/>
        </p:nvCxnSpPr>
        <p:spPr>
          <a:xfrm>
            <a:off x="-55643" y="5887754"/>
            <a:ext cx="110816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55643" y="5383698"/>
            <a:ext cx="110816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6226576" y="4735626"/>
            <a:ext cx="648072" cy="6480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324544" y="4735626"/>
            <a:ext cx="89742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正方形/長方形 33"/>
          <p:cNvSpPr>
            <a:spLocks noChangeAspect="1"/>
          </p:cNvSpPr>
          <p:nvPr/>
        </p:nvSpPr>
        <p:spPr>
          <a:xfrm>
            <a:off x="8658204" y="4634026"/>
            <a:ext cx="182702" cy="182702"/>
          </a:xfrm>
          <a:prstGeom prst="rect">
            <a:avLst/>
          </a:prstGeom>
          <a:no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GB" altLang="ja-JP" dirty="0">
              <a:latin typeface="Arial" panose="020B0604020202020204" pitchFamily="34" charset="0"/>
              <a:cs typeface="Arial" panose="020B0604020202020204" pitchFamily="34" charset="0"/>
            </a:endParaRPr>
          </a:p>
        </p:txBody>
      </p:sp>
      <p:grpSp>
        <p:nvGrpSpPr>
          <p:cNvPr id="35" name="グループ化 23"/>
          <p:cNvGrpSpPr>
            <a:grpSpLocks noChangeAspect="1"/>
          </p:cNvGrpSpPr>
          <p:nvPr/>
        </p:nvGrpSpPr>
        <p:grpSpPr bwMode="auto">
          <a:xfrm>
            <a:off x="4753650" y="3822317"/>
            <a:ext cx="253166" cy="811710"/>
            <a:chOff x="1052538" y="1315907"/>
            <a:chExt cx="771500" cy="2472696"/>
          </a:xfrm>
        </p:grpSpPr>
        <p:grpSp>
          <p:nvGrpSpPr>
            <p:cNvPr id="36" name="Group 12"/>
            <p:cNvGrpSpPr>
              <a:grpSpLocks/>
            </p:cNvGrpSpPr>
            <p:nvPr/>
          </p:nvGrpSpPr>
          <p:grpSpPr bwMode="auto">
            <a:xfrm>
              <a:off x="1052538" y="1315907"/>
              <a:ext cx="771500" cy="1580008"/>
              <a:chOff x="3560" y="572"/>
              <a:chExt cx="474" cy="997"/>
            </a:xfrm>
          </p:grpSpPr>
          <p:sp>
            <p:nvSpPr>
              <p:cNvPr id="38" name="AutoShape 9"/>
              <p:cNvSpPr>
                <a:spLocks noChangeAspect="1" noChangeArrowheads="1"/>
              </p:cNvSpPr>
              <p:nvPr/>
            </p:nvSpPr>
            <p:spPr bwMode="auto">
              <a:xfrm>
                <a:off x="3560" y="572"/>
                <a:ext cx="474" cy="997"/>
              </a:xfrm>
              <a:prstGeom prst="roundRect">
                <a:avLst>
                  <a:gd name="adj" fmla="val 50000"/>
                </a:avLst>
              </a:prstGeom>
              <a:solidFill>
                <a:schemeClr val="tx1">
                  <a:alpha val="76077"/>
                </a:schemeClr>
              </a:solidFill>
              <a:ln w="9525" algn="ctr">
                <a:solidFill>
                  <a:srgbClr val="000000"/>
                </a:solidFill>
                <a:round/>
                <a:headEnd/>
                <a:tailEnd/>
              </a:ln>
            </p:spPr>
            <p:txBody>
              <a:bodyPr/>
              <a:lstStyle/>
              <a:p>
                <a:pPr algn="l">
                  <a:spcBef>
                    <a:spcPct val="0"/>
                  </a:spcBef>
                </a:pPr>
                <a:endParaRPr lang="en-GB" altLang="ja-JP" dirty="0">
                  <a:latin typeface="Arial" panose="020B0604020202020204" pitchFamily="34" charset="0"/>
                  <a:cs typeface="Arial" panose="020B0604020202020204" pitchFamily="34" charset="0"/>
                </a:endParaRPr>
              </a:p>
            </p:txBody>
          </p:sp>
          <p:sp>
            <p:nvSpPr>
              <p:cNvPr id="39" name="Oval 10"/>
              <p:cNvSpPr>
                <a:spLocks noChangeAspect="1" noChangeArrowheads="1"/>
              </p:cNvSpPr>
              <p:nvPr/>
            </p:nvSpPr>
            <p:spPr bwMode="auto">
              <a:xfrm>
                <a:off x="3696" y="723"/>
                <a:ext cx="202" cy="174"/>
              </a:xfrm>
              <a:prstGeom prst="ellipse">
                <a:avLst/>
              </a:prstGeom>
              <a:solidFill>
                <a:srgbClr val="00FF00">
                  <a:alpha val="20000"/>
                </a:srgbClr>
              </a:solidFill>
              <a:ln>
                <a:noFill/>
              </a:ln>
              <a:extLst>
                <a:ext uri="{91240B29-F687-4F45-9708-019B960494DF}">
                  <a14:hiddenLine xmlns:a14="http://schemas.microsoft.com/office/drawing/2010/main" w="9525" algn="ctr">
                    <a:solidFill>
                      <a:srgbClr val="000000"/>
                    </a:solidFill>
                    <a:prstDash val="dash"/>
                    <a:round/>
                    <a:headEnd/>
                    <a:tailEnd/>
                  </a14:hiddenLine>
                </a:ext>
              </a:extLst>
            </p:spPr>
            <p:txBody>
              <a:bodyPr/>
              <a:lstStyle/>
              <a:p>
                <a:pPr algn="l">
                  <a:spcBef>
                    <a:spcPct val="0"/>
                  </a:spcBef>
                </a:pPr>
                <a:endParaRPr lang="en-GB" altLang="ja-JP" dirty="0">
                  <a:latin typeface="Arial" panose="020B0604020202020204" pitchFamily="34" charset="0"/>
                  <a:cs typeface="Arial" panose="020B0604020202020204" pitchFamily="34" charset="0"/>
                </a:endParaRPr>
              </a:p>
            </p:txBody>
          </p:sp>
          <p:sp>
            <p:nvSpPr>
              <p:cNvPr id="40" name="Oval 11"/>
              <p:cNvSpPr>
                <a:spLocks noChangeAspect="1" noChangeArrowheads="1"/>
              </p:cNvSpPr>
              <p:nvPr/>
            </p:nvSpPr>
            <p:spPr bwMode="auto">
              <a:xfrm>
                <a:off x="3696" y="1003"/>
                <a:ext cx="202" cy="174"/>
              </a:xfrm>
              <a:prstGeom prst="ellipse">
                <a:avLst/>
              </a:prstGeom>
              <a:solidFill>
                <a:srgbClr val="FFFF00">
                  <a:alpha val="14902"/>
                </a:srgbClr>
              </a:solidFill>
              <a:ln>
                <a:noFill/>
              </a:ln>
              <a:extLst>
                <a:ext uri="{91240B29-F687-4F45-9708-019B960494DF}">
                  <a14:hiddenLine xmlns:a14="http://schemas.microsoft.com/office/drawing/2010/main" w="9525" algn="ctr">
                    <a:solidFill>
                      <a:srgbClr val="000000"/>
                    </a:solidFill>
                    <a:prstDash val="dash"/>
                    <a:round/>
                    <a:headEnd/>
                    <a:tailEnd/>
                  </a14:hiddenLine>
                </a:ext>
              </a:extLst>
            </p:spPr>
            <p:txBody>
              <a:bodyPr/>
              <a:lstStyle/>
              <a:p>
                <a:pPr algn="l">
                  <a:spcBef>
                    <a:spcPct val="0"/>
                  </a:spcBef>
                </a:pPr>
                <a:endParaRPr lang="en-GB" altLang="ja-JP" dirty="0">
                  <a:latin typeface="Arial" panose="020B0604020202020204" pitchFamily="34" charset="0"/>
                  <a:cs typeface="Arial" panose="020B0604020202020204" pitchFamily="34" charset="0"/>
                </a:endParaRPr>
              </a:p>
            </p:txBody>
          </p:sp>
          <p:sp>
            <p:nvSpPr>
              <p:cNvPr id="41" name="Oval 12"/>
              <p:cNvSpPr>
                <a:spLocks noChangeAspect="1" noChangeArrowheads="1"/>
              </p:cNvSpPr>
              <p:nvPr/>
            </p:nvSpPr>
            <p:spPr bwMode="auto">
              <a:xfrm>
                <a:off x="3696" y="1282"/>
                <a:ext cx="202" cy="174"/>
              </a:xfrm>
              <a:prstGeom prst="ellipse">
                <a:avLst/>
              </a:prstGeom>
              <a:solidFill>
                <a:srgbClr val="FF0000"/>
              </a:solidFill>
              <a:ln>
                <a:noFill/>
              </a:ln>
              <a:extLst>
                <a:ext uri="{91240B29-F687-4F45-9708-019B960494DF}">
                  <a14:hiddenLine xmlns:a14="http://schemas.microsoft.com/office/drawing/2010/main" w="9525" algn="ctr">
                    <a:solidFill>
                      <a:srgbClr val="000000"/>
                    </a:solidFill>
                    <a:prstDash val="dash"/>
                    <a:round/>
                    <a:headEnd/>
                    <a:tailEnd/>
                  </a14:hiddenLine>
                </a:ext>
              </a:extLst>
            </p:spPr>
            <p:txBody>
              <a:bodyPr/>
              <a:lstStyle/>
              <a:p>
                <a:pPr algn="l">
                  <a:spcBef>
                    <a:spcPct val="0"/>
                  </a:spcBef>
                </a:pPr>
                <a:endParaRPr lang="en-GB" altLang="ja-JP" dirty="0">
                  <a:latin typeface="Arial" panose="020B0604020202020204" pitchFamily="34" charset="0"/>
                  <a:cs typeface="Arial" panose="020B0604020202020204" pitchFamily="34" charset="0"/>
                </a:endParaRPr>
              </a:p>
            </p:txBody>
          </p:sp>
        </p:grpSp>
        <p:sp>
          <p:nvSpPr>
            <p:cNvPr id="37" name="正方形/長方形 36"/>
            <p:cNvSpPr>
              <a:spLocks noChangeAspect="1" noChangeArrowheads="1"/>
            </p:cNvSpPr>
            <p:nvPr/>
          </p:nvSpPr>
          <p:spPr bwMode="auto">
            <a:xfrm>
              <a:off x="1385287" y="2895744"/>
              <a:ext cx="77761" cy="892859"/>
            </a:xfrm>
            <a:prstGeom prst="rect">
              <a:avLst/>
            </a:prstGeom>
            <a:solidFill>
              <a:schemeClr val="tx1">
                <a:alpha val="75000"/>
              </a:schemeClr>
            </a:solidFill>
            <a:ln w="6350" algn="ctr">
              <a:solidFill>
                <a:schemeClr val="tx1"/>
              </a:solidFill>
              <a:miter lim="800000"/>
              <a:headEnd/>
              <a:tailEnd/>
            </a:ln>
          </p:spPr>
          <p:txBody>
            <a:bodyPr anchor="ctr"/>
            <a:lstStyle/>
            <a:p>
              <a:pPr fontAlgn="auto">
                <a:spcBef>
                  <a:spcPts val="0"/>
                </a:spcBef>
                <a:spcAft>
                  <a:spcPts val="0"/>
                </a:spcAft>
                <a:defRPr/>
              </a:pPr>
              <a:endParaRPr lang="en-GB" altLang="ja-JP" dirty="0">
                <a:solidFill>
                  <a:schemeClr val="lt1"/>
                </a:solidFill>
                <a:latin typeface="Arial" panose="020B0604020202020204" pitchFamily="34" charset="0"/>
                <a:ea typeface="+mn-ea"/>
                <a:cs typeface="Arial" panose="020B0604020202020204" pitchFamily="34" charset="0"/>
              </a:endParaRPr>
            </a:p>
          </p:txBody>
        </p:sp>
      </p:grpSp>
      <p:sp>
        <p:nvSpPr>
          <p:cNvPr id="42" name="テキスト ボックス 41"/>
          <p:cNvSpPr txBox="1"/>
          <p:nvPr/>
        </p:nvSpPr>
        <p:spPr>
          <a:xfrm>
            <a:off x="7639014" y="4297163"/>
            <a:ext cx="1374357" cy="307777"/>
          </a:xfrm>
          <a:prstGeom prst="rect">
            <a:avLst/>
          </a:prstGeom>
          <a:noFill/>
        </p:spPr>
        <p:txBody>
          <a:bodyPr wrap="square" rtlCol="0">
            <a:spAutoFit/>
          </a:bodyPr>
          <a:lstStyle/>
          <a:p>
            <a:r>
              <a:rPr kumimoji="1" lang="en-GB" altLang="ja-JP" sz="1400" b="1" dirty="0">
                <a:latin typeface="Arial" panose="020B0604020202020204" pitchFamily="34" charset="0"/>
                <a:cs typeface="Arial" panose="020B0604020202020204" pitchFamily="34" charset="0"/>
              </a:rPr>
              <a:t>Safety siding</a:t>
            </a:r>
          </a:p>
        </p:txBody>
      </p:sp>
      <p:sp>
        <p:nvSpPr>
          <p:cNvPr id="44" name="テキスト ボックス 43"/>
          <p:cNvSpPr txBox="1"/>
          <p:nvPr/>
        </p:nvSpPr>
        <p:spPr>
          <a:xfrm>
            <a:off x="151471" y="5904475"/>
            <a:ext cx="2900488" cy="307777"/>
          </a:xfrm>
          <a:prstGeom prst="rect">
            <a:avLst/>
          </a:prstGeom>
          <a:noFill/>
        </p:spPr>
        <p:txBody>
          <a:bodyPr wrap="square" rtlCol="0">
            <a:spAutoFit/>
          </a:bodyPr>
          <a:lstStyle/>
          <a:p>
            <a:r>
              <a:rPr kumimoji="1" lang="en-GB" altLang="ja-JP" sz="1400" b="1" dirty="0">
                <a:latin typeface="Arial" panose="020B0604020202020204" pitchFamily="34" charset="0"/>
                <a:cs typeface="Arial" panose="020B0604020202020204" pitchFamily="34" charset="0"/>
              </a:rPr>
              <a:t>Joban Line Main Inbound Line</a:t>
            </a:r>
          </a:p>
        </p:txBody>
      </p:sp>
      <p:sp>
        <p:nvSpPr>
          <p:cNvPr id="45" name="正方形/長方形 44"/>
          <p:cNvSpPr/>
          <p:nvPr/>
        </p:nvSpPr>
        <p:spPr>
          <a:xfrm>
            <a:off x="-55643" y="5491710"/>
            <a:ext cx="1932108"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ltLang="ja-JP" dirty="0">
              <a:latin typeface="Arial" panose="020B0604020202020204" pitchFamily="34" charset="0"/>
              <a:cs typeface="Arial" panose="020B0604020202020204" pitchFamily="34" charset="0"/>
            </a:endParaRPr>
          </a:p>
        </p:txBody>
      </p:sp>
      <p:sp>
        <p:nvSpPr>
          <p:cNvPr id="46" name="テキスト ボックス 45"/>
          <p:cNvSpPr txBox="1"/>
          <p:nvPr/>
        </p:nvSpPr>
        <p:spPr>
          <a:xfrm>
            <a:off x="1939060" y="5493967"/>
            <a:ext cx="2157926" cy="307777"/>
          </a:xfrm>
          <a:prstGeom prst="rect">
            <a:avLst/>
          </a:prstGeom>
          <a:noFill/>
        </p:spPr>
        <p:txBody>
          <a:bodyPr wrap="square" rtlCol="0">
            <a:spAutoFit/>
          </a:bodyPr>
          <a:lstStyle/>
          <a:p>
            <a:r>
              <a:rPr kumimoji="1" lang="en-GB" altLang="ja-JP" sz="1400" b="1" dirty="0">
                <a:latin typeface="Arial" panose="020B0604020202020204" pitchFamily="34" charset="0"/>
                <a:cs typeface="Arial" panose="020B0604020202020204" pitchFamily="34" charset="0"/>
              </a:rPr>
              <a:t>Mikawashima Station</a:t>
            </a:r>
          </a:p>
        </p:txBody>
      </p:sp>
      <p:cxnSp>
        <p:nvCxnSpPr>
          <p:cNvPr id="49" name="直線コネクタ 48"/>
          <p:cNvCxnSpPr/>
          <p:nvPr/>
        </p:nvCxnSpPr>
        <p:spPr>
          <a:xfrm>
            <a:off x="6346180" y="4592314"/>
            <a:ext cx="144000" cy="144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6453460" y="4585481"/>
            <a:ext cx="144000" cy="144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6550612" y="4585481"/>
            <a:ext cx="144000" cy="144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60" name="Picture 2" descr="\\oanast01\ko_unten$\養成所\養成所専用\その他養成（Ｃ・Ｓ・Ｅ）\教育教材\素材集\蒸気機関車.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564854">
            <a:off x="6784098" y="4922375"/>
            <a:ext cx="1593972" cy="399255"/>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3" descr="\\oanast01\ko_unten$\養成所\養成所専用\その他養成（Ｃ・Ｓ・Ｅ）\教育教材\素材集\貨車.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561198">
            <a:off x="6202866" y="4551925"/>
            <a:ext cx="591263" cy="368778"/>
          </a:xfrm>
          <a:prstGeom prst="rect">
            <a:avLst/>
          </a:prstGeom>
          <a:noFill/>
          <a:extLst>
            <a:ext uri="{909E8E84-426E-40DD-AFC4-6F175D3DCCD1}">
              <a14:hiddenFill xmlns:a14="http://schemas.microsoft.com/office/drawing/2010/main">
                <a:solidFill>
                  <a:srgbClr val="FFFFFF"/>
                </a:solidFill>
              </a14:hiddenFill>
            </a:ext>
          </a:extLst>
        </p:spPr>
      </p:pic>
      <p:sp>
        <p:nvSpPr>
          <p:cNvPr id="62" name="雲 61"/>
          <p:cNvSpPr/>
          <p:nvPr/>
        </p:nvSpPr>
        <p:spPr>
          <a:xfrm rot="532005">
            <a:off x="6171458" y="5201040"/>
            <a:ext cx="1907485" cy="365313"/>
          </a:xfrm>
          <a:prstGeom prst="cloud">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ltLang="ja-JP" dirty="0">
              <a:solidFill>
                <a:schemeClr val="tx1"/>
              </a:solidFill>
              <a:latin typeface="Arial" panose="020B0604020202020204" pitchFamily="34" charset="0"/>
              <a:cs typeface="Arial" panose="020B0604020202020204" pitchFamily="34" charset="0"/>
            </a:endParaRPr>
          </a:p>
        </p:txBody>
      </p:sp>
      <p:pic>
        <p:nvPicPr>
          <p:cNvPr id="64" name="Picture 3" descr="\\oanast01\ko_unten$\養成所\養成所専用\その他養成（Ｃ・Ｓ・Ｅ）\教育教材\素材集\貨車.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5734">
            <a:off x="5579862" y="4488830"/>
            <a:ext cx="591263" cy="368778"/>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3" descr="\\oanast01\ko_unten$\養成所\養成所専用\その他養成（Ｃ・Ｓ・Ｅ）\教育教材\素材集\貨車.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39274" y="4538750"/>
            <a:ext cx="591263" cy="368778"/>
          </a:xfrm>
          <a:prstGeom prst="rect">
            <a:avLst/>
          </a:prstGeom>
          <a:noFill/>
          <a:extLst>
            <a:ext uri="{909E8E84-426E-40DD-AFC4-6F175D3DCCD1}">
              <a14:hiddenFill xmlns:a14="http://schemas.microsoft.com/office/drawing/2010/main">
                <a:solidFill>
                  <a:srgbClr val="FFFFFF"/>
                </a:solidFill>
              </a14:hiddenFill>
            </a:ext>
          </a:extLst>
        </p:spPr>
      </p:pic>
      <p:sp>
        <p:nvSpPr>
          <p:cNvPr id="2" name="角丸四角形吹き出し 1"/>
          <p:cNvSpPr/>
          <p:nvPr/>
        </p:nvSpPr>
        <p:spPr>
          <a:xfrm>
            <a:off x="5217459" y="3051905"/>
            <a:ext cx="3166161" cy="859899"/>
          </a:xfrm>
          <a:prstGeom prst="wedgeRoundRectCallout">
            <a:avLst>
              <a:gd name="adj1" fmla="val 9252"/>
              <a:gd name="adj2" fmla="val 146992"/>
              <a:gd name="adj3" fmla="val 16667"/>
            </a:avLst>
          </a:prstGeom>
          <a:solidFill>
            <a:schemeClr val="accent1">
              <a:lumMod val="40000"/>
              <a:lumOff val="60000"/>
            </a:schemeClr>
          </a:solidFill>
          <a:ln/>
        </p:spPr>
        <p:style>
          <a:lnRef idx="1">
            <a:schemeClr val="accent2"/>
          </a:lnRef>
          <a:fillRef idx="2">
            <a:schemeClr val="accent2"/>
          </a:fillRef>
          <a:effectRef idx="1">
            <a:schemeClr val="accent2"/>
          </a:effectRef>
          <a:fontRef idx="minor">
            <a:schemeClr val="dk1"/>
          </a:fontRef>
        </p:style>
        <p:txBody>
          <a:bodyPr rtlCol="0" anchor="ctr"/>
          <a:lstStyle/>
          <a:p>
            <a:r>
              <a:rPr kumimoji="1" lang="en-GB" altLang="ja-JP" dirty="0">
                <a:solidFill>
                  <a:schemeClr val="tx1"/>
                </a:solidFill>
                <a:latin typeface="Arial" panose="020B0604020202020204" pitchFamily="34" charset="0"/>
                <a:ea typeface="HG丸ｺﾞｼｯｸM-PRO" pitchFamily="50" charset="-128"/>
                <a:cs typeface="Arial" panose="020B0604020202020204" pitchFamily="34" charset="0"/>
              </a:rPr>
              <a:t>Violated the starting signal and stopped obstructing the outbound line</a:t>
            </a:r>
          </a:p>
        </p:txBody>
      </p:sp>
      <p:cxnSp>
        <p:nvCxnSpPr>
          <p:cNvPr id="53" name="直線矢印コネクタ 52"/>
          <p:cNvCxnSpPr/>
          <p:nvPr/>
        </p:nvCxnSpPr>
        <p:spPr>
          <a:xfrm>
            <a:off x="1876465" y="4426710"/>
            <a:ext cx="2275968" cy="0"/>
          </a:xfrm>
          <a:prstGeom prst="straightConnector1">
            <a:avLst/>
          </a:prstGeom>
          <a:ln w="2540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2254357" y="4068252"/>
            <a:ext cx="1440160" cy="307777"/>
          </a:xfrm>
          <a:prstGeom prst="rect">
            <a:avLst/>
          </a:prstGeom>
          <a:noFill/>
        </p:spPr>
        <p:txBody>
          <a:bodyPr wrap="square" rtlCol="0">
            <a:spAutoFit/>
          </a:bodyPr>
          <a:lstStyle/>
          <a:p>
            <a:r>
              <a:rPr kumimoji="1" lang="en-GB" altLang="ja-JP" sz="1400" b="1" dirty="0">
                <a:latin typeface="Arial" panose="020B0604020202020204" pitchFamily="34" charset="0"/>
                <a:cs typeface="Arial" panose="020B0604020202020204" pitchFamily="34" charset="0"/>
              </a:rPr>
              <a:t>Uphill gradient</a:t>
            </a:r>
          </a:p>
        </p:txBody>
      </p:sp>
      <p:sp>
        <p:nvSpPr>
          <p:cNvPr id="55" name="テキスト ボックス 54"/>
          <p:cNvSpPr txBox="1"/>
          <p:nvPr/>
        </p:nvSpPr>
        <p:spPr>
          <a:xfrm>
            <a:off x="1749055" y="4729052"/>
            <a:ext cx="3143579" cy="307777"/>
          </a:xfrm>
          <a:prstGeom prst="rect">
            <a:avLst/>
          </a:prstGeom>
          <a:noFill/>
        </p:spPr>
        <p:txBody>
          <a:bodyPr wrap="square" rtlCol="0">
            <a:spAutoFit/>
          </a:bodyPr>
          <a:lstStyle/>
          <a:p>
            <a:r>
              <a:rPr kumimoji="1" lang="en-GB" altLang="ja-JP" sz="1400" b="1" dirty="0">
                <a:latin typeface="Arial" panose="020B0604020202020204" pitchFamily="34" charset="0"/>
                <a:cs typeface="Arial" panose="020B0604020202020204" pitchFamily="34" charset="0"/>
              </a:rPr>
              <a:t>Joban Line Freight Branch Line</a:t>
            </a:r>
          </a:p>
        </p:txBody>
      </p:sp>
      <p:sp>
        <p:nvSpPr>
          <p:cNvPr id="56" name="テキスト ボックス 55"/>
          <p:cNvSpPr txBox="1"/>
          <p:nvPr/>
        </p:nvSpPr>
        <p:spPr>
          <a:xfrm>
            <a:off x="0" y="5092643"/>
            <a:ext cx="3373371" cy="307777"/>
          </a:xfrm>
          <a:prstGeom prst="rect">
            <a:avLst/>
          </a:prstGeom>
          <a:noFill/>
        </p:spPr>
        <p:txBody>
          <a:bodyPr wrap="square" rtlCol="0">
            <a:spAutoFit/>
          </a:bodyPr>
          <a:lstStyle/>
          <a:p>
            <a:r>
              <a:rPr kumimoji="1" lang="en-GB" altLang="ja-JP" sz="1400" b="1" dirty="0">
                <a:latin typeface="Arial" panose="020B0604020202020204" pitchFamily="34" charset="0"/>
                <a:cs typeface="Arial" panose="020B0604020202020204" pitchFamily="34" charset="0"/>
              </a:rPr>
              <a:t>Joban Line Main Outbound Line</a:t>
            </a:r>
          </a:p>
        </p:txBody>
      </p:sp>
      <p:sp>
        <p:nvSpPr>
          <p:cNvPr id="43" name="Rectangle 2">
            <a:extLst>
              <a:ext uri="{FF2B5EF4-FFF2-40B4-BE49-F238E27FC236}">
                <a16:creationId xmlns:a16="http://schemas.microsoft.com/office/drawing/2014/main" id="{05DCE6C9-E804-4200-A4C5-B7DC53531555}"/>
              </a:ext>
            </a:extLst>
          </p:cNvPr>
          <p:cNvSpPr txBox="1">
            <a:spLocks noChangeArrowheads="1"/>
          </p:cNvSpPr>
          <p:nvPr/>
        </p:nvSpPr>
        <p:spPr bwMode="auto">
          <a:xfrm>
            <a:off x="395288" y="188913"/>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kern="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3.1 Outline of Accident</a:t>
            </a:r>
          </a:p>
        </p:txBody>
      </p:sp>
    </p:spTree>
    <p:extLst>
      <p:ext uri="{BB962C8B-B14F-4D97-AF65-F5344CB8AC3E}">
        <p14:creationId xmlns:p14="http://schemas.microsoft.com/office/powerpoint/2010/main" val="126365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線コネクタ 27"/>
          <p:cNvCxnSpPr/>
          <p:nvPr/>
        </p:nvCxnSpPr>
        <p:spPr>
          <a:xfrm>
            <a:off x="-787152" y="5855131"/>
            <a:ext cx="110816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787152" y="5351075"/>
            <a:ext cx="110816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5495067" y="4703003"/>
            <a:ext cx="648072" cy="6480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324544" y="4703003"/>
            <a:ext cx="82427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正方形/長方形 32"/>
          <p:cNvSpPr>
            <a:spLocks noChangeAspect="1"/>
          </p:cNvSpPr>
          <p:nvPr/>
        </p:nvSpPr>
        <p:spPr>
          <a:xfrm>
            <a:off x="7926695" y="4601403"/>
            <a:ext cx="182702" cy="182702"/>
          </a:xfrm>
          <a:prstGeom prst="rect">
            <a:avLst/>
          </a:prstGeom>
          <a:no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GB" altLang="ja-JP" dirty="0">
              <a:latin typeface="Arial" panose="020B0604020202020204" pitchFamily="34" charset="0"/>
              <a:cs typeface="Arial" panose="020B0604020202020204" pitchFamily="34" charset="0"/>
            </a:endParaRPr>
          </a:p>
        </p:txBody>
      </p:sp>
      <p:grpSp>
        <p:nvGrpSpPr>
          <p:cNvPr id="34" name="グループ化 23"/>
          <p:cNvGrpSpPr>
            <a:grpSpLocks noChangeAspect="1"/>
          </p:cNvGrpSpPr>
          <p:nvPr/>
        </p:nvGrpSpPr>
        <p:grpSpPr bwMode="auto">
          <a:xfrm>
            <a:off x="4022141" y="3789694"/>
            <a:ext cx="253166" cy="811710"/>
            <a:chOff x="1052538" y="1315907"/>
            <a:chExt cx="771500" cy="2472696"/>
          </a:xfrm>
        </p:grpSpPr>
        <p:grpSp>
          <p:nvGrpSpPr>
            <p:cNvPr id="35" name="Group 12"/>
            <p:cNvGrpSpPr>
              <a:grpSpLocks/>
            </p:cNvGrpSpPr>
            <p:nvPr/>
          </p:nvGrpSpPr>
          <p:grpSpPr bwMode="auto">
            <a:xfrm>
              <a:off x="1052538" y="1315907"/>
              <a:ext cx="771500" cy="1580008"/>
              <a:chOff x="3560" y="572"/>
              <a:chExt cx="474" cy="997"/>
            </a:xfrm>
          </p:grpSpPr>
          <p:sp>
            <p:nvSpPr>
              <p:cNvPr id="37" name="AutoShape 9"/>
              <p:cNvSpPr>
                <a:spLocks noChangeAspect="1" noChangeArrowheads="1"/>
              </p:cNvSpPr>
              <p:nvPr/>
            </p:nvSpPr>
            <p:spPr bwMode="auto">
              <a:xfrm>
                <a:off x="3560" y="572"/>
                <a:ext cx="474" cy="997"/>
              </a:xfrm>
              <a:prstGeom prst="roundRect">
                <a:avLst>
                  <a:gd name="adj" fmla="val 50000"/>
                </a:avLst>
              </a:prstGeom>
              <a:solidFill>
                <a:schemeClr val="tx1">
                  <a:alpha val="76077"/>
                </a:schemeClr>
              </a:solidFill>
              <a:ln w="9525" algn="ctr">
                <a:solidFill>
                  <a:srgbClr val="000000"/>
                </a:solidFill>
                <a:round/>
                <a:headEnd/>
                <a:tailEnd/>
              </a:ln>
            </p:spPr>
            <p:txBody>
              <a:bodyPr/>
              <a:lstStyle/>
              <a:p>
                <a:pPr algn="l">
                  <a:spcBef>
                    <a:spcPct val="0"/>
                  </a:spcBef>
                </a:pPr>
                <a:endParaRPr lang="en-GB" altLang="ja-JP" dirty="0">
                  <a:latin typeface="Arial" panose="020B0604020202020204" pitchFamily="34" charset="0"/>
                  <a:cs typeface="Arial" panose="020B0604020202020204" pitchFamily="34" charset="0"/>
                </a:endParaRPr>
              </a:p>
            </p:txBody>
          </p:sp>
          <p:sp>
            <p:nvSpPr>
              <p:cNvPr id="38" name="Oval 10"/>
              <p:cNvSpPr>
                <a:spLocks noChangeAspect="1" noChangeArrowheads="1"/>
              </p:cNvSpPr>
              <p:nvPr/>
            </p:nvSpPr>
            <p:spPr bwMode="auto">
              <a:xfrm>
                <a:off x="3696" y="723"/>
                <a:ext cx="202" cy="174"/>
              </a:xfrm>
              <a:prstGeom prst="ellipse">
                <a:avLst/>
              </a:prstGeom>
              <a:solidFill>
                <a:srgbClr val="00FF00">
                  <a:alpha val="20000"/>
                </a:srgbClr>
              </a:solidFill>
              <a:ln>
                <a:noFill/>
              </a:ln>
              <a:extLst>
                <a:ext uri="{91240B29-F687-4F45-9708-019B960494DF}">
                  <a14:hiddenLine xmlns:a14="http://schemas.microsoft.com/office/drawing/2010/main" w="9525" algn="ctr">
                    <a:solidFill>
                      <a:srgbClr val="000000"/>
                    </a:solidFill>
                    <a:prstDash val="dash"/>
                    <a:round/>
                    <a:headEnd/>
                    <a:tailEnd/>
                  </a14:hiddenLine>
                </a:ext>
              </a:extLst>
            </p:spPr>
            <p:txBody>
              <a:bodyPr/>
              <a:lstStyle/>
              <a:p>
                <a:pPr algn="l">
                  <a:spcBef>
                    <a:spcPct val="0"/>
                  </a:spcBef>
                </a:pPr>
                <a:endParaRPr lang="en-GB" altLang="ja-JP" dirty="0">
                  <a:latin typeface="Arial" panose="020B0604020202020204" pitchFamily="34" charset="0"/>
                  <a:cs typeface="Arial" panose="020B0604020202020204" pitchFamily="34" charset="0"/>
                </a:endParaRPr>
              </a:p>
            </p:txBody>
          </p:sp>
          <p:sp>
            <p:nvSpPr>
              <p:cNvPr id="39" name="Oval 11"/>
              <p:cNvSpPr>
                <a:spLocks noChangeAspect="1" noChangeArrowheads="1"/>
              </p:cNvSpPr>
              <p:nvPr/>
            </p:nvSpPr>
            <p:spPr bwMode="auto">
              <a:xfrm>
                <a:off x="3696" y="1003"/>
                <a:ext cx="202" cy="174"/>
              </a:xfrm>
              <a:prstGeom prst="ellipse">
                <a:avLst/>
              </a:prstGeom>
              <a:solidFill>
                <a:srgbClr val="FFFF00">
                  <a:alpha val="14902"/>
                </a:srgbClr>
              </a:solidFill>
              <a:ln>
                <a:noFill/>
              </a:ln>
              <a:extLst>
                <a:ext uri="{91240B29-F687-4F45-9708-019B960494DF}">
                  <a14:hiddenLine xmlns:a14="http://schemas.microsoft.com/office/drawing/2010/main" w="9525" algn="ctr">
                    <a:solidFill>
                      <a:srgbClr val="000000"/>
                    </a:solidFill>
                    <a:prstDash val="dash"/>
                    <a:round/>
                    <a:headEnd/>
                    <a:tailEnd/>
                  </a14:hiddenLine>
                </a:ext>
              </a:extLst>
            </p:spPr>
            <p:txBody>
              <a:bodyPr/>
              <a:lstStyle/>
              <a:p>
                <a:pPr algn="l">
                  <a:spcBef>
                    <a:spcPct val="0"/>
                  </a:spcBef>
                </a:pPr>
                <a:endParaRPr lang="en-GB" altLang="ja-JP" dirty="0">
                  <a:latin typeface="Arial" panose="020B0604020202020204" pitchFamily="34" charset="0"/>
                  <a:cs typeface="Arial" panose="020B0604020202020204" pitchFamily="34" charset="0"/>
                </a:endParaRPr>
              </a:p>
            </p:txBody>
          </p:sp>
          <p:sp>
            <p:nvSpPr>
              <p:cNvPr id="40" name="Oval 12"/>
              <p:cNvSpPr>
                <a:spLocks noChangeAspect="1" noChangeArrowheads="1"/>
              </p:cNvSpPr>
              <p:nvPr/>
            </p:nvSpPr>
            <p:spPr bwMode="auto">
              <a:xfrm>
                <a:off x="3696" y="1282"/>
                <a:ext cx="202" cy="174"/>
              </a:xfrm>
              <a:prstGeom prst="ellipse">
                <a:avLst/>
              </a:prstGeom>
              <a:solidFill>
                <a:srgbClr val="FF0000"/>
              </a:solidFill>
              <a:ln>
                <a:noFill/>
              </a:ln>
              <a:extLst>
                <a:ext uri="{91240B29-F687-4F45-9708-019B960494DF}">
                  <a14:hiddenLine xmlns:a14="http://schemas.microsoft.com/office/drawing/2010/main" w="9525" algn="ctr">
                    <a:solidFill>
                      <a:srgbClr val="000000"/>
                    </a:solidFill>
                    <a:prstDash val="dash"/>
                    <a:round/>
                    <a:headEnd/>
                    <a:tailEnd/>
                  </a14:hiddenLine>
                </a:ext>
              </a:extLst>
            </p:spPr>
            <p:txBody>
              <a:bodyPr/>
              <a:lstStyle/>
              <a:p>
                <a:pPr algn="l">
                  <a:spcBef>
                    <a:spcPct val="0"/>
                  </a:spcBef>
                </a:pPr>
                <a:endParaRPr lang="en-GB" altLang="ja-JP" dirty="0">
                  <a:latin typeface="Arial" panose="020B0604020202020204" pitchFamily="34" charset="0"/>
                  <a:cs typeface="Arial" panose="020B0604020202020204" pitchFamily="34" charset="0"/>
                </a:endParaRPr>
              </a:p>
            </p:txBody>
          </p:sp>
        </p:grpSp>
        <p:sp>
          <p:nvSpPr>
            <p:cNvPr id="36" name="正方形/長方形 35"/>
            <p:cNvSpPr>
              <a:spLocks noChangeAspect="1" noChangeArrowheads="1"/>
            </p:cNvSpPr>
            <p:nvPr/>
          </p:nvSpPr>
          <p:spPr bwMode="auto">
            <a:xfrm>
              <a:off x="1385287" y="2895744"/>
              <a:ext cx="77761" cy="892859"/>
            </a:xfrm>
            <a:prstGeom prst="rect">
              <a:avLst/>
            </a:prstGeom>
            <a:solidFill>
              <a:schemeClr val="tx1">
                <a:alpha val="75000"/>
              </a:schemeClr>
            </a:solidFill>
            <a:ln w="6350" algn="ctr">
              <a:solidFill>
                <a:schemeClr val="tx1"/>
              </a:solidFill>
              <a:miter lim="800000"/>
              <a:headEnd/>
              <a:tailEnd/>
            </a:ln>
          </p:spPr>
          <p:txBody>
            <a:bodyPr anchor="ctr"/>
            <a:lstStyle/>
            <a:p>
              <a:pPr fontAlgn="auto">
                <a:spcBef>
                  <a:spcPts val="0"/>
                </a:spcBef>
                <a:spcAft>
                  <a:spcPts val="0"/>
                </a:spcAft>
                <a:defRPr/>
              </a:pPr>
              <a:endParaRPr lang="en-GB" altLang="ja-JP" dirty="0">
                <a:solidFill>
                  <a:schemeClr val="lt1"/>
                </a:solidFill>
                <a:latin typeface="Arial" panose="020B0604020202020204" pitchFamily="34" charset="0"/>
                <a:ea typeface="+mn-ea"/>
                <a:cs typeface="Arial" panose="020B0604020202020204" pitchFamily="34" charset="0"/>
              </a:endParaRPr>
            </a:p>
          </p:txBody>
        </p:sp>
      </p:grpSp>
      <p:sp>
        <p:nvSpPr>
          <p:cNvPr id="44" name="正方形/長方形 43"/>
          <p:cNvSpPr/>
          <p:nvPr/>
        </p:nvSpPr>
        <p:spPr>
          <a:xfrm>
            <a:off x="-787152" y="5459087"/>
            <a:ext cx="1932108"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ltLang="ja-JP" dirty="0">
              <a:latin typeface="Arial" panose="020B0604020202020204" pitchFamily="34" charset="0"/>
              <a:cs typeface="Arial" panose="020B0604020202020204" pitchFamily="34" charset="0"/>
            </a:endParaRPr>
          </a:p>
        </p:txBody>
      </p:sp>
      <p:cxnSp>
        <p:nvCxnSpPr>
          <p:cNvPr id="48" name="直線コネクタ 47"/>
          <p:cNvCxnSpPr/>
          <p:nvPr/>
        </p:nvCxnSpPr>
        <p:spPr>
          <a:xfrm>
            <a:off x="5614671" y="4559691"/>
            <a:ext cx="144000" cy="144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5721951" y="4552858"/>
            <a:ext cx="144000" cy="144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5819103" y="4552858"/>
            <a:ext cx="144000" cy="144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59" name="Picture 2" descr="\\oanast01\ko_unten$\養成所\養成所専用\その他養成（Ｃ・Ｓ・Ｅ）\教育教材\素材集\蒸気機関車.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564854">
            <a:off x="6052589" y="4889752"/>
            <a:ext cx="1593972" cy="399255"/>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 descr="\\oanast01\ko_unten$\養成所\養成所専用\その他養成（Ｃ・Ｓ・Ｅ）\教育教材\素材集\貨車.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561198">
            <a:off x="5471357" y="4519302"/>
            <a:ext cx="591263" cy="368778"/>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3" descr="\\oanast01\ko_unten$\養成所\養成所専用\その他養成（Ｃ・Ｓ・Ｅ）\教育教材\素材集\貨車.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5734">
            <a:off x="4861538" y="4502850"/>
            <a:ext cx="591263" cy="368778"/>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3" descr="\\oanast01\ko_unten$\養成所\養成所専用\その他養成（Ｃ・Ｓ・Ｅ）\教育教材\素材集\貨車.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07765" y="4506127"/>
            <a:ext cx="591263" cy="368778"/>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oanast01\ko_unten$\養成所\養成所専用\その他養成（Ｃ・Ｓ・Ｅ）\教育教材\素材集\国電右１.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891169">
            <a:off x="5924885" y="5399937"/>
            <a:ext cx="1293608" cy="37393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oanast01\ko_unten$\養成所\養成所専用\その他養成（Ｃ・Ｓ・Ｅ）\教育教材\素材集\国電左２.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18568" y="5167313"/>
            <a:ext cx="1404000" cy="405850"/>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oanast01\ko_unten$\養成所\養成所専用\その他養成（Ｃ・Ｓ・Ｅ）\教育教材\素材集\国電左１.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99396" y="5155157"/>
            <a:ext cx="1404000" cy="405850"/>
          </a:xfrm>
          <a:prstGeom prst="rect">
            <a:avLst/>
          </a:prstGeom>
          <a:noFill/>
          <a:extLst>
            <a:ext uri="{909E8E84-426E-40DD-AFC4-6F175D3DCCD1}">
              <a14:hiddenFill xmlns:a14="http://schemas.microsoft.com/office/drawing/2010/main">
                <a:solidFill>
                  <a:srgbClr val="FFFFFF"/>
                </a:solidFill>
              </a14:hiddenFill>
            </a:ext>
          </a:extLst>
        </p:spPr>
      </p:pic>
      <p:sp>
        <p:nvSpPr>
          <p:cNvPr id="61" name="雲 60"/>
          <p:cNvSpPr/>
          <p:nvPr/>
        </p:nvSpPr>
        <p:spPr>
          <a:xfrm rot="3134074">
            <a:off x="5820731" y="4418747"/>
            <a:ext cx="1907485" cy="365313"/>
          </a:xfrm>
          <a:prstGeom prst="cloud">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ltLang="ja-JP" dirty="0">
              <a:solidFill>
                <a:schemeClr val="tx1"/>
              </a:solidFill>
              <a:latin typeface="Arial" panose="020B0604020202020204" pitchFamily="34" charset="0"/>
              <a:cs typeface="Arial" panose="020B0604020202020204" pitchFamily="34" charset="0"/>
            </a:endParaRPr>
          </a:p>
        </p:txBody>
      </p:sp>
      <p:cxnSp>
        <p:nvCxnSpPr>
          <p:cNvPr id="53" name="直線矢印コネクタ 52"/>
          <p:cNvCxnSpPr/>
          <p:nvPr/>
        </p:nvCxnSpPr>
        <p:spPr>
          <a:xfrm>
            <a:off x="1876465" y="4401310"/>
            <a:ext cx="2275968" cy="0"/>
          </a:xfrm>
          <a:prstGeom prst="straightConnector1">
            <a:avLst/>
          </a:prstGeom>
          <a:ln w="2540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42" name="角丸四角形吹き出し 41"/>
          <p:cNvSpPr/>
          <p:nvPr/>
        </p:nvSpPr>
        <p:spPr>
          <a:xfrm>
            <a:off x="5134819" y="3407331"/>
            <a:ext cx="3057026" cy="1158620"/>
          </a:xfrm>
          <a:prstGeom prst="wedgeRoundRectCallout">
            <a:avLst>
              <a:gd name="adj1" fmla="val -19102"/>
              <a:gd name="adj2" fmla="val 96743"/>
              <a:gd name="adj3" fmla="val 16667"/>
            </a:avLst>
          </a:prstGeom>
          <a:solidFill>
            <a:schemeClr val="accent1">
              <a:lumMod val="40000"/>
              <a:lumOff val="60000"/>
            </a:schemeClr>
          </a:solidFill>
          <a:ln/>
        </p:spPr>
        <p:style>
          <a:lnRef idx="3">
            <a:schemeClr val="lt1"/>
          </a:lnRef>
          <a:fillRef idx="1">
            <a:schemeClr val="accent1"/>
          </a:fillRef>
          <a:effectRef idx="1">
            <a:schemeClr val="accent1"/>
          </a:effectRef>
          <a:fontRef idx="minor">
            <a:schemeClr val="lt1"/>
          </a:fontRef>
        </p:style>
        <p:txBody>
          <a:bodyPr rtlCol="0" anchor="ctr"/>
          <a:lstStyle/>
          <a:p>
            <a:r>
              <a:rPr kumimoji="1" lang="en-GB" altLang="ja-JP" dirty="0">
                <a:solidFill>
                  <a:schemeClr val="tx1"/>
                </a:solidFill>
                <a:latin typeface="Arial" panose="020B0604020202020204" pitchFamily="34" charset="0"/>
                <a:ea typeface="HG丸ｺﾞｼｯｸM-PRO" pitchFamily="50" charset="-128"/>
                <a:cs typeface="Arial" panose="020B0604020202020204" pitchFamily="34" charset="0"/>
              </a:rPr>
              <a:t>Derailed by contacting the freight train obstructing the outbound line, to obstruct the inbound line</a:t>
            </a:r>
          </a:p>
        </p:txBody>
      </p:sp>
      <p:sp>
        <p:nvSpPr>
          <p:cNvPr id="47" name="Rectangle 2">
            <a:extLst>
              <a:ext uri="{FF2B5EF4-FFF2-40B4-BE49-F238E27FC236}">
                <a16:creationId xmlns:a16="http://schemas.microsoft.com/office/drawing/2014/main" id="{BB77BB11-50EF-4CED-A951-B5F6B9C05D0B}"/>
              </a:ext>
            </a:extLst>
          </p:cNvPr>
          <p:cNvSpPr txBox="1">
            <a:spLocks noChangeArrowheads="1"/>
          </p:cNvSpPr>
          <p:nvPr/>
        </p:nvSpPr>
        <p:spPr bwMode="auto">
          <a:xfrm>
            <a:off x="395288" y="188913"/>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kern="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3.1 Outline of Accident</a:t>
            </a:r>
          </a:p>
        </p:txBody>
      </p:sp>
      <p:sp>
        <p:nvSpPr>
          <p:cNvPr id="46" name="テキスト ボックス 45">
            <a:extLst>
              <a:ext uri="{FF2B5EF4-FFF2-40B4-BE49-F238E27FC236}">
                <a16:creationId xmlns:a16="http://schemas.microsoft.com/office/drawing/2014/main" id="{5CCB0473-DDF7-4530-8ECF-D0748667A068}"/>
              </a:ext>
            </a:extLst>
          </p:cNvPr>
          <p:cNvSpPr txBox="1"/>
          <p:nvPr/>
        </p:nvSpPr>
        <p:spPr>
          <a:xfrm>
            <a:off x="437099" y="791122"/>
            <a:ext cx="7992888" cy="2985433"/>
          </a:xfrm>
          <a:prstGeom prst="rect">
            <a:avLst/>
          </a:prstGeom>
          <a:noFill/>
        </p:spPr>
        <p:txBody>
          <a:bodyPr wrap="square" rtlCol="0">
            <a:spAutoFit/>
          </a:bodyPr>
          <a:lstStyle/>
          <a:p>
            <a:r>
              <a:rPr kumimoji="1"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[2</a:t>
            </a:r>
            <a:r>
              <a:rPr kumimoji="1" lang="en-GB" altLang="ja-JP" sz="2000" baseline="30000" dirty="0">
                <a:latin typeface="BIZ UDPゴシック" panose="020B0400000000000000" pitchFamily="50" charset="-128"/>
                <a:ea typeface="BIZ UDPゴシック" panose="020B0400000000000000" pitchFamily="50" charset="-128"/>
                <a:cs typeface="Arial" panose="020B0604020202020204" pitchFamily="34" charset="0"/>
              </a:rPr>
              <a:t>nd</a:t>
            </a:r>
            <a:r>
              <a:rPr kumimoji="1"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 Accident]</a:t>
            </a:r>
          </a:p>
          <a:p>
            <a:pPr marL="342900" indent="-342900">
              <a:buFont typeface="Wingdings" panose="05000000000000000000" pitchFamily="2" charset="2"/>
              <a:buChar char="Ø"/>
            </a:pPr>
            <a:r>
              <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The outbound train discovered the derailed freight train</a:t>
            </a:r>
          </a:p>
          <a:p>
            <a:pPr marL="342900" indent="-342900">
              <a:buFont typeface="Wingdings" panose="05000000000000000000" pitchFamily="2" charset="2"/>
              <a:buChar char="Ø"/>
            </a:pPr>
            <a:r>
              <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The emergency brake was applied, but not in time to prevent collision with the freight train</a:t>
            </a:r>
          </a:p>
          <a:p>
            <a:pPr marL="342900" indent="-342900">
              <a:buFont typeface="Wingdings" panose="05000000000000000000" pitchFamily="2" charset="2"/>
              <a:buChar char="Ø"/>
            </a:pPr>
            <a:r>
              <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Car 1 was derailed, obstructing the inbound line</a:t>
            </a:r>
          </a:p>
        </p:txBody>
      </p:sp>
      <p:sp>
        <p:nvSpPr>
          <p:cNvPr id="51" name="テキスト ボックス 41">
            <a:extLst>
              <a:ext uri="{FF2B5EF4-FFF2-40B4-BE49-F238E27FC236}">
                <a16:creationId xmlns:a16="http://schemas.microsoft.com/office/drawing/2014/main" id="{78FBE82F-2D2D-4891-9F5C-97FE6106D350}"/>
              </a:ext>
            </a:extLst>
          </p:cNvPr>
          <p:cNvSpPr txBox="1"/>
          <p:nvPr/>
        </p:nvSpPr>
        <p:spPr>
          <a:xfrm>
            <a:off x="7763080" y="4715205"/>
            <a:ext cx="1374357" cy="307777"/>
          </a:xfrm>
          <a:prstGeom prst="rect">
            <a:avLst/>
          </a:prstGeom>
          <a:noFill/>
        </p:spPr>
        <p:txBody>
          <a:bodyPr wrap="square" rtlCol="0">
            <a:spAutoFit/>
          </a:bodyPr>
          <a:lstStyle/>
          <a:p>
            <a:r>
              <a:rPr kumimoji="1" lang="en-GB" altLang="ja-JP" sz="1400" b="1" dirty="0">
                <a:latin typeface="Arial" panose="020B0604020202020204" pitchFamily="34" charset="0"/>
                <a:cs typeface="Arial" panose="020B0604020202020204" pitchFamily="34" charset="0"/>
              </a:rPr>
              <a:t>Safety siding</a:t>
            </a:r>
          </a:p>
        </p:txBody>
      </p:sp>
      <p:sp>
        <p:nvSpPr>
          <p:cNvPr id="56" name="テキスト ボックス 43">
            <a:extLst>
              <a:ext uri="{FF2B5EF4-FFF2-40B4-BE49-F238E27FC236}">
                <a16:creationId xmlns:a16="http://schemas.microsoft.com/office/drawing/2014/main" id="{2901D804-D239-4BE9-BF19-E46FF53E9FF4}"/>
              </a:ext>
            </a:extLst>
          </p:cNvPr>
          <p:cNvSpPr txBox="1"/>
          <p:nvPr/>
        </p:nvSpPr>
        <p:spPr>
          <a:xfrm>
            <a:off x="151471" y="6067823"/>
            <a:ext cx="2900488" cy="307777"/>
          </a:xfrm>
          <a:prstGeom prst="rect">
            <a:avLst/>
          </a:prstGeom>
          <a:noFill/>
        </p:spPr>
        <p:txBody>
          <a:bodyPr wrap="square" rtlCol="0">
            <a:spAutoFit/>
          </a:bodyPr>
          <a:lstStyle/>
          <a:p>
            <a:r>
              <a:rPr kumimoji="1" lang="en-GB" altLang="ja-JP" sz="1400" b="1" dirty="0">
                <a:latin typeface="Arial" panose="020B0604020202020204" pitchFamily="34" charset="0"/>
                <a:cs typeface="Arial" panose="020B0604020202020204" pitchFamily="34" charset="0"/>
              </a:rPr>
              <a:t>Joban Line Main Inbound Line</a:t>
            </a:r>
          </a:p>
        </p:txBody>
      </p:sp>
      <p:sp>
        <p:nvSpPr>
          <p:cNvPr id="57" name="テキスト ボックス 45">
            <a:extLst>
              <a:ext uri="{FF2B5EF4-FFF2-40B4-BE49-F238E27FC236}">
                <a16:creationId xmlns:a16="http://schemas.microsoft.com/office/drawing/2014/main" id="{12BB94BA-E231-42CD-A239-B23489BA4819}"/>
              </a:ext>
            </a:extLst>
          </p:cNvPr>
          <p:cNvSpPr txBox="1"/>
          <p:nvPr/>
        </p:nvSpPr>
        <p:spPr>
          <a:xfrm>
            <a:off x="1167164" y="5480442"/>
            <a:ext cx="2157926" cy="307777"/>
          </a:xfrm>
          <a:prstGeom prst="rect">
            <a:avLst/>
          </a:prstGeom>
          <a:noFill/>
        </p:spPr>
        <p:txBody>
          <a:bodyPr wrap="square" rtlCol="0">
            <a:spAutoFit/>
          </a:bodyPr>
          <a:lstStyle/>
          <a:p>
            <a:r>
              <a:rPr kumimoji="1" lang="en-GB" altLang="ja-JP" sz="1400" b="1" dirty="0">
                <a:latin typeface="Arial" panose="020B0604020202020204" pitchFamily="34" charset="0"/>
                <a:cs typeface="Arial" panose="020B0604020202020204" pitchFamily="34" charset="0"/>
              </a:rPr>
              <a:t>Mikawashima Station</a:t>
            </a:r>
          </a:p>
        </p:txBody>
      </p:sp>
      <p:sp>
        <p:nvSpPr>
          <p:cNvPr id="58" name="テキスト ボックス 53">
            <a:extLst>
              <a:ext uri="{FF2B5EF4-FFF2-40B4-BE49-F238E27FC236}">
                <a16:creationId xmlns:a16="http://schemas.microsoft.com/office/drawing/2014/main" id="{A57DEF36-5EB9-4C81-9CFD-69B12A1CC9E4}"/>
              </a:ext>
            </a:extLst>
          </p:cNvPr>
          <p:cNvSpPr txBox="1"/>
          <p:nvPr/>
        </p:nvSpPr>
        <p:spPr>
          <a:xfrm>
            <a:off x="2254357" y="4042852"/>
            <a:ext cx="1440160" cy="307777"/>
          </a:xfrm>
          <a:prstGeom prst="rect">
            <a:avLst/>
          </a:prstGeom>
          <a:noFill/>
        </p:spPr>
        <p:txBody>
          <a:bodyPr wrap="square" rtlCol="0">
            <a:spAutoFit/>
          </a:bodyPr>
          <a:lstStyle/>
          <a:p>
            <a:r>
              <a:rPr kumimoji="1" lang="en-GB" altLang="ja-JP" sz="1400" b="1" dirty="0">
                <a:latin typeface="Arial" panose="020B0604020202020204" pitchFamily="34" charset="0"/>
                <a:cs typeface="Arial" panose="020B0604020202020204" pitchFamily="34" charset="0"/>
              </a:rPr>
              <a:t>Uphill gradient</a:t>
            </a:r>
          </a:p>
        </p:txBody>
      </p:sp>
      <p:sp>
        <p:nvSpPr>
          <p:cNvPr id="64" name="テキスト ボックス 54">
            <a:extLst>
              <a:ext uri="{FF2B5EF4-FFF2-40B4-BE49-F238E27FC236}">
                <a16:creationId xmlns:a16="http://schemas.microsoft.com/office/drawing/2014/main" id="{8CE667CC-46D7-43EE-BA94-E9E5B5835795}"/>
              </a:ext>
            </a:extLst>
          </p:cNvPr>
          <p:cNvSpPr txBox="1"/>
          <p:nvPr/>
        </p:nvSpPr>
        <p:spPr>
          <a:xfrm>
            <a:off x="1380920" y="4703652"/>
            <a:ext cx="3143579" cy="307777"/>
          </a:xfrm>
          <a:prstGeom prst="rect">
            <a:avLst/>
          </a:prstGeom>
          <a:noFill/>
        </p:spPr>
        <p:txBody>
          <a:bodyPr wrap="square" rtlCol="0">
            <a:spAutoFit/>
          </a:bodyPr>
          <a:lstStyle/>
          <a:p>
            <a:r>
              <a:rPr kumimoji="1" lang="en-GB" altLang="ja-JP" sz="1400" b="1" dirty="0">
                <a:latin typeface="Arial" panose="020B0604020202020204" pitchFamily="34" charset="0"/>
                <a:cs typeface="Arial" panose="020B0604020202020204" pitchFamily="34" charset="0"/>
              </a:rPr>
              <a:t>Joban Line Freight Branch Line</a:t>
            </a:r>
          </a:p>
        </p:txBody>
      </p:sp>
      <p:sp>
        <p:nvSpPr>
          <p:cNvPr id="65" name="テキスト ボックス 55">
            <a:extLst>
              <a:ext uri="{FF2B5EF4-FFF2-40B4-BE49-F238E27FC236}">
                <a16:creationId xmlns:a16="http://schemas.microsoft.com/office/drawing/2014/main" id="{A45EED7F-E7DB-434B-A628-19BFDC067FAE}"/>
              </a:ext>
            </a:extLst>
          </p:cNvPr>
          <p:cNvSpPr txBox="1"/>
          <p:nvPr/>
        </p:nvSpPr>
        <p:spPr>
          <a:xfrm>
            <a:off x="0" y="5067243"/>
            <a:ext cx="3373371" cy="307777"/>
          </a:xfrm>
          <a:prstGeom prst="rect">
            <a:avLst/>
          </a:prstGeom>
          <a:noFill/>
        </p:spPr>
        <p:txBody>
          <a:bodyPr wrap="square" rtlCol="0">
            <a:spAutoFit/>
          </a:bodyPr>
          <a:lstStyle/>
          <a:p>
            <a:r>
              <a:rPr kumimoji="1" lang="en-GB" altLang="ja-JP" sz="1400" b="1" dirty="0">
                <a:latin typeface="Arial" panose="020B0604020202020204" pitchFamily="34" charset="0"/>
                <a:cs typeface="Arial" panose="020B0604020202020204" pitchFamily="34" charset="0"/>
              </a:rPr>
              <a:t>Joban Line Main Outbound Line</a:t>
            </a:r>
          </a:p>
        </p:txBody>
      </p:sp>
    </p:spTree>
    <p:extLst>
      <p:ext uri="{BB962C8B-B14F-4D97-AF65-F5344CB8AC3E}">
        <p14:creationId xmlns:p14="http://schemas.microsoft.com/office/powerpoint/2010/main" val="3898537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雲 63"/>
          <p:cNvSpPr/>
          <p:nvPr/>
        </p:nvSpPr>
        <p:spPr>
          <a:xfrm rot="3134074">
            <a:off x="5871202" y="4277279"/>
            <a:ext cx="1907485" cy="365313"/>
          </a:xfrm>
          <a:prstGeom prst="cloud">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ltLang="ja-JP" dirty="0">
              <a:solidFill>
                <a:schemeClr val="tx1"/>
              </a:solidFill>
              <a:latin typeface="Arial" panose="020B0604020202020204" pitchFamily="34" charset="0"/>
              <a:cs typeface="Arial" panose="020B0604020202020204" pitchFamily="34" charset="0"/>
            </a:endParaRPr>
          </a:p>
        </p:txBody>
      </p:sp>
      <p:cxnSp>
        <p:nvCxnSpPr>
          <p:cNvPr id="65" name="直線コネクタ 64"/>
          <p:cNvCxnSpPr/>
          <p:nvPr/>
        </p:nvCxnSpPr>
        <p:spPr>
          <a:xfrm>
            <a:off x="-787152" y="5860211"/>
            <a:ext cx="110816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787152" y="5356155"/>
            <a:ext cx="110816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5495067" y="4708083"/>
            <a:ext cx="648072" cy="6480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0" y="4708083"/>
            <a:ext cx="79181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正方形/長方形 69"/>
          <p:cNvSpPr>
            <a:spLocks noChangeAspect="1"/>
          </p:cNvSpPr>
          <p:nvPr/>
        </p:nvSpPr>
        <p:spPr>
          <a:xfrm>
            <a:off x="7926695" y="4606483"/>
            <a:ext cx="182702" cy="182702"/>
          </a:xfrm>
          <a:prstGeom prst="rect">
            <a:avLst/>
          </a:prstGeom>
          <a:no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GB" altLang="ja-JP" dirty="0">
              <a:latin typeface="Arial" panose="020B0604020202020204" pitchFamily="34" charset="0"/>
              <a:cs typeface="Arial" panose="020B0604020202020204" pitchFamily="34" charset="0"/>
            </a:endParaRPr>
          </a:p>
        </p:txBody>
      </p:sp>
      <p:grpSp>
        <p:nvGrpSpPr>
          <p:cNvPr id="71" name="グループ化 23"/>
          <p:cNvGrpSpPr>
            <a:grpSpLocks noChangeAspect="1"/>
          </p:cNvGrpSpPr>
          <p:nvPr/>
        </p:nvGrpSpPr>
        <p:grpSpPr bwMode="auto">
          <a:xfrm>
            <a:off x="4022141" y="3794774"/>
            <a:ext cx="253166" cy="811710"/>
            <a:chOff x="1052538" y="1315907"/>
            <a:chExt cx="771500" cy="2472696"/>
          </a:xfrm>
        </p:grpSpPr>
        <p:grpSp>
          <p:nvGrpSpPr>
            <p:cNvPr id="72" name="Group 12"/>
            <p:cNvGrpSpPr>
              <a:grpSpLocks/>
            </p:cNvGrpSpPr>
            <p:nvPr/>
          </p:nvGrpSpPr>
          <p:grpSpPr bwMode="auto">
            <a:xfrm>
              <a:off x="1052538" y="1315907"/>
              <a:ext cx="771500" cy="1580008"/>
              <a:chOff x="3560" y="572"/>
              <a:chExt cx="474" cy="997"/>
            </a:xfrm>
          </p:grpSpPr>
          <p:sp>
            <p:nvSpPr>
              <p:cNvPr id="74" name="AutoShape 9"/>
              <p:cNvSpPr>
                <a:spLocks noChangeAspect="1" noChangeArrowheads="1"/>
              </p:cNvSpPr>
              <p:nvPr/>
            </p:nvSpPr>
            <p:spPr bwMode="auto">
              <a:xfrm>
                <a:off x="3560" y="572"/>
                <a:ext cx="474" cy="997"/>
              </a:xfrm>
              <a:prstGeom prst="roundRect">
                <a:avLst>
                  <a:gd name="adj" fmla="val 50000"/>
                </a:avLst>
              </a:prstGeom>
              <a:solidFill>
                <a:schemeClr val="tx1">
                  <a:alpha val="76077"/>
                </a:schemeClr>
              </a:solidFill>
              <a:ln w="9525" algn="ctr">
                <a:solidFill>
                  <a:srgbClr val="000000"/>
                </a:solidFill>
                <a:round/>
                <a:headEnd/>
                <a:tailEnd/>
              </a:ln>
            </p:spPr>
            <p:txBody>
              <a:bodyPr/>
              <a:lstStyle/>
              <a:p>
                <a:pPr algn="l">
                  <a:spcBef>
                    <a:spcPct val="0"/>
                  </a:spcBef>
                </a:pPr>
                <a:endParaRPr lang="en-GB" altLang="ja-JP" dirty="0">
                  <a:latin typeface="Arial" panose="020B0604020202020204" pitchFamily="34" charset="0"/>
                  <a:cs typeface="Arial" panose="020B0604020202020204" pitchFamily="34" charset="0"/>
                </a:endParaRPr>
              </a:p>
            </p:txBody>
          </p:sp>
          <p:sp>
            <p:nvSpPr>
              <p:cNvPr id="75" name="Oval 10"/>
              <p:cNvSpPr>
                <a:spLocks noChangeAspect="1" noChangeArrowheads="1"/>
              </p:cNvSpPr>
              <p:nvPr/>
            </p:nvSpPr>
            <p:spPr bwMode="auto">
              <a:xfrm>
                <a:off x="3696" y="723"/>
                <a:ext cx="202" cy="174"/>
              </a:xfrm>
              <a:prstGeom prst="ellipse">
                <a:avLst/>
              </a:prstGeom>
              <a:solidFill>
                <a:srgbClr val="00FF00">
                  <a:alpha val="20000"/>
                </a:srgbClr>
              </a:solidFill>
              <a:ln>
                <a:noFill/>
              </a:ln>
              <a:extLst>
                <a:ext uri="{91240B29-F687-4F45-9708-019B960494DF}">
                  <a14:hiddenLine xmlns:a14="http://schemas.microsoft.com/office/drawing/2010/main" w="9525" algn="ctr">
                    <a:solidFill>
                      <a:srgbClr val="000000"/>
                    </a:solidFill>
                    <a:prstDash val="dash"/>
                    <a:round/>
                    <a:headEnd/>
                    <a:tailEnd/>
                  </a14:hiddenLine>
                </a:ext>
              </a:extLst>
            </p:spPr>
            <p:txBody>
              <a:bodyPr/>
              <a:lstStyle/>
              <a:p>
                <a:pPr algn="l">
                  <a:spcBef>
                    <a:spcPct val="0"/>
                  </a:spcBef>
                </a:pPr>
                <a:endParaRPr lang="en-GB" altLang="ja-JP" dirty="0">
                  <a:latin typeface="Arial" panose="020B0604020202020204" pitchFamily="34" charset="0"/>
                  <a:cs typeface="Arial" panose="020B0604020202020204" pitchFamily="34" charset="0"/>
                </a:endParaRPr>
              </a:p>
            </p:txBody>
          </p:sp>
          <p:sp>
            <p:nvSpPr>
              <p:cNvPr id="76" name="Oval 11"/>
              <p:cNvSpPr>
                <a:spLocks noChangeAspect="1" noChangeArrowheads="1"/>
              </p:cNvSpPr>
              <p:nvPr/>
            </p:nvSpPr>
            <p:spPr bwMode="auto">
              <a:xfrm>
                <a:off x="3696" y="1003"/>
                <a:ext cx="202" cy="174"/>
              </a:xfrm>
              <a:prstGeom prst="ellipse">
                <a:avLst/>
              </a:prstGeom>
              <a:solidFill>
                <a:srgbClr val="FFFF00">
                  <a:alpha val="14902"/>
                </a:srgbClr>
              </a:solidFill>
              <a:ln>
                <a:noFill/>
              </a:ln>
              <a:extLst>
                <a:ext uri="{91240B29-F687-4F45-9708-019B960494DF}">
                  <a14:hiddenLine xmlns:a14="http://schemas.microsoft.com/office/drawing/2010/main" w="9525" algn="ctr">
                    <a:solidFill>
                      <a:srgbClr val="000000"/>
                    </a:solidFill>
                    <a:prstDash val="dash"/>
                    <a:round/>
                    <a:headEnd/>
                    <a:tailEnd/>
                  </a14:hiddenLine>
                </a:ext>
              </a:extLst>
            </p:spPr>
            <p:txBody>
              <a:bodyPr/>
              <a:lstStyle/>
              <a:p>
                <a:pPr algn="l">
                  <a:spcBef>
                    <a:spcPct val="0"/>
                  </a:spcBef>
                </a:pPr>
                <a:endParaRPr lang="en-GB" altLang="ja-JP" dirty="0">
                  <a:latin typeface="Arial" panose="020B0604020202020204" pitchFamily="34" charset="0"/>
                  <a:cs typeface="Arial" panose="020B0604020202020204" pitchFamily="34" charset="0"/>
                </a:endParaRPr>
              </a:p>
            </p:txBody>
          </p:sp>
          <p:sp>
            <p:nvSpPr>
              <p:cNvPr id="77" name="Oval 12"/>
              <p:cNvSpPr>
                <a:spLocks noChangeAspect="1" noChangeArrowheads="1"/>
              </p:cNvSpPr>
              <p:nvPr/>
            </p:nvSpPr>
            <p:spPr bwMode="auto">
              <a:xfrm>
                <a:off x="3696" y="1282"/>
                <a:ext cx="202" cy="174"/>
              </a:xfrm>
              <a:prstGeom prst="ellipse">
                <a:avLst/>
              </a:prstGeom>
              <a:solidFill>
                <a:srgbClr val="FF0000"/>
              </a:solidFill>
              <a:ln>
                <a:noFill/>
              </a:ln>
              <a:extLst>
                <a:ext uri="{91240B29-F687-4F45-9708-019B960494DF}">
                  <a14:hiddenLine xmlns:a14="http://schemas.microsoft.com/office/drawing/2010/main" w="9525" algn="ctr">
                    <a:solidFill>
                      <a:srgbClr val="000000"/>
                    </a:solidFill>
                    <a:prstDash val="dash"/>
                    <a:round/>
                    <a:headEnd/>
                    <a:tailEnd/>
                  </a14:hiddenLine>
                </a:ext>
              </a:extLst>
            </p:spPr>
            <p:txBody>
              <a:bodyPr/>
              <a:lstStyle/>
              <a:p>
                <a:pPr algn="l">
                  <a:spcBef>
                    <a:spcPct val="0"/>
                  </a:spcBef>
                </a:pPr>
                <a:endParaRPr lang="en-GB" altLang="ja-JP" dirty="0">
                  <a:latin typeface="Arial" panose="020B0604020202020204" pitchFamily="34" charset="0"/>
                  <a:cs typeface="Arial" panose="020B0604020202020204" pitchFamily="34" charset="0"/>
                </a:endParaRPr>
              </a:p>
            </p:txBody>
          </p:sp>
        </p:grpSp>
        <p:sp>
          <p:nvSpPr>
            <p:cNvPr id="73" name="正方形/長方形 72"/>
            <p:cNvSpPr>
              <a:spLocks noChangeAspect="1" noChangeArrowheads="1"/>
            </p:cNvSpPr>
            <p:nvPr/>
          </p:nvSpPr>
          <p:spPr bwMode="auto">
            <a:xfrm>
              <a:off x="1385287" y="2895744"/>
              <a:ext cx="77761" cy="892859"/>
            </a:xfrm>
            <a:prstGeom prst="rect">
              <a:avLst/>
            </a:prstGeom>
            <a:solidFill>
              <a:schemeClr val="tx1">
                <a:alpha val="75000"/>
              </a:schemeClr>
            </a:solidFill>
            <a:ln w="6350" algn="ctr">
              <a:solidFill>
                <a:schemeClr val="tx1"/>
              </a:solidFill>
              <a:miter lim="800000"/>
              <a:headEnd/>
              <a:tailEnd/>
            </a:ln>
          </p:spPr>
          <p:txBody>
            <a:bodyPr anchor="ctr"/>
            <a:lstStyle/>
            <a:p>
              <a:pPr fontAlgn="auto">
                <a:spcBef>
                  <a:spcPts val="0"/>
                </a:spcBef>
                <a:spcAft>
                  <a:spcPts val="0"/>
                </a:spcAft>
                <a:defRPr/>
              </a:pPr>
              <a:endParaRPr lang="en-GB" altLang="ja-JP" dirty="0">
                <a:solidFill>
                  <a:schemeClr val="lt1"/>
                </a:solidFill>
                <a:latin typeface="Arial" panose="020B0604020202020204" pitchFamily="34" charset="0"/>
                <a:ea typeface="+mn-ea"/>
                <a:cs typeface="Arial" panose="020B0604020202020204" pitchFamily="34" charset="0"/>
              </a:endParaRPr>
            </a:p>
          </p:txBody>
        </p:sp>
      </p:grpSp>
      <p:sp>
        <p:nvSpPr>
          <p:cNvPr id="81" name="正方形/長方形 80"/>
          <p:cNvSpPr/>
          <p:nvPr/>
        </p:nvSpPr>
        <p:spPr>
          <a:xfrm>
            <a:off x="-787152" y="5464167"/>
            <a:ext cx="1932108"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ltLang="ja-JP" dirty="0">
              <a:latin typeface="Arial" panose="020B0604020202020204" pitchFamily="34" charset="0"/>
              <a:cs typeface="Arial" panose="020B0604020202020204" pitchFamily="34" charset="0"/>
            </a:endParaRPr>
          </a:p>
        </p:txBody>
      </p:sp>
      <p:cxnSp>
        <p:nvCxnSpPr>
          <p:cNvPr id="85" name="直線コネクタ 84"/>
          <p:cNvCxnSpPr/>
          <p:nvPr/>
        </p:nvCxnSpPr>
        <p:spPr>
          <a:xfrm>
            <a:off x="5614671" y="4564771"/>
            <a:ext cx="144000" cy="144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5721951" y="4557938"/>
            <a:ext cx="144000" cy="144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5819103" y="4557938"/>
            <a:ext cx="144000" cy="144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88" name="Picture 2" descr="\\oanast01\ko_unten$\養成所\養成所専用\その他養成（Ｃ・Ｓ・Ｅ）\教育教材\素材集\蒸気機関車.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564854">
            <a:off x="6052589" y="4894832"/>
            <a:ext cx="1593972" cy="399255"/>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3" descr="\\oanast01\ko_unten$\養成所\養成所専用\その他養成（Ｃ・Ｓ・Ｅ）\教育教材\素材集\貨車.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561198">
            <a:off x="5471357" y="4524382"/>
            <a:ext cx="591263" cy="368778"/>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 descr="\\oanast01\ko_unten$\養成所\養成所専用\その他養成（Ｃ・Ｓ・Ｅ）\教育教材\素材集\貨車.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5734">
            <a:off x="4861538" y="4507930"/>
            <a:ext cx="591263" cy="368778"/>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3" descr="\\oanast01\ko_unten$\養成所\養成所専用\その他養成（Ｃ・Ｓ・Ｅ）\教育教材\素材集\貨車.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07765" y="4511207"/>
            <a:ext cx="591263" cy="368778"/>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oanast01\ko_unten$\養成所\養成所専用\その他養成（Ｃ・Ｓ・Ｅ）\教育教材\素材集\国電右１.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891169">
            <a:off x="5924885" y="5405017"/>
            <a:ext cx="1293608" cy="373933"/>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oanast01\ko_unten$\養成所\養成所専用\その他養成（Ｃ・Ｓ・Ｅ）\教育教材\素材集\国電左２.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18568" y="5172393"/>
            <a:ext cx="1404000" cy="40585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5" descr="\\oanast01\ko_unten$\養成所\養成所専用\その他養成（Ｃ・Ｓ・Ｅ）\教育教材\素材集\国電左１.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99396" y="5160237"/>
            <a:ext cx="1404000" cy="40585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descr="\\oanast01\ko_unten$\養成所\養成所専用\その他養成（Ｃ・Ｓ・Ｅ）\教育教材\素材集\歩く人２.JPG"/>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0" b="100000" l="0" r="100000">
                        <a14:foregroundMark x1="61538" y1="8615" x2="61538" y2="8615"/>
                        <a14:foregroundMark x1="67692" y1="30462" x2="67692" y2="30462"/>
                        <a14:foregroundMark x1="26769" y1="11385" x2="26769" y2="11385"/>
                        <a14:foregroundMark x1="33538" y1="13846" x2="33538" y2="13846"/>
                        <a14:foregroundMark x1="74769" y1="25846" x2="74769" y2="25846"/>
                        <a14:foregroundMark x1="73846" y1="34462" x2="73846" y2="34462"/>
                        <a14:foregroundMark x1="60615" y1="26154" x2="60615" y2="26154"/>
                        <a14:foregroundMark x1="56923" y1="33538" x2="56923" y2="33538"/>
                        <a14:foregroundMark x1="44615" y1="49538" x2="44615" y2="49538"/>
                        <a14:foregroundMark x1="66154" y1="53231" x2="66154" y2="53231"/>
                        <a14:foregroundMark x1="45538" y1="46769" x2="45538" y2="46769"/>
                        <a14:foregroundMark x1="57538" y1="68000" x2="57538" y2="68000"/>
                        <a14:foregroundMark x1="33231" y1="12000" x2="33231" y2="12000"/>
                        <a14:foregroundMark x1="25846" y1="19692" x2="25846" y2="19692"/>
                      </a14:backgroundRemoval>
                    </a14:imgEffect>
                  </a14:imgLayer>
                </a14:imgProps>
              </a:ext>
              <a:ext uri="{28A0092B-C50C-407E-A947-70E740481C1C}">
                <a14:useLocalDpi xmlns:a14="http://schemas.microsoft.com/office/drawing/2010/main"/>
              </a:ext>
            </a:extLst>
          </a:blip>
          <a:srcRect/>
          <a:stretch>
            <a:fillRect/>
          </a:stretch>
        </p:blipFill>
        <p:spPr bwMode="auto">
          <a:xfrm>
            <a:off x="5495067" y="5657362"/>
            <a:ext cx="468036" cy="468036"/>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descr="\\oanast01\ko_unten$\養成所\養成所専用\その他養成（Ｃ・Ｓ・Ｅ）\教育教材\素材集\歩く人２.JPG"/>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0" b="100000" l="0" r="100000">
                        <a14:foregroundMark x1="61538" y1="8615" x2="61538" y2="8615"/>
                        <a14:foregroundMark x1="67692" y1="30462" x2="67692" y2="30462"/>
                        <a14:foregroundMark x1="26769" y1="11385" x2="26769" y2="11385"/>
                        <a14:foregroundMark x1="33538" y1="13846" x2="33538" y2="13846"/>
                        <a14:foregroundMark x1="74769" y1="25846" x2="74769" y2="25846"/>
                        <a14:foregroundMark x1="73846" y1="34462" x2="73846" y2="34462"/>
                        <a14:foregroundMark x1="60615" y1="26154" x2="60615" y2="26154"/>
                        <a14:foregroundMark x1="56923" y1="33538" x2="56923" y2="33538"/>
                        <a14:foregroundMark x1="44615" y1="49538" x2="44615" y2="49538"/>
                        <a14:foregroundMark x1="66154" y1="53231" x2="66154" y2="53231"/>
                        <a14:foregroundMark x1="45538" y1="46769" x2="45538" y2="46769"/>
                        <a14:foregroundMark x1="57538" y1="68000" x2="57538" y2="68000"/>
                        <a14:foregroundMark x1="33231" y1="12000" x2="33231" y2="12000"/>
                        <a14:foregroundMark x1="25846" y1="19692" x2="25846" y2="19692"/>
                      </a14:backgroundRemoval>
                    </a14:imgEffect>
                  </a14:imgLayer>
                </a14:imgProps>
              </a:ext>
              <a:ext uri="{28A0092B-C50C-407E-A947-70E740481C1C}">
                <a14:useLocalDpi xmlns:a14="http://schemas.microsoft.com/office/drawing/2010/main"/>
              </a:ext>
            </a:extLst>
          </a:blip>
          <a:srcRect/>
          <a:stretch>
            <a:fillRect/>
          </a:stretch>
        </p:blipFill>
        <p:spPr bwMode="auto">
          <a:xfrm>
            <a:off x="5027031" y="5643055"/>
            <a:ext cx="468036" cy="468036"/>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 descr="\\oanast01\ko_unten$\養成所\養成所専用\その他養成（Ｃ・Ｓ・Ｅ）\教育教材\素材集\歩く人２.JPG"/>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0" b="100000" l="0" r="100000">
                        <a14:foregroundMark x1="61538" y1="8615" x2="61538" y2="8615"/>
                        <a14:foregroundMark x1="67692" y1="30462" x2="67692" y2="30462"/>
                        <a14:foregroundMark x1="26769" y1="11385" x2="26769" y2="11385"/>
                        <a14:foregroundMark x1="33538" y1="13846" x2="33538" y2="13846"/>
                        <a14:foregroundMark x1="74769" y1="25846" x2="74769" y2="25846"/>
                        <a14:foregroundMark x1="73846" y1="34462" x2="73846" y2="34462"/>
                        <a14:foregroundMark x1="60615" y1="26154" x2="60615" y2="26154"/>
                        <a14:foregroundMark x1="56923" y1="33538" x2="56923" y2="33538"/>
                        <a14:foregroundMark x1="44615" y1="49538" x2="44615" y2="49538"/>
                        <a14:foregroundMark x1="66154" y1="53231" x2="66154" y2="53231"/>
                        <a14:foregroundMark x1="45538" y1="46769" x2="45538" y2="46769"/>
                        <a14:foregroundMark x1="57538" y1="68000" x2="57538" y2="68000"/>
                        <a14:foregroundMark x1="33231" y1="12000" x2="33231" y2="12000"/>
                        <a14:foregroundMark x1="25846" y1="19692" x2="25846" y2="19692"/>
                      </a14:backgroundRemoval>
                    </a14:imgEffect>
                  </a14:imgLayer>
                </a14:imgProps>
              </a:ext>
              <a:ext uri="{28A0092B-C50C-407E-A947-70E740481C1C}">
                <a14:useLocalDpi xmlns:a14="http://schemas.microsoft.com/office/drawing/2010/main"/>
              </a:ext>
            </a:extLst>
          </a:blip>
          <a:srcRect/>
          <a:stretch>
            <a:fillRect/>
          </a:stretch>
        </p:blipFill>
        <p:spPr bwMode="auto">
          <a:xfrm>
            <a:off x="5968674" y="5692399"/>
            <a:ext cx="468036" cy="468036"/>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 descr="\\oanast01\ko_unten$\養成所\養成所専用\その他養成（Ｃ・Ｓ・Ｅ）\教育教材\素材集\歩く人２.JPG"/>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0" b="100000" l="0" r="100000">
                        <a14:foregroundMark x1="61538" y1="8615" x2="61538" y2="8615"/>
                        <a14:foregroundMark x1="67692" y1="30462" x2="67692" y2="30462"/>
                        <a14:foregroundMark x1="26769" y1="11385" x2="26769" y2="11385"/>
                        <a14:foregroundMark x1="33538" y1="13846" x2="33538" y2="13846"/>
                        <a14:foregroundMark x1="74769" y1="25846" x2="74769" y2="25846"/>
                        <a14:foregroundMark x1="73846" y1="34462" x2="73846" y2="34462"/>
                        <a14:foregroundMark x1="60615" y1="26154" x2="60615" y2="26154"/>
                        <a14:foregroundMark x1="56923" y1="33538" x2="56923" y2="33538"/>
                        <a14:foregroundMark x1="44615" y1="49538" x2="44615" y2="49538"/>
                        <a14:foregroundMark x1="66154" y1="53231" x2="66154" y2="53231"/>
                        <a14:foregroundMark x1="45538" y1="46769" x2="45538" y2="46769"/>
                        <a14:foregroundMark x1="57538" y1="68000" x2="57538" y2="68000"/>
                        <a14:foregroundMark x1="33231" y1="12000" x2="33231" y2="12000"/>
                        <a14:foregroundMark x1="25846" y1="19692" x2="25846" y2="19692"/>
                      </a14:backgroundRemoval>
                    </a14:imgEffect>
                  </a14:imgLayer>
                </a14:imgProps>
              </a:ext>
              <a:ext uri="{28A0092B-C50C-407E-A947-70E740481C1C}">
                <a14:useLocalDpi xmlns:a14="http://schemas.microsoft.com/office/drawing/2010/main"/>
              </a:ext>
            </a:extLst>
          </a:blip>
          <a:srcRect/>
          <a:stretch>
            <a:fillRect/>
          </a:stretch>
        </p:blipFill>
        <p:spPr bwMode="auto">
          <a:xfrm>
            <a:off x="5500638" y="5678092"/>
            <a:ext cx="468036" cy="468036"/>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8748602">
            <a:off x="5691729" y="6413220"/>
            <a:ext cx="1293608" cy="346812"/>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4"/>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18510150">
            <a:off x="6467217" y="5961731"/>
            <a:ext cx="1404000" cy="376407"/>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a:off x="8818483" y="5687268"/>
            <a:ext cx="1293608" cy="345884"/>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rot="19822596">
            <a:off x="7407398" y="5691348"/>
            <a:ext cx="1404000" cy="376407"/>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直線矢印コネクタ 46"/>
          <p:cNvCxnSpPr/>
          <p:nvPr/>
        </p:nvCxnSpPr>
        <p:spPr>
          <a:xfrm>
            <a:off x="1876465" y="4406390"/>
            <a:ext cx="2275968" cy="0"/>
          </a:xfrm>
          <a:prstGeom prst="straightConnector1">
            <a:avLst/>
          </a:prstGeom>
          <a:ln w="2540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46" name="角丸四角形吹き出し 45"/>
          <p:cNvSpPr/>
          <p:nvPr/>
        </p:nvSpPr>
        <p:spPr>
          <a:xfrm>
            <a:off x="5734003" y="3859280"/>
            <a:ext cx="2853083" cy="938151"/>
          </a:xfrm>
          <a:prstGeom prst="wedgeRoundRectCallout">
            <a:avLst>
              <a:gd name="adj1" fmla="val -15064"/>
              <a:gd name="adj2" fmla="val 180611"/>
              <a:gd name="adj3" fmla="val 16667"/>
            </a:avLst>
          </a:prstGeom>
          <a:solidFill>
            <a:schemeClr val="accent1">
              <a:lumMod val="40000"/>
              <a:lumOff val="60000"/>
            </a:schemeClr>
          </a:solidFill>
          <a:ln/>
        </p:spPr>
        <p:style>
          <a:lnRef idx="3">
            <a:schemeClr val="lt1"/>
          </a:lnRef>
          <a:fillRef idx="1">
            <a:schemeClr val="accent1"/>
          </a:fillRef>
          <a:effectRef idx="1">
            <a:schemeClr val="accent1"/>
          </a:effectRef>
          <a:fontRef idx="minor">
            <a:schemeClr val="lt1"/>
          </a:fontRef>
        </p:style>
        <p:txBody>
          <a:bodyPr rtlCol="0" anchor="ctr"/>
          <a:lstStyle/>
          <a:p>
            <a:r>
              <a:rPr kumimoji="1" lang="en-GB" altLang="ja-JP" sz="1600" dirty="0">
                <a:solidFill>
                  <a:schemeClr val="tx1"/>
                </a:solidFill>
                <a:latin typeface="Arial" panose="020B0604020202020204" pitchFamily="34" charset="0"/>
                <a:ea typeface="HG丸ｺﾞｼｯｸM-PRO" pitchFamily="50" charset="-128"/>
                <a:cs typeface="Arial" panose="020B0604020202020204" pitchFamily="34" charset="0"/>
              </a:rPr>
              <a:t>Derailed by colliding with the downed train obstructing the main inbound line</a:t>
            </a:r>
          </a:p>
        </p:txBody>
      </p:sp>
      <p:sp>
        <p:nvSpPr>
          <p:cNvPr id="50" name="Rectangle 2">
            <a:extLst>
              <a:ext uri="{FF2B5EF4-FFF2-40B4-BE49-F238E27FC236}">
                <a16:creationId xmlns:a16="http://schemas.microsoft.com/office/drawing/2014/main" id="{65634017-EAE2-4C0F-AFD1-59DEFE9782EE}"/>
              </a:ext>
            </a:extLst>
          </p:cNvPr>
          <p:cNvSpPr txBox="1">
            <a:spLocks noChangeArrowheads="1"/>
          </p:cNvSpPr>
          <p:nvPr/>
        </p:nvSpPr>
        <p:spPr bwMode="auto">
          <a:xfrm>
            <a:off x="60552" y="61612"/>
            <a:ext cx="9138637"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kern="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3.1 Outline of Accident</a:t>
            </a:r>
          </a:p>
        </p:txBody>
      </p:sp>
      <p:sp>
        <p:nvSpPr>
          <p:cNvPr id="44" name="テキスト ボックス 43">
            <a:extLst>
              <a:ext uri="{FF2B5EF4-FFF2-40B4-BE49-F238E27FC236}">
                <a16:creationId xmlns:a16="http://schemas.microsoft.com/office/drawing/2014/main" id="{0784EE4C-A4C0-4534-A8D5-B32EA9541065}"/>
              </a:ext>
            </a:extLst>
          </p:cNvPr>
          <p:cNvSpPr txBox="1"/>
          <p:nvPr/>
        </p:nvSpPr>
        <p:spPr>
          <a:xfrm>
            <a:off x="342900" y="732602"/>
            <a:ext cx="8744210" cy="2677656"/>
          </a:xfrm>
          <a:prstGeom prst="rect">
            <a:avLst/>
          </a:prstGeom>
          <a:noFill/>
        </p:spPr>
        <p:txBody>
          <a:bodyPr wrap="square" rtlCol="0">
            <a:spAutoFit/>
          </a:bodyPr>
          <a:lstStyle/>
          <a:p>
            <a:r>
              <a:rPr kumimoji="1"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[3</a:t>
            </a:r>
            <a:r>
              <a:rPr kumimoji="1" lang="en-GB" altLang="ja-JP" sz="2400" baseline="30000" dirty="0">
                <a:latin typeface="BIZ UDPゴシック" panose="020B0400000000000000" pitchFamily="50" charset="-128"/>
                <a:ea typeface="BIZ UDPゴシック" panose="020B0400000000000000" pitchFamily="50" charset="-128"/>
                <a:cs typeface="Arial" panose="020B0604020202020204" pitchFamily="34" charset="0"/>
              </a:rPr>
              <a:t>rd</a:t>
            </a:r>
            <a:r>
              <a:rPr kumimoji="1"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 Accident]</a:t>
            </a:r>
          </a:p>
          <a:p>
            <a:pPr marL="342900" indent="-342900">
              <a:buFont typeface="Wingdings" panose="05000000000000000000" pitchFamily="2" charset="2"/>
              <a:buChar char="Ø"/>
            </a:pPr>
            <a:r>
              <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Passengers from the collided outbound train evacuated to the railway tracks</a:t>
            </a:r>
          </a:p>
          <a:p>
            <a:pPr marL="342900" indent="-342900">
              <a:buFont typeface="Wingdings" panose="05000000000000000000" pitchFamily="2" charset="2"/>
              <a:buChar char="Ø"/>
            </a:pPr>
            <a:r>
              <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The inbound train approached the accident site</a:t>
            </a:r>
          </a:p>
          <a:p>
            <a:pPr marL="342900" indent="-342900">
              <a:buFont typeface="Wingdings" panose="05000000000000000000" pitchFamily="2" charset="2"/>
              <a:buChar char="Ø"/>
            </a:pPr>
            <a:r>
              <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Collided with the outbound train, ploughing through passengers that had evacuated onto the railway track</a:t>
            </a:r>
          </a:p>
        </p:txBody>
      </p:sp>
      <p:sp>
        <p:nvSpPr>
          <p:cNvPr id="51" name="テキスト ボックス 41">
            <a:extLst>
              <a:ext uri="{FF2B5EF4-FFF2-40B4-BE49-F238E27FC236}">
                <a16:creationId xmlns:a16="http://schemas.microsoft.com/office/drawing/2014/main" id="{BD526952-459B-4D6D-A83B-7CF27DB4C1D4}"/>
              </a:ext>
            </a:extLst>
          </p:cNvPr>
          <p:cNvSpPr txBox="1"/>
          <p:nvPr/>
        </p:nvSpPr>
        <p:spPr>
          <a:xfrm>
            <a:off x="7632436" y="4781491"/>
            <a:ext cx="1374357" cy="307777"/>
          </a:xfrm>
          <a:prstGeom prst="rect">
            <a:avLst/>
          </a:prstGeom>
          <a:noFill/>
        </p:spPr>
        <p:txBody>
          <a:bodyPr wrap="square" rtlCol="0">
            <a:spAutoFit/>
          </a:bodyPr>
          <a:lstStyle/>
          <a:p>
            <a:r>
              <a:rPr kumimoji="1" lang="en-GB" altLang="ja-JP" sz="1400" b="1" dirty="0">
                <a:latin typeface="Arial" panose="020B0604020202020204" pitchFamily="34" charset="0"/>
                <a:cs typeface="Arial" panose="020B0604020202020204" pitchFamily="34" charset="0"/>
              </a:rPr>
              <a:t>Safety siding</a:t>
            </a:r>
          </a:p>
        </p:txBody>
      </p:sp>
      <p:sp>
        <p:nvSpPr>
          <p:cNvPr id="52" name="テキスト ボックス 43">
            <a:extLst>
              <a:ext uri="{FF2B5EF4-FFF2-40B4-BE49-F238E27FC236}">
                <a16:creationId xmlns:a16="http://schemas.microsoft.com/office/drawing/2014/main" id="{F6E63C0A-408B-4FFE-9D72-482EA5B8BD7B}"/>
              </a:ext>
            </a:extLst>
          </p:cNvPr>
          <p:cNvSpPr txBox="1"/>
          <p:nvPr/>
        </p:nvSpPr>
        <p:spPr>
          <a:xfrm>
            <a:off x="151471" y="6072903"/>
            <a:ext cx="2900488" cy="307777"/>
          </a:xfrm>
          <a:prstGeom prst="rect">
            <a:avLst/>
          </a:prstGeom>
          <a:noFill/>
        </p:spPr>
        <p:txBody>
          <a:bodyPr wrap="square" rtlCol="0">
            <a:spAutoFit/>
          </a:bodyPr>
          <a:lstStyle/>
          <a:p>
            <a:r>
              <a:rPr kumimoji="1" lang="en-GB" altLang="ja-JP" sz="1400" b="1" dirty="0">
                <a:latin typeface="Arial" panose="020B0604020202020204" pitchFamily="34" charset="0"/>
                <a:cs typeface="Arial" panose="020B0604020202020204" pitchFamily="34" charset="0"/>
              </a:rPr>
              <a:t>Joban Line Main Inbound Line</a:t>
            </a:r>
          </a:p>
        </p:txBody>
      </p:sp>
      <p:sp>
        <p:nvSpPr>
          <p:cNvPr id="53" name="テキスト ボックス 45">
            <a:extLst>
              <a:ext uri="{FF2B5EF4-FFF2-40B4-BE49-F238E27FC236}">
                <a16:creationId xmlns:a16="http://schemas.microsoft.com/office/drawing/2014/main" id="{7F1AF5D4-2E1F-4199-9240-99120D10701D}"/>
              </a:ext>
            </a:extLst>
          </p:cNvPr>
          <p:cNvSpPr txBox="1"/>
          <p:nvPr/>
        </p:nvSpPr>
        <p:spPr>
          <a:xfrm>
            <a:off x="1167164" y="5485522"/>
            <a:ext cx="2157926" cy="307777"/>
          </a:xfrm>
          <a:prstGeom prst="rect">
            <a:avLst/>
          </a:prstGeom>
          <a:noFill/>
        </p:spPr>
        <p:txBody>
          <a:bodyPr wrap="square" rtlCol="0">
            <a:spAutoFit/>
          </a:bodyPr>
          <a:lstStyle/>
          <a:p>
            <a:r>
              <a:rPr kumimoji="1" lang="en-GB" altLang="ja-JP" sz="1400" b="1" dirty="0">
                <a:latin typeface="Arial" panose="020B0604020202020204" pitchFamily="34" charset="0"/>
                <a:cs typeface="Arial" panose="020B0604020202020204" pitchFamily="34" charset="0"/>
              </a:rPr>
              <a:t>Mikawashima Station</a:t>
            </a:r>
          </a:p>
        </p:txBody>
      </p:sp>
      <p:sp>
        <p:nvSpPr>
          <p:cNvPr id="54" name="テキスト ボックス 53">
            <a:extLst>
              <a:ext uri="{FF2B5EF4-FFF2-40B4-BE49-F238E27FC236}">
                <a16:creationId xmlns:a16="http://schemas.microsoft.com/office/drawing/2014/main" id="{05604751-3A47-4DC6-96C9-D0B656467B4D}"/>
              </a:ext>
            </a:extLst>
          </p:cNvPr>
          <p:cNvSpPr txBox="1"/>
          <p:nvPr/>
        </p:nvSpPr>
        <p:spPr>
          <a:xfrm>
            <a:off x="2254357" y="4047932"/>
            <a:ext cx="1440160" cy="307777"/>
          </a:xfrm>
          <a:prstGeom prst="rect">
            <a:avLst/>
          </a:prstGeom>
          <a:noFill/>
        </p:spPr>
        <p:txBody>
          <a:bodyPr wrap="square" rtlCol="0">
            <a:spAutoFit/>
          </a:bodyPr>
          <a:lstStyle/>
          <a:p>
            <a:r>
              <a:rPr kumimoji="1" lang="en-GB" altLang="ja-JP" sz="1400" b="1" dirty="0">
                <a:latin typeface="Arial" panose="020B0604020202020204" pitchFamily="34" charset="0"/>
                <a:cs typeface="Arial" panose="020B0604020202020204" pitchFamily="34" charset="0"/>
              </a:rPr>
              <a:t>Uphill gradient</a:t>
            </a:r>
          </a:p>
        </p:txBody>
      </p:sp>
      <p:sp>
        <p:nvSpPr>
          <p:cNvPr id="55" name="テキスト ボックス 54">
            <a:extLst>
              <a:ext uri="{FF2B5EF4-FFF2-40B4-BE49-F238E27FC236}">
                <a16:creationId xmlns:a16="http://schemas.microsoft.com/office/drawing/2014/main" id="{A8C1140C-4D54-49BC-8507-A39B5F8C5E1F}"/>
              </a:ext>
            </a:extLst>
          </p:cNvPr>
          <p:cNvSpPr txBox="1"/>
          <p:nvPr/>
        </p:nvSpPr>
        <p:spPr>
          <a:xfrm>
            <a:off x="1380920" y="4708732"/>
            <a:ext cx="3143579" cy="307777"/>
          </a:xfrm>
          <a:prstGeom prst="rect">
            <a:avLst/>
          </a:prstGeom>
          <a:noFill/>
        </p:spPr>
        <p:txBody>
          <a:bodyPr wrap="square" rtlCol="0">
            <a:spAutoFit/>
          </a:bodyPr>
          <a:lstStyle/>
          <a:p>
            <a:r>
              <a:rPr kumimoji="1" lang="en-GB" altLang="ja-JP" sz="1400" b="1" dirty="0">
                <a:latin typeface="Arial" panose="020B0604020202020204" pitchFamily="34" charset="0"/>
                <a:cs typeface="Arial" panose="020B0604020202020204" pitchFamily="34" charset="0"/>
              </a:rPr>
              <a:t>Joban Line Freight Branch Line</a:t>
            </a:r>
          </a:p>
        </p:txBody>
      </p:sp>
      <p:sp>
        <p:nvSpPr>
          <p:cNvPr id="56" name="テキスト ボックス 55">
            <a:extLst>
              <a:ext uri="{FF2B5EF4-FFF2-40B4-BE49-F238E27FC236}">
                <a16:creationId xmlns:a16="http://schemas.microsoft.com/office/drawing/2014/main" id="{A32045E1-6FC9-4B01-ACC4-B32CCD4F53AE}"/>
              </a:ext>
            </a:extLst>
          </p:cNvPr>
          <p:cNvSpPr txBox="1"/>
          <p:nvPr/>
        </p:nvSpPr>
        <p:spPr>
          <a:xfrm>
            <a:off x="0" y="5072323"/>
            <a:ext cx="3373371" cy="307777"/>
          </a:xfrm>
          <a:prstGeom prst="rect">
            <a:avLst/>
          </a:prstGeom>
          <a:noFill/>
        </p:spPr>
        <p:txBody>
          <a:bodyPr wrap="square" rtlCol="0">
            <a:spAutoFit/>
          </a:bodyPr>
          <a:lstStyle/>
          <a:p>
            <a:r>
              <a:rPr kumimoji="1" lang="en-GB" altLang="ja-JP" sz="1400" b="1" dirty="0">
                <a:latin typeface="Arial" panose="020B0604020202020204" pitchFamily="34" charset="0"/>
                <a:cs typeface="Arial" panose="020B0604020202020204" pitchFamily="34" charset="0"/>
              </a:rPr>
              <a:t>Joban Line Main Outbound Line</a:t>
            </a:r>
          </a:p>
        </p:txBody>
      </p:sp>
    </p:spTree>
    <p:extLst>
      <p:ext uri="{BB962C8B-B14F-4D97-AF65-F5344CB8AC3E}">
        <p14:creationId xmlns:p14="http://schemas.microsoft.com/office/powerpoint/2010/main" val="2461027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雲 63"/>
          <p:cNvSpPr/>
          <p:nvPr/>
        </p:nvSpPr>
        <p:spPr>
          <a:xfrm rot="3134074">
            <a:off x="5871202" y="4277279"/>
            <a:ext cx="1907485" cy="365313"/>
          </a:xfrm>
          <a:prstGeom prst="cloud">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ltLang="ja-JP" dirty="0">
              <a:solidFill>
                <a:schemeClr val="tx1"/>
              </a:solidFill>
              <a:latin typeface="Arial" panose="020B0604020202020204" pitchFamily="34" charset="0"/>
              <a:cs typeface="Arial" panose="020B0604020202020204" pitchFamily="34" charset="0"/>
            </a:endParaRPr>
          </a:p>
        </p:txBody>
      </p:sp>
      <p:cxnSp>
        <p:nvCxnSpPr>
          <p:cNvPr id="65" name="直線コネクタ 64"/>
          <p:cNvCxnSpPr/>
          <p:nvPr/>
        </p:nvCxnSpPr>
        <p:spPr>
          <a:xfrm>
            <a:off x="-787152" y="5860211"/>
            <a:ext cx="110816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787152" y="5356155"/>
            <a:ext cx="110816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5495067" y="4708083"/>
            <a:ext cx="648072" cy="6480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0" y="4708083"/>
            <a:ext cx="79181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正方形/長方形 69"/>
          <p:cNvSpPr>
            <a:spLocks noChangeAspect="1"/>
          </p:cNvSpPr>
          <p:nvPr/>
        </p:nvSpPr>
        <p:spPr>
          <a:xfrm>
            <a:off x="7926695" y="4606483"/>
            <a:ext cx="182702" cy="182702"/>
          </a:xfrm>
          <a:prstGeom prst="rect">
            <a:avLst/>
          </a:prstGeom>
          <a:no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GB" altLang="ja-JP" dirty="0">
              <a:latin typeface="Arial" panose="020B0604020202020204" pitchFamily="34" charset="0"/>
              <a:cs typeface="Arial" panose="020B0604020202020204" pitchFamily="34" charset="0"/>
            </a:endParaRPr>
          </a:p>
        </p:txBody>
      </p:sp>
      <p:grpSp>
        <p:nvGrpSpPr>
          <p:cNvPr id="71" name="グループ化 23"/>
          <p:cNvGrpSpPr>
            <a:grpSpLocks noChangeAspect="1"/>
          </p:cNvGrpSpPr>
          <p:nvPr/>
        </p:nvGrpSpPr>
        <p:grpSpPr bwMode="auto">
          <a:xfrm>
            <a:off x="4022141" y="3794774"/>
            <a:ext cx="253166" cy="811710"/>
            <a:chOff x="1052538" y="1315907"/>
            <a:chExt cx="771500" cy="2472696"/>
          </a:xfrm>
        </p:grpSpPr>
        <p:grpSp>
          <p:nvGrpSpPr>
            <p:cNvPr id="72" name="Group 12"/>
            <p:cNvGrpSpPr>
              <a:grpSpLocks/>
            </p:cNvGrpSpPr>
            <p:nvPr/>
          </p:nvGrpSpPr>
          <p:grpSpPr bwMode="auto">
            <a:xfrm>
              <a:off x="1052538" y="1315907"/>
              <a:ext cx="771500" cy="1580008"/>
              <a:chOff x="3560" y="572"/>
              <a:chExt cx="474" cy="997"/>
            </a:xfrm>
          </p:grpSpPr>
          <p:sp>
            <p:nvSpPr>
              <p:cNvPr id="74" name="AutoShape 9"/>
              <p:cNvSpPr>
                <a:spLocks noChangeAspect="1" noChangeArrowheads="1"/>
              </p:cNvSpPr>
              <p:nvPr/>
            </p:nvSpPr>
            <p:spPr bwMode="auto">
              <a:xfrm>
                <a:off x="3560" y="572"/>
                <a:ext cx="474" cy="997"/>
              </a:xfrm>
              <a:prstGeom prst="roundRect">
                <a:avLst>
                  <a:gd name="adj" fmla="val 50000"/>
                </a:avLst>
              </a:prstGeom>
              <a:solidFill>
                <a:schemeClr val="tx1">
                  <a:alpha val="76077"/>
                </a:schemeClr>
              </a:solidFill>
              <a:ln w="9525" algn="ctr">
                <a:solidFill>
                  <a:srgbClr val="000000"/>
                </a:solidFill>
                <a:round/>
                <a:headEnd/>
                <a:tailEnd/>
              </a:ln>
            </p:spPr>
            <p:txBody>
              <a:bodyPr/>
              <a:lstStyle/>
              <a:p>
                <a:pPr algn="l">
                  <a:spcBef>
                    <a:spcPct val="0"/>
                  </a:spcBef>
                </a:pPr>
                <a:endParaRPr lang="en-GB" altLang="ja-JP" dirty="0">
                  <a:latin typeface="Arial" panose="020B0604020202020204" pitchFamily="34" charset="0"/>
                  <a:cs typeface="Arial" panose="020B0604020202020204" pitchFamily="34" charset="0"/>
                </a:endParaRPr>
              </a:p>
            </p:txBody>
          </p:sp>
          <p:sp>
            <p:nvSpPr>
              <p:cNvPr id="75" name="Oval 10"/>
              <p:cNvSpPr>
                <a:spLocks noChangeAspect="1" noChangeArrowheads="1"/>
              </p:cNvSpPr>
              <p:nvPr/>
            </p:nvSpPr>
            <p:spPr bwMode="auto">
              <a:xfrm>
                <a:off x="3696" y="723"/>
                <a:ext cx="202" cy="174"/>
              </a:xfrm>
              <a:prstGeom prst="ellipse">
                <a:avLst/>
              </a:prstGeom>
              <a:solidFill>
                <a:srgbClr val="00FF00">
                  <a:alpha val="20000"/>
                </a:srgbClr>
              </a:solidFill>
              <a:ln>
                <a:noFill/>
              </a:ln>
              <a:extLst>
                <a:ext uri="{91240B29-F687-4F45-9708-019B960494DF}">
                  <a14:hiddenLine xmlns:a14="http://schemas.microsoft.com/office/drawing/2010/main" w="9525" algn="ctr">
                    <a:solidFill>
                      <a:srgbClr val="000000"/>
                    </a:solidFill>
                    <a:prstDash val="dash"/>
                    <a:round/>
                    <a:headEnd/>
                    <a:tailEnd/>
                  </a14:hiddenLine>
                </a:ext>
              </a:extLst>
            </p:spPr>
            <p:txBody>
              <a:bodyPr/>
              <a:lstStyle/>
              <a:p>
                <a:pPr algn="l">
                  <a:spcBef>
                    <a:spcPct val="0"/>
                  </a:spcBef>
                </a:pPr>
                <a:endParaRPr lang="en-GB" altLang="ja-JP" dirty="0">
                  <a:latin typeface="Arial" panose="020B0604020202020204" pitchFamily="34" charset="0"/>
                  <a:cs typeface="Arial" panose="020B0604020202020204" pitchFamily="34" charset="0"/>
                </a:endParaRPr>
              </a:p>
            </p:txBody>
          </p:sp>
          <p:sp>
            <p:nvSpPr>
              <p:cNvPr id="76" name="Oval 11"/>
              <p:cNvSpPr>
                <a:spLocks noChangeAspect="1" noChangeArrowheads="1"/>
              </p:cNvSpPr>
              <p:nvPr/>
            </p:nvSpPr>
            <p:spPr bwMode="auto">
              <a:xfrm>
                <a:off x="3696" y="1003"/>
                <a:ext cx="202" cy="174"/>
              </a:xfrm>
              <a:prstGeom prst="ellipse">
                <a:avLst/>
              </a:prstGeom>
              <a:solidFill>
                <a:srgbClr val="FFFF00">
                  <a:alpha val="14902"/>
                </a:srgbClr>
              </a:solidFill>
              <a:ln>
                <a:noFill/>
              </a:ln>
              <a:extLst>
                <a:ext uri="{91240B29-F687-4F45-9708-019B960494DF}">
                  <a14:hiddenLine xmlns:a14="http://schemas.microsoft.com/office/drawing/2010/main" w="9525" algn="ctr">
                    <a:solidFill>
                      <a:srgbClr val="000000"/>
                    </a:solidFill>
                    <a:prstDash val="dash"/>
                    <a:round/>
                    <a:headEnd/>
                    <a:tailEnd/>
                  </a14:hiddenLine>
                </a:ext>
              </a:extLst>
            </p:spPr>
            <p:txBody>
              <a:bodyPr/>
              <a:lstStyle/>
              <a:p>
                <a:pPr algn="l">
                  <a:spcBef>
                    <a:spcPct val="0"/>
                  </a:spcBef>
                </a:pPr>
                <a:endParaRPr lang="en-GB" altLang="ja-JP" dirty="0">
                  <a:latin typeface="Arial" panose="020B0604020202020204" pitchFamily="34" charset="0"/>
                  <a:cs typeface="Arial" panose="020B0604020202020204" pitchFamily="34" charset="0"/>
                </a:endParaRPr>
              </a:p>
            </p:txBody>
          </p:sp>
          <p:sp>
            <p:nvSpPr>
              <p:cNvPr id="77" name="Oval 12"/>
              <p:cNvSpPr>
                <a:spLocks noChangeAspect="1" noChangeArrowheads="1"/>
              </p:cNvSpPr>
              <p:nvPr/>
            </p:nvSpPr>
            <p:spPr bwMode="auto">
              <a:xfrm>
                <a:off x="3696" y="1282"/>
                <a:ext cx="202" cy="174"/>
              </a:xfrm>
              <a:prstGeom prst="ellipse">
                <a:avLst/>
              </a:prstGeom>
              <a:solidFill>
                <a:srgbClr val="FF0000"/>
              </a:solidFill>
              <a:ln>
                <a:noFill/>
              </a:ln>
              <a:extLst>
                <a:ext uri="{91240B29-F687-4F45-9708-019B960494DF}">
                  <a14:hiddenLine xmlns:a14="http://schemas.microsoft.com/office/drawing/2010/main" w="9525" algn="ctr">
                    <a:solidFill>
                      <a:srgbClr val="000000"/>
                    </a:solidFill>
                    <a:prstDash val="dash"/>
                    <a:round/>
                    <a:headEnd/>
                    <a:tailEnd/>
                  </a14:hiddenLine>
                </a:ext>
              </a:extLst>
            </p:spPr>
            <p:txBody>
              <a:bodyPr/>
              <a:lstStyle/>
              <a:p>
                <a:pPr algn="l">
                  <a:spcBef>
                    <a:spcPct val="0"/>
                  </a:spcBef>
                </a:pPr>
                <a:endParaRPr lang="en-GB" altLang="ja-JP" dirty="0">
                  <a:latin typeface="Arial" panose="020B0604020202020204" pitchFamily="34" charset="0"/>
                  <a:cs typeface="Arial" panose="020B0604020202020204" pitchFamily="34" charset="0"/>
                </a:endParaRPr>
              </a:p>
            </p:txBody>
          </p:sp>
        </p:grpSp>
        <p:sp>
          <p:nvSpPr>
            <p:cNvPr id="73" name="正方形/長方形 72"/>
            <p:cNvSpPr>
              <a:spLocks noChangeAspect="1" noChangeArrowheads="1"/>
            </p:cNvSpPr>
            <p:nvPr/>
          </p:nvSpPr>
          <p:spPr bwMode="auto">
            <a:xfrm>
              <a:off x="1385287" y="2895744"/>
              <a:ext cx="77761" cy="892859"/>
            </a:xfrm>
            <a:prstGeom prst="rect">
              <a:avLst/>
            </a:prstGeom>
            <a:solidFill>
              <a:schemeClr val="tx1">
                <a:alpha val="75000"/>
              </a:schemeClr>
            </a:solidFill>
            <a:ln w="6350" algn="ctr">
              <a:solidFill>
                <a:schemeClr val="tx1"/>
              </a:solidFill>
              <a:miter lim="800000"/>
              <a:headEnd/>
              <a:tailEnd/>
            </a:ln>
          </p:spPr>
          <p:txBody>
            <a:bodyPr anchor="ctr"/>
            <a:lstStyle/>
            <a:p>
              <a:pPr fontAlgn="auto">
                <a:spcBef>
                  <a:spcPts val="0"/>
                </a:spcBef>
                <a:spcAft>
                  <a:spcPts val="0"/>
                </a:spcAft>
                <a:defRPr/>
              </a:pPr>
              <a:endParaRPr lang="en-GB" altLang="ja-JP" dirty="0">
                <a:solidFill>
                  <a:schemeClr val="lt1"/>
                </a:solidFill>
                <a:latin typeface="Arial" panose="020B0604020202020204" pitchFamily="34" charset="0"/>
                <a:ea typeface="+mn-ea"/>
                <a:cs typeface="Arial" panose="020B0604020202020204" pitchFamily="34" charset="0"/>
              </a:endParaRPr>
            </a:p>
          </p:txBody>
        </p:sp>
      </p:grpSp>
      <p:sp>
        <p:nvSpPr>
          <p:cNvPr id="81" name="正方形/長方形 80"/>
          <p:cNvSpPr/>
          <p:nvPr/>
        </p:nvSpPr>
        <p:spPr>
          <a:xfrm>
            <a:off x="-787152" y="5464167"/>
            <a:ext cx="1932108"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ltLang="ja-JP" dirty="0">
              <a:latin typeface="Arial" panose="020B0604020202020204" pitchFamily="34" charset="0"/>
              <a:cs typeface="Arial" panose="020B0604020202020204" pitchFamily="34" charset="0"/>
            </a:endParaRPr>
          </a:p>
        </p:txBody>
      </p:sp>
      <p:cxnSp>
        <p:nvCxnSpPr>
          <p:cNvPr id="85" name="直線コネクタ 84"/>
          <p:cNvCxnSpPr/>
          <p:nvPr/>
        </p:nvCxnSpPr>
        <p:spPr>
          <a:xfrm>
            <a:off x="5614671" y="4564771"/>
            <a:ext cx="144000" cy="144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5721951" y="4557938"/>
            <a:ext cx="144000" cy="144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5819103" y="4557938"/>
            <a:ext cx="144000" cy="144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88" name="Picture 2" descr="\\oanast01\ko_unten$\養成所\養成所専用\その他養成（Ｃ・Ｓ・Ｅ）\教育教材\素材集\蒸気機関車.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564854">
            <a:off x="6052589" y="4894832"/>
            <a:ext cx="1593972" cy="399255"/>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3" descr="\\oanast01\ko_unten$\養成所\養成所専用\その他養成（Ｃ・Ｓ・Ｅ）\教育教材\素材集\貨車.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561198">
            <a:off x="5471357" y="4524382"/>
            <a:ext cx="591263" cy="368778"/>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 descr="\\oanast01\ko_unten$\養成所\養成所専用\その他養成（Ｃ・Ｓ・Ｅ）\教育教材\素材集\貨車.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5734">
            <a:off x="4861538" y="4507930"/>
            <a:ext cx="591263" cy="368778"/>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3" descr="\\oanast01\ko_unten$\養成所\養成所専用\その他養成（Ｃ・Ｓ・Ｅ）\教育教材\素材集\貨車.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07765" y="4511207"/>
            <a:ext cx="591263" cy="368778"/>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oanast01\ko_unten$\養成所\養成所専用\その他養成（Ｃ・Ｓ・Ｅ）\教育教材\素材集\国電右１.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891169">
            <a:off x="5924885" y="5405017"/>
            <a:ext cx="1293608" cy="373933"/>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oanast01\ko_unten$\養成所\養成所専用\その他養成（Ｃ・Ｓ・Ｅ）\教育教材\素材集\国電左２.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18568" y="5172393"/>
            <a:ext cx="1404000" cy="40585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5" descr="\\oanast01\ko_unten$\養成所\養成所専用\その他養成（Ｃ・Ｓ・Ｅ）\教育教材\素材集\国電左１.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99396" y="5160237"/>
            <a:ext cx="1404000" cy="40585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descr="\\oanast01\ko_unten$\養成所\養成所専用\その他養成（Ｃ・Ｓ・Ｅ）\教育教材\素材集\歩く人２.JPG"/>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0" b="100000" l="0" r="100000">
                        <a14:foregroundMark x1="61538" y1="8615" x2="61538" y2="8615"/>
                        <a14:foregroundMark x1="67692" y1="30462" x2="67692" y2="30462"/>
                        <a14:foregroundMark x1="26769" y1="11385" x2="26769" y2="11385"/>
                        <a14:foregroundMark x1="33538" y1="13846" x2="33538" y2="13846"/>
                        <a14:foregroundMark x1="74769" y1="25846" x2="74769" y2="25846"/>
                        <a14:foregroundMark x1="73846" y1="34462" x2="73846" y2="34462"/>
                        <a14:foregroundMark x1="60615" y1="26154" x2="60615" y2="26154"/>
                        <a14:foregroundMark x1="56923" y1="33538" x2="56923" y2="33538"/>
                        <a14:foregroundMark x1="44615" y1="49538" x2="44615" y2="49538"/>
                        <a14:foregroundMark x1="66154" y1="53231" x2="66154" y2="53231"/>
                        <a14:foregroundMark x1="45538" y1="46769" x2="45538" y2="46769"/>
                        <a14:foregroundMark x1="57538" y1="68000" x2="57538" y2="68000"/>
                        <a14:foregroundMark x1="33231" y1="12000" x2="33231" y2="12000"/>
                        <a14:foregroundMark x1="25846" y1="19692" x2="25846" y2="19692"/>
                      </a14:backgroundRemoval>
                    </a14:imgEffect>
                  </a14:imgLayer>
                </a14:imgProps>
              </a:ext>
              <a:ext uri="{28A0092B-C50C-407E-A947-70E740481C1C}">
                <a14:useLocalDpi xmlns:a14="http://schemas.microsoft.com/office/drawing/2010/main"/>
              </a:ext>
            </a:extLst>
          </a:blip>
          <a:srcRect/>
          <a:stretch>
            <a:fillRect/>
          </a:stretch>
        </p:blipFill>
        <p:spPr bwMode="auto">
          <a:xfrm>
            <a:off x="5495067" y="5657362"/>
            <a:ext cx="468036" cy="468036"/>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descr="\\oanast01\ko_unten$\養成所\養成所専用\その他養成（Ｃ・Ｓ・Ｅ）\教育教材\素材集\歩く人２.JPG"/>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0" b="100000" l="0" r="100000">
                        <a14:foregroundMark x1="61538" y1="8615" x2="61538" y2="8615"/>
                        <a14:foregroundMark x1="67692" y1="30462" x2="67692" y2="30462"/>
                        <a14:foregroundMark x1="26769" y1="11385" x2="26769" y2="11385"/>
                        <a14:foregroundMark x1="33538" y1="13846" x2="33538" y2="13846"/>
                        <a14:foregroundMark x1="74769" y1="25846" x2="74769" y2="25846"/>
                        <a14:foregroundMark x1="73846" y1="34462" x2="73846" y2="34462"/>
                        <a14:foregroundMark x1="60615" y1="26154" x2="60615" y2="26154"/>
                        <a14:foregroundMark x1="56923" y1="33538" x2="56923" y2="33538"/>
                        <a14:foregroundMark x1="44615" y1="49538" x2="44615" y2="49538"/>
                        <a14:foregroundMark x1="66154" y1="53231" x2="66154" y2="53231"/>
                        <a14:foregroundMark x1="45538" y1="46769" x2="45538" y2="46769"/>
                        <a14:foregroundMark x1="57538" y1="68000" x2="57538" y2="68000"/>
                        <a14:foregroundMark x1="33231" y1="12000" x2="33231" y2="12000"/>
                        <a14:foregroundMark x1="25846" y1="19692" x2="25846" y2="19692"/>
                      </a14:backgroundRemoval>
                    </a14:imgEffect>
                  </a14:imgLayer>
                </a14:imgProps>
              </a:ext>
              <a:ext uri="{28A0092B-C50C-407E-A947-70E740481C1C}">
                <a14:useLocalDpi xmlns:a14="http://schemas.microsoft.com/office/drawing/2010/main"/>
              </a:ext>
            </a:extLst>
          </a:blip>
          <a:srcRect/>
          <a:stretch>
            <a:fillRect/>
          </a:stretch>
        </p:blipFill>
        <p:spPr bwMode="auto">
          <a:xfrm>
            <a:off x="5027031" y="5643055"/>
            <a:ext cx="468036" cy="468036"/>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 descr="\\oanast01\ko_unten$\養成所\養成所専用\その他養成（Ｃ・Ｓ・Ｅ）\教育教材\素材集\歩く人２.JPG"/>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0" b="100000" l="0" r="100000">
                        <a14:foregroundMark x1="61538" y1="8615" x2="61538" y2="8615"/>
                        <a14:foregroundMark x1="67692" y1="30462" x2="67692" y2="30462"/>
                        <a14:foregroundMark x1="26769" y1="11385" x2="26769" y2="11385"/>
                        <a14:foregroundMark x1="33538" y1="13846" x2="33538" y2="13846"/>
                        <a14:foregroundMark x1="74769" y1="25846" x2="74769" y2="25846"/>
                        <a14:foregroundMark x1="73846" y1="34462" x2="73846" y2="34462"/>
                        <a14:foregroundMark x1="60615" y1="26154" x2="60615" y2="26154"/>
                        <a14:foregroundMark x1="56923" y1="33538" x2="56923" y2="33538"/>
                        <a14:foregroundMark x1="44615" y1="49538" x2="44615" y2="49538"/>
                        <a14:foregroundMark x1="66154" y1="53231" x2="66154" y2="53231"/>
                        <a14:foregroundMark x1="45538" y1="46769" x2="45538" y2="46769"/>
                        <a14:foregroundMark x1="57538" y1="68000" x2="57538" y2="68000"/>
                        <a14:foregroundMark x1="33231" y1="12000" x2="33231" y2="12000"/>
                        <a14:foregroundMark x1="25846" y1="19692" x2="25846" y2="19692"/>
                      </a14:backgroundRemoval>
                    </a14:imgEffect>
                  </a14:imgLayer>
                </a14:imgProps>
              </a:ext>
              <a:ext uri="{28A0092B-C50C-407E-A947-70E740481C1C}">
                <a14:useLocalDpi xmlns:a14="http://schemas.microsoft.com/office/drawing/2010/main"/>
              </a:ext>
            </a:extLst>
          </a:blip>
          <a:srcRect/>
          <a:stretch>
            <a:fillRect/>
          </a:stretch>
        </p:blipFill>
        <p:spPr bwMode="auto">
          <a:xfrm>
            <a:off x="5968674" y="5692399"/>
            <a:ext cx="468036" cy="468036"/>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 descr="\\oanast01\ko_unten$\養成所\養成所専用\その他養成（Ｃ・Ｓ・Ｅ）\教育教材\素材集\歩く人２.JPG"/>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0" b="100000" l="0" r="100000">
                        <a14:foregroundMark x1="61538" y1="8615" x2="61538" y2="8615"/>
                        <a14:foregroundMark x1="67692" y1="30462" x2="67692" y2="30462"/>
                        <a14:foregroundMark x1="26769" y1="11385" x2="26769" y2="11385"/>
                        <a14:foregroundMark x1="33538" y1="13846" x2="33538" y2="13846"/>
                        <a14:foregroundMark x1="74769" y1="25846" x2="74769" y2="25846"/>
                        <a14:foregroundMark x1="73846" y1="34462" x2="73846" y2="34462"/>
                        <a14:foregroundMark x1="60615" y1="26154" x2="60615" y2="26154"/>
                        <a14:foregroundMark x1="56923" y1="33538" x2="56923" y2="33538"/>
                        <a14:foregroundMark x1="44615" y1="49538" x2="44615" y2="49538"/>
                        <a14:foregroundMark x1="66154" y1="53231" x2="66154" y2="53231"/>
                        <a14:foregroundMark x1="45538" y1="46769" x2="45538" y2="46769"/>
                        <a14:foregroundMark x1="57538" y1="68000" x2="57538" y2="68000"/>
                        <a14:foregroundMark x1="33231" y1="12000" x2="33231" y2="12000"/>
                        <a14:foregroundMark x1="25846" y1="19692" x2="25846" y2="19692"/>
                      </a14:backgroundRemoval>
                    </a14:imgEffect>
                  </a14:imgLayer>
                </a14:imgProps>
              </a:ext>
              <a:ext uri="{28A0092B-C50C-407E-A947-70E740481C1C}">
                <a14:useLocalDpi xmlns:a14="http://schemas.microsoft.com/office/drawing/2010/main"/>
              </a:ext>
            </a:extLst>
          </a:blip>
          <a:srcRect/>
          <a:stretch>
            <a:fillRect/>
          </a:stretch>
        </p:blipFill>
        <p:spPr bwMode="auto">
          <a:xfrm>
            <a:off x="5500638" y="5678092"/>
            <a:ext cx="468036" cy="468036"/>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8748602">
            <a:off x="5691729" y="6413220"/>
            <a:ext cx="1293608" cy="346812"/>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4"/>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18510150">
            <a:off x="6467217" y="5961731"/>
            <a:ext cx="1404000" cy="376407"/>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a:off x="8818483" y="5687268"/>
            <a:ext cx="1293608" cy="345884"/>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rot="19822596">
            <a:off x="7407398" y="5691348"/>
            <a:ext cx="1404000" cy="376407"/>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直線矢印コネクタ 46"/>
          <p:cNvCxnSpPr/>
          <p:nvPr/>
        </p:nvCxnSpPr>
        <p:spPr>
          <a:xfrm>
            <a:off x="1876465" y="4406390"/>
            <a:ext cx="2275968" cy="0"/>
          </a:xfrm>
          <a:prstGeom prst="straightConnector1">
            <a:avLst/>
          </a:prstGeom>
          <a:ln w="2540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46" name="角丸四角形吹き出し 45"/>
          <p:cNvSpPr/>
          <p:nvPr/>
        </p:nvSpPr>
        <p:spPr>
          <a:xfrm>
            <a:off x="5734003" y="3859280"/>
            <a:ext cx="2853083" cy="938151"/>
          </a:xfrm>
          <a:prstGeom prst="wedgeRoundRectCallout">
            <a:avLst>
              <a:gd name="adj1" fmla="val -15064"/>
              <a:gd name="adj2" fmla="val 180611"/>
              <a:gd name="adj3" fmla="val 16667"/>
            </a:avLst>
          </a:prstGeom>
          <a:solidFill>
            <a:schemeClr val="accent1">
              <a:lumMod val="40000"/>
              <a:lumOff val="60000"/>
            </a:schemeClr>
          </a:solidFill>
          <a:ln/>
        </p:spPr>
        <p:style>
          <a:lnRef idx="3">
            <a:schemeClr val="lt1"/>
          </a:lnRef>
          <a:fillRef idx="1">
            <a:schemeClr val="accent1"/>
          </a:fillRef>
          <a:effectRef idx="1">
            <a:schemeClr val="accent1"/>
          </a:effectRef>
          <a:fontRef idx="minor">
            <a:schemeClr val="lt1"/>
          </a:fontRef>
        </p:style>
        <p:txBody>
          <a:bodyPr rtlCol="0" anchor="ctr"/>
          <a:lstStyle/>
          <a:p>
            <a:r>
              <a:rPr kumimoji="1" lang="en-GB" altLang="ja-JP" sz="1600" dirty="0">
                <a:solidFill>
                  <a:schemeClr val="tx1"/>
                </a:solidFill>
                <a:latin typeface="Arial" panose="020B0604020202020204" pitchFamily="34" charset="0"/>
                <a:ea typeface="HG丸ｺﾞｼｯｸM-PRO" pitchFamily="50" charset="-128"/>
                <a:cs typeface="Arial" panose="020B0604020202020204" pitchFamily="34" charset="0"/>
              </a:rPr>
              <a:t>Derailed by colliding with the downed train obstructing the main inbound line</a:t>
            </a:r>
          </a:p>
        </p:txBody>
      </p:sp>
      <p:sp>
        <p:nvSpPr>
          <p:cNvPr id="50" name="Rectangle 2">
            <a:extLst>
              <a:ext uri="{FF2B5EF4-FFF2-40B4-BE49-F238E27FC236}">
                <a16:creationId xmlns:a16="http://schemas.microsoft.com/office/drawing/2014/main" id="{65634017-EAE2-4C0F-AFD1-59DEFE9782EE}"/>
              </a:ext>
            </a:extLst>
          </p:cNvPr>
          <p:cNvSpPr txBox="1">
            <a:spLocks noChangeArrowheads="1"/>
          </p:cNvSpPr>
          <p:nvPr/>
        </p:nvSpPr>
        <p:spPr bwMode="auto">
          <a:xfrm>
            <a:off x="60552" y="61612"/>
            <a:ext cx="9138637"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kern="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3.1 Outline of Accident</a:t>
            </a:r>
          </a:p>
        </p:txBody>
      </p:sp>
      <p:sp>
        <p:nvSpPr>
          <p:cNvPr id="44" name="テキスト ボックス 43">
            <a:extLst>
              <a:ext uri="{FF2B5EF4-FFF2-40B4-BE49-F238E27FC236}">
                <a16:creationId xmlns:a16="http://schemas.microsoft.com/office/drawing/2014/main" id="{0784EE4C-A4C0-4534-A8D5-B32EA9541065}"/>
              </a:ext>
            </a:extLst>
          </p:cNvPr>
          <p:cNvSpPr txBox="1"/>
          <p:nvPr/>
        </p:nvSpPr>
        <p:spPr>
          <a:xfrm>
            <a:off x="339238" y="877337"/>
            <a:ext cx="8744210" cy="1938992"/>
          </a:xfrm>
          <a:prstGeom prst="rect">
            <a:avLst/>
          </a:prstGeom>
          <a:noFill/>
        </p:spPr>
        <p:txBody>
          <a:bodyPr wrap="square" rtlCol="0">
            <a:spAutoFit/>
          </a:bodyPr>
          <a:lstStyle/>
          <a:p>
            <a:r>
              <a:rPr kumimoji="1"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[3</a:t>
            </a:r>
            <a:r>
              <a:rPr kumimoji="1" lang="en-GB" altLang="ja-JP" sz="2400" baseline="30000" dirty="0">
                <a:latin typeface="BIZ UDPゴシック" panose="020B0400000000000000" pitchFamily="50" charset="-128"/>
                <a:ea typeface="BIZ UDPゴシック" panose="020B0400000000000000" pitchFamily="50" charset="-128"/>
                <a:cs typeface="Arial" panose="020B0604020202020204" pitchFamily="34" charset="0"/>
              </a:rPr>
              <a:t>rd</a:t>
            </a:r>
            <a:r>
              <a:rPr kumimoji="1"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 Accident]</a:t>
            </a:r>
          </a:p>
          <a:p>
            <a:pPr marL="342900" indent="-342900">
              <a:buFont typeface="Wingdings" panose="05000000000000000000" pitchFamily="2" charset="2"/>
              <a:buChar char="Ø"/>
            </a:pPr>
            <a:r>
              <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The leading car was crushed and cars 2-4 fell under the railway track</a:t>
            </a:r>
          </a:p>
          <a:p>
            <a:pPr marL="342900" indent="-342900">
              <a:buFont typeface="Wingdings" panose="05000000000000000000" pitchFamily="2" charset="2"/>
              <a:buChar char="Ø"/>
            </a:pPr>
            <a:endPar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endParaRPr>
          </a:p>
          <a:p>
            <a:pPr marL="342900" indent="-342900">
              <a:buFont typeface="Wingdings" panose="05000000000000000000" pitchFamily="2" charset="2"/>
              <a:buChar char="Ø"/>
            </a:pPr>
            <a:r>
              <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There were 160 dead and 296 injured</a:t>
            </a:r>
            <a:endParaRPr lang="en-GB" altLang="ja-JP" sz="2800" dirty="0">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51" name="テキスト ボックス 41">
            <a:extLst>
              <a:ext uri="{FF2B5EF4-FFF2-40B4-BE49-F238E27FC236}">
                <a16:creationId xmlns:a16="http://schemas.microsoft.com/office/drawing/2014/main" id="{BD526952-459B-4D6D-A83B-7CF27DB4C1D4}"/>
              </a:ext>
            </a:extLst>
          </p:cNvPr>
          <p:cNvSpPr txBox="1"/>
          <p:nvPr/>
        </p:nvSpPr>
        <p:spPr>
          <a:xfrm>
            <a:off x="7632436" y="4781491"/>
            <a:ext cx="1374357" cy="307777"/>
          </a:xfrm>
          <a:prstGeom prst="rect">
            <a:avLst/>
          </a:prstGeom>
          <a:noFill/>
        </p:spPr>
        <p:txBody>
          <a:bodyPr wrap="square" rtlCol="0">
            <a:spAutoFit/>
          </a:bodyPr>
          <a:lstStyle/>
          <a:p>
            <a:r>
              <a:rPr kumimoji="1" lang="en-GB" altLang="ja-JP" sz="1400" b="1" dirty="0">
                <a:latin typeface="Arial" panose="020B0604020202020204" pitchFamily="34" charset="0"/>
                <a:cs typeface="Arial" panose="020B0604020202020204" pitchFamily="34" charset="0"/>
              </a:rPr>
              <a:t>Safety siding</a:t>
            </a:r>
          </a:p>
        </p:txBody>
      </p:sp>
      <p:sp>
        <p:nvSpPr>
          <p:cNvPr id="52" name="テキスト ボックス 43">
            <a:extLst>
              <a:ext uri="{FF2B5EF4-FFF2-40B4-BE49-F238E27FC236}">
                <a16:creationId xmlns:a16="http://schemas.microsoft.com/office/drawing/2014/main" id="{F6E63C0A-408B-4FFE-9D72-482EA5B8BD7B}"/>
              </a:ext>
            </a:extLst>
          </p:cNvPr>
          <p:cNvSpPr txBox="1"/>
          <p:nvPr/>
        </p:nvSpPr>
        <p:spPr>
          <a:xfrm>
            <a:off x="151471" y="6072903"/>
            <a:ext cx="2900488" cy="307777"/>
          </a:xfrm>
          <a:prstGeom prst="rect">
            <a:avLst/>
          </a:prstGeom>
          <a:noFill/>
        </p:spPr>
        <p:txBody>
          <a:bodyPr wrap="square" rtlCol="0">
            <a:spAutoFit/>
          </a:bodyPr>
          <a:lstStyle/>
          <a:p>
            <a:r>
              <a:rPr kumimoji="1" lang="en-GB" altLang="ja-JP" sz="1400" b="1" dirty="0">
                <a:latin typeface="Arial" panose="020B0604020202020204" pitchFamily="34" charset="0"/>
                <a:cs typeface="Arial" panose="020B0604020202020204" pitchFamily="34" charset="0"/>
              </a:rPr>
              <a:t>Joban Line Main Inbound Line</a:t>
            </a:r>
          </a:p>
        </p:txBody>
      </p:sp>
      <p:sp>
        <p:nvSpPr>
          <p:cNvPr id="53" name="テキスト ボックス 45">
            <a:extLst>
              <a:ext uri="{FF2B5EF4-FFF2-40B4-BE49-F238E27FC236}">
                <a16:creationId xmlns:a16="http://schemas.microsoft.com/office/drawing/2014/main" id="{7F1AF5D4-2E1F-4199-9240-99120D10701D}"/>
              </a:ext>
            </a:extLst>
          </p:cNvPr>
          <p:cNvSpPr txBox="1"/>
          <p:nvPr/>
        </p:nvSpPr>
        <p:spPr>
          <a:xfrm>
            <a:off x="1167164" y="5485522"/>
            <a:ext cx="2157926" cy="307777"/>
          </a:xfrm>
          <a:prstGeom prst="rect">
            <a:avLst/>
          </a:prstGeom>
          <a:noFill/>
        </p:spPr>
        <p:txBody>
          <a:bodyPr wrap="square" rtlCol="0">
            <a:spAutoFit/>
          </a:bodyPr>
          <a:lstStyle/>
          <a:p>
            <a:r>
              <a:rPr kumimoji="1" lang="en-GB" altLang="ja-JP" sz="1400" b="1" dirty="0">
                <a:latin typeface="Arial" panose="020B0604020202020204" pitchFamily="34" charset="0"/>
                <a:cs typeface="Arial" panose="020B0604020202020204" pitchFamily="34" charset="0"/>
              </a:rPr>
              <a:t>Mikawashima Station</a:t>
            </a:r>
          </a:p>
        </p:txBody>
      </p:sp>
      <p:sp>
        <p:nvSpPr>
          <p:cNvPr id="54" name="テキスト ボックス 53">
            <a:extLst>
              <a:ext uri="{FF2B5EF4-FFF2-40B4-BE49-F238E27FC236}">
                <a16:creationId xmlns:a16="http://schemas.microsoft.com/office/drawing/2014/main" id="{05604751-3A47-4DC6-96C9-D0B656467B4D}"/>
              </a:ext>
            </a:extLst>
          </p:cNvPr>
          <p:cNvSpPr txBox="1"/>
          <p:nvPr/>
        </p:nvSpPr>
        <p:spPr>
          <a:xfrm>
            <a:off x="2254357" y="4047932"/>
            <a:ext cx="1440160" cy="307777"/>
          </a:xfrm>
          <a:prstGeom prst="rect">
            <a:avLst/>
          </a:prstGeom>
          <a:noFill/>
        </p:spPr>
        <p:txBody>
          <a:bodyPr wrap="square" rtlCol="0">
            <a:spAutoFit/>
          </a:bodyPr>
          <a:lstStyle/>
          <a:p>
            <a:r>
              <a:rPr kumimoji="1" lang="en-GB" altLang="ja-JP" sz="1400" b="1" dirty="0">
                <a:latin typeface="Arial" panose="020B0604020202020204" pitchFamily="34" charset="0"/>
                <a:cs typeface="Arial" panose="020B0604020202020204" pitchFamily="34" charset="0"/>
              </a:rPr>
              <a:t>Uphill gradient</a:t>
            </a:r>
          </a:p>
        </p:txBody>
      </p:sp>
      <p:sp>
        <p:nvSpPr>
          <p:cNvPr id="55" name="テキスト ボックス 54">
            <a:extLst>
              <a:ext uri="{FF2B5EF4-FFF2-40B4-BE49-F238E27FC236}">
                <a16:creationId xmlns:a16="http://schemas.microsoft.com/office/drawing/2014/main" id="{A8C1140C-4D54-49BC-8507-A39B5F8C5E1F}"/>
              </a:ext>
            </a:extLst>
          </p:cNvPr>
          <p:cNvSpPr txBox="1"/>
          <p:nvPr/>
        </p:nvSpPr>
        <p:spPr>
          <a:xfrm>
            <a:off x="1380920" y="4708732"/>
            <a:ext cx="3143579" cy="307777"/>
          </a:xfrm>
          <a:prstGeom prst="rect">
            <a:avLst/>
          </a:prstGeom>
          <a:noFill/>
        </p:spPr>
        <p:txBody>
          <a:bodyPr wrap="square" rtlCol="0">
            <a:spAutoFit/>
          </a:bodyPr>
          <a:lstStyle/>
          <a:p>
            <a:r>
              <a:rPr kumimoji="1" lang="en-GB" altLang="ja-JP" sz="1400" b="1" dirty="0">
                <a:latin typeface="Arial" panose="020B0604020202020204" pitchFamily="34" charset="0"/>
                <a:cs typeface="Arial" panose="020B0604020202020204" pitchFamily="34" charset="0"/>
              </a:rPr>
              <a:t>Joban Line Freight Branch Line</a:t>
            </a:r>
          </a:p>
        </p:txBody>
      </p:sp>
      <p:sp>
        <p:nvSpPr>
          <p:cNvPr id="56" name="テキスト ボックス 55">
            <a:extLst>
              <a:ext uri="{FF2B5EF4-FFF2-40B4-BE49-F238E27FC236}">
                <a16:creationId xmlns:a16="http://schemas.microsoft.com/office/drawing/2014/main" id="{A32045E1-6FC9-4B01-ACC4-B32CCD4F53AE}"/>
              </a:ext>
            </a:extLst>
          </p:cNvPr>
          <p:cNvSpPr txBox="1"/>
          <p:nvPr/>
        </p:nvSpPr>
        <p:spPr>
          <a:xfrm>
            <a:off x="0" y="5072323"/>
            <a:ext cx="3373371" cy="307777"/>
          </a:xfrm>
          <a:prstGeom prst="rect">
            <a:avLst/>
          </a:prstGeom>
          <a:noFill/>
        </p:spPr>
        <p:txBody>
          <a:bodyPr wrap="square" rtlCol="0">
            <a:spAutoFit/>
          </a:bodyPr>
          <a:lstStyle/>
          <a:p>
            <a:r>
              <a:rPr kumimoji="1" lang="en-GB" altLang="ja-JP" sz="1400" b="1" dirty="0">
                <a:latin typeface="Arial" panose="020B0604020202020204" pitchFamily="34" charset="0"/>
                <a:cs typeface="Arial" panose="020B0604020202020204" pitchFamily="34" charset="0"/>
              </a:rPr>
              <a:t>Joban Line Main Outbound Line</a:t>
            </a:r>
          </a:p>
        </p:txBody>
      </p:sp>
    </p:spTree>
    <p:extLst>
      <p:ext uri="{BB962C8B-B14F-4D97-AF65-F5344CB8AC3E}">
        <p14:creationId xmlns:p14="http://schemas.microsoft.com/office/powerpoint/2010/main" val="783916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虫, 動物, 屋外, 写真 が含まれている画像&#10;&#10;自動的に生成された説明">
            <a:extLst>
              <a:ext uri="{FF2B5EF4-FFF2-40B4-BE49-F238E27FC236}">
                <a16:creationId xmlns:a16="http://schemas.microsoft.com/office/drawing/2014/main" id="{1C63FF44-01E6-4BEE-9936-1325B91CAC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781" b="24156"/>
          <a:stretch/>
        </p:blipFill>
        <p:spPr>
          <a:xfrm>
            <a:off x="20" y="10"/>
            <a:ext cx="9143980" cy="6857990"/>
          </a:xfrm>
          <a:prstGeom prst="rect">
            <a:avLst/>
          </a:prstGeom>
        </p:spPr>
      </p:pic>
    </p:spTree>
    <p:extLst>
      <p:ext uri="{BB962C8B-B14F-4D97-AF65-F5344CB8AC3E}">
        <p14:creationId xmlns:p14="http://schemas.microsoft.com/office/powerpoint/2010/main" val="4236775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9C11421-DD8D-40BA-A36C-A2D842657017}"/>
              </a:ext>
            </a:extLst>
          </p:cNvPr>
          <p:cNvSpPr txBox="1">
            <a:spLocks noChangeArrowheads="1"/>
          </p:cNvSpPr>
          <p:nvPr/>
        </p:nvSpPr>
        <p:spPr bwMode="auto">
          <a:xfrm>
            <a:off x="294697" y="175466"/>
            <a:ext cx="8634412"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2400" kern="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3.2 Causes of Accident and Expansion Factors</a:t>
            </a:r>
          </a:p>
        </p:txBody>
      </p:sp>
      <p:sp>
        <p:nvSpPr>
          <p:cNvPr id="7" name="コンテンツ プレースホルダー 2">
            <a:extLst>
              <a:ext uri="{FF2B5EF4-FFF2-40B4-BE49-F238E27FC236}">
                <a16:creationId xmlns:a16="http://schemas.microsoft.com/office/drawing/2014/main" id="{F96E0607-3BFC-4E3F-B94E-8F518844B7CA}"/>
              </a:ext>
            </a:extLst>
          </p:cNvPr>
          <p:cNvSpPr txBox="1">
            <a:spLocks/>
          </p:cNvSpPr>
          <p:nvPr/>
        </p:nvSpPr>
        <p:spPr bwMode="auto">
          <a:xfrm>
            <a:off x="294697" y="2012914"/>
            <a:ext cx="8472785" cy="28321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spcBef>
                <a:spcPts val="300"/>
              </a:spcBef>
            </a:pPr>
            <a:r>
              <a:rPr lang="en-GB" altLang="ja-JP" sz="2400" kern="0" dirty="0">
                <a:latin typeface="BIZ UDPゴシック" panose="020B0400000000000000" pitchFamily="50" charset="-128"/>
                <a:ea typeface="BIZ UDPゴシック" panose="020B0400000000000000" pitchFamily="50" charset="-128"/>
                <a:cs typeface="Arial" panose="020B0604020202020204" pitchFamily="34" charset="0"/>
              </a:rPr>
              <a:t>The freight train engineer had the illusion of the block signal (progress indicator) on the main line catching the eye first instead of the entering signal (stop indicator) on the main line.</a:t>
            </a:r>
          </a:p>
        </p:txBody>
      </p:sp>
      <p:sp>
        <p:nvSpPr>
          <p:cNvPr id="8" name="テキスト ボックス 7">
            <a:extLst>
              <a:ext uri="{FF2B5EF4-FFF2-40B4-BE49-F238E27FC236}">
                <a16:creationId xmlns:a16="http://schemas.microsoft.com/office/drawing/2014/main" id="{F3581938-77B0-480E-9098-BB63DA1E4B1C}"/>
              </a:ext>
            </a:extLst>
          </p:cNvPr>
          <p:cNvSpPr txBox="1"/>
          <p:nvPr/>
        </p:nvSpPr>
        <p:spPr>
          <a:xfrm>
            <a:off x="191076" y="1591911"/>
            <a:ext cx="8761847" cy="2469381"/>
          </a:xfrm>
          <a:prstGeom prst="rect">
            <a:avLst/>
          </a:prstGeom>
          <a:solidFill>
            <a:srgbClr val="FFC000">
              <a:alpha val="20000"/>
            </a:srgbClr>
          </a:solidFill>
          <a:ln>
            <a:solidFill>
              <a:schemeClr val="tx1"/>
            </a:solidFill>
          </a:ln>
        </p:spPr>
        <p:txBody>
          <a:bodyPr wrap="square" rtlCol="0" anchor="ctr" anchorCtr="0">
            <a:noAutofit/>
          </a:bodyPr>
          <a:lstStyle>
            <a:defPPr>
              <a:defRPr lang="ja-JP"/>
            </a:defPPr>
            <a:lvl1pPr>
              <a:defRPr sz="1200" b="1">
                <a:latin typeface="Arial" panose="020B0604020202020204" pitchFamily="34" charset="0"/>
                <a:cs typeface="Arial" panose="020B0604020202020204" pitchFamily="34" charset="0"/>
              </a:defRPr>
            </a:lvl1pPr>
          </a:lstStyle>
          <a:p>
            <a:endParaRPr lang="en-GB" altLang="ja-JP" dirty="0">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96EAF21A-5594-42F6-8AB7-6C751FBCD4FB}"/>
              </a:ext>
            </a:extLst>
          </p:cNvPr>
          <p:cNvSpPr/>
          <p:nvPr/>
        </p:nvSpPr>
        <p:spPr>
          <a:xfrm>
            <a:off x="191076" y="1055513"/>
            <a:ext cx="1996059" cy="400110"/>
          </a:xfrm>
          <a:prstGeom prst="rect">
            <a:avLst/>
          </a:prstGeom>
        </p:spPr>
        <p:txBody>
          <a:bodyPr wrap="none">
            <a:spAutoFit/>
          </a:bodyPr>
          <a:lstStyle/>
          <a:p>
            <a:pPr marL="0" indent="0">
              <a:buFontTx/>
              <a:buNone/>
            </a:pPr>
            <a:r>
              <a:rPr lang="en-GB" altLang="ja-JP" sz="2000" b="1" u="sng" kern="0" dirty="0">
                <a:latin typeface="BIZ UDPゴシック" panose="020B0400000000000000" pitchFamily="50" charset="-128"/>
                <a:ea typeface="BIZ UDPゴシック" panose="020B0400000000000000" pitchFamily="50" charset="-128"/>
                <a:cs typeface="Arial" panose="020B0604020202020204" pitchFamily="34" charset="0"/>
              </a:rPr>
              <a:t>[Accident 1]</a:t>
            </a:r>
          </a:p>
        </p:txBody>
      </p:sp>
      <p:sp>
        <p:nvSpPr>
          <p:cNvPr id="3" name="正方形/長方形 2">
            <a:extLst>
              <a:ext uri="{FF2B5EF4-FFF2-40B4-BE49-F238E27FC236}">
                <a16:creationId xmlns:a16="http://schemas.microsoft.com/office/drawing/2014/main" id="{E2A8E65A-F5E8-494A-8E64-4E6862954CAA}"/>
              </a:ext>
            </a:extLst>
          </p:cNvPr>
          <p:cNvSpPr/>
          <p:nvPr/>
        </p:nvSpPr>
        <p:spPr>
          <a:xfrm>
            <a:off x="191076" y="1591911"/>
            <a:ext cx="1773242" cy="369332"/>
          </a:xfrm>
          <a:prstGeom prst="rect">
            <a:avLst/>
          </a:prstGeom>
        </p:spPr>
        <p:txBody>
          <a:bodyPr wrap="none">
            <a:spAutoFit/>
          </a:bodyPr>
          <a:lstStyle/>
          <a:p>
            <a:r>
              <a:rPr lang="en-GB" altLang="ja-JP" dirty="0">
                <a:latin typeface="BIZ UDPゴシック" panose="020B0400000000000000" pitchFamily="50" charset="-128"/>
                <a:ea typeface="BIZ UDPゴシック" panose="020B0400000000000000" pitchFamily="50" charset="-128"/>
              </a:rPr>
              <a:t>Human Error</a:t>
            </a:r>
          </a:p>
        </p:txBody>
      </p:sp>
    </p:spTree>
    <p:extLst>
      <p:ext uri="{BB962C8B-B14F-4D97-AF65-F5344CB8AC3E}">
        <p14:creationId xmlns:p14="http://schemas.microsoft.com/office/powerpoint/2010/main" val="2909346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9C11421-DD8D-40BA-A36C-A2D842657017}"/>
              </a:ext>
            </a:extLst>
          </p:cNvPr>
          <p:cNvSpPr txBox="1">
            <a:spLocks noChangeArrowheads="1"/>
          </p:cNvSpPr>
          <p:nvPr/>
        </p:nvSpPr>
        <p:spPr bwMode="auto">
          <a:xfrm>
            <a:off x="46873" y="128246"/>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2400" kern="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3.2 Causes of Accident and Expansion Factors</a:t>
            </a:r>
          </a:p>
        </p:txBody>
      </p:sp>
      <p:sp>
        <p:nvSpPr>
          <p:cNvPr id="7" name="コンテンツ プレースホルダー 2">
            <a:extLst>
              <a:ext uri="{FF2B5EF4-FFF2-40B4-BE49-F238E27FC236}">
                <a16:creationId xmlns:a16="http://schemas.microsoft.com/office/drawing/2014/main" id="{F96E0607-3BFC-4E3F-B94E-8F518844B7CA}"/>
              </a:ext>
            </a:extLst>
          </p:cNvPr>
          <p:cNvSpPr txBox="1">
            <a:spLocks/>
          </p:cNvSpPr>
          <p:nvPr/>
        </p:nvSpPr>
        <p:spPr bwMode="auto">
          <a:xfrm>
            <a:off x="46873" y="3934507"/>
            <a:ext cx="8895421" cy="23268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spcBef>
                <a:spcPts val="500"/>
              </a:spcBef>
              <a:spcAft>
                <a:spcPts val="200"/>
              </a:spcAft>
            </a:pPr>
            <a:r>
              <a:rPr lang="en-GB" altLang="ja-JP" sz="2000" u="sng" dirty="0">
                <a:latin typeface="BIZ UDPゴシック" panose="020B0400000000000000" pitchFamily="50" charset="-128"/>
                <a:ea typeface="BIZ UDPゴシック" panose="020B0400000000000000" pitchFamily="50" charset="-128"/>
                <a:cs typeface="Arial" panose="020B0604020202020204" pitchFamily="34" charset="0"/>
              </a:rPr>
              <a:t>Passengers freely used the emergency door lever in the car </a:t>
            </a:r>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and evacuated onto the railway track, walking in the direction of Mikawashima station.</a:t>
            </a:r>
          </a:p>
          <a:p>
            <a:pPr>
              <a:spcBef>
                <a:spcPts val="500"/>
              </a:spcBef>
              <a:spcAft>
                <a:spcPts val="200"/>
              </a:spcAft>
            </a:pPr>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The staff at the signal cabin </a:t>
            </a:r>
            <a:r>
              <a:rPr lang="en-GB" altLang="ja-JP" sz="2000" u="sng" dirty="0">
                <a:latin typeface="BIZ UDPゴシック" panose="020B0400000000000000" pitchFamily="50" charset="-128"/>
                <a:ea typeface="BIZ UDPゴシック" panose="020B0400000000000000" pitchFamily="50" charset="-128"/>
                <a:cs typeface="Arial" panose="020B0604020202020204" pitchFamily="34" charset="0"/>
              </a:rPr>
              <a:t>did not have the authority to stop the train</a:t>
            </a:r>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a:t>
            </a:r>
            <a:endParaRPr lang="en-GB" altLang="ja-JP" sz="2000" u="sng" dirty="0">
              <a:latin typeface="BIZ UDPゴシック" panose="020B0400000000000000" pitchFamily="50" charset="-128"/>
              <a:ea typeface="BIZ UDPゴシック" panose="020B0400000000000000" pitchFamily="50" charset="-128"/>
              <a:cs typeface="Arial" panose="020B0604020202020204" pitchFamily="34" charset="0"/>
            </a:endParaRPr>
          </a:p>
          <a:p>
            <a:pPr>
              <a:spcBef>
                <a:spcPts val="500"/>
              </a:spcBef>
              <a:spcAft>
                <a:spcPts val="200"/>
              </a:spcAft>
            </a:pPr>
            <a:r>
              <a:rPr lang="en-GB" altLang="ja-JP" sz="2000" u="sng" dirty="0">
                <a:latin typeface="BIZ UDPゴシック" panose="020B0400000000000000" pitchFamily="50" charset="-128"/>
                <a:ea typeface="BIZ UDPゴシック" panose="020B0400000000000000" pitchFamily="50" charset="-128"/>
                <a:cs typeface="Arial" panose="020B0604020202020204" pitchFamily="34" charset="0"/>
              </a:rPr>
              <a:t>Education and training</a:t>
            </a:r>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 assuming accidents </a:t>
            </a:r>
            <a:r>
              <a:rPr lang="en-GB" altLang="ja-JP" sz="2000" u="sng" dirty="0">
                <a:latin typeface="BIZ UDPゴシック" panose="020B0400000000000000" pitchFamily="50" charset="-128"/>
                <a:ea typeface="BIZ UDPゴシック" panose="020B0400000000000000" pitchFamily="50" charset="-128"/>
                <a:cs typeface="Arial" panose="020B0604020202020204" pitchFamily="34" charset="0"/>
              </a:rPr>
              <a:t>were not carried out </a:t>
            </a:r>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on a regular basis</a:t>
            </a:r>
            <a:r>
              <a:rPr lang="en-GB" altLang="ja-JP" sz="2000" kern="0" dirty="0">
                <a:latin typeface="BIZ UDPゴシック" panose="020B0400000000000000" pitchFamily="50" charset="-128"/>
                <a:ea typeface="BIZ UDPゴシック" panose="020B0400000000000000" pitchFamily="50" charset="-128"/>
                <a:cs typeface="Arial" panose="020B0604020202020204" pitchFamily="34" charset="0"/>
              </a:rPr>
              <a:t>.</a:t>
            </a:r>
            <a:endParaRPr lang="en-GB" altLang="ja-JP" sz="2000" b="1" u="sng" dirty="0">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CB57A9FB-45D8-4C9F-84F3-F1333A1E6431}"/>
              </a:ext>
            </a:extLst>
          </p:cNvPr>
          <p:cNvSpPr txBox="1"/>
          <p:nvPr/>
        </p:nvSpPr>
        <p:spPr>
          <a:xfrm>
            <a:off x="46873" y="2259387"/>
            <a:ext cx="9050254" cy="1318363"/>
          </a:xfrm>
          <a:prstGeom prst="rect">
            <a:avLst/>
          </a:prstGeom>
          <a:solidFill>
            <a:srgbClr val="00B050">
              <a:alpha val="20000"/>
            </a:srgbClr>
          </a:solidFill>
          <a:ln>
            <a:solidFill>
              <a:schemeClr val="tx1"/>
            </a:solidFill>
          </a:ln>
        </p:spPr>
        <p:txBody>
          <a:bodyPr wrap="square" rtlCol="0" anchor="ctr" anchorCtr="0">
            <a:noAutofit/>
          </a:bodyPr>
          <a:lstStyle>
            <a:defPPr>
              <a:defRPr lang="ja-JP"/>
            </a:defPPr>
            <a:lvl1pPr>
              <a:defRPr sz="1200" b="1">
                <a:latin typeface="Arial" panose="020B0604020202020204" pitchFamily="34" charset="0"/>
                <a:cs typeface="Arial" panose="020B0604020202020204" pitchFamily="34" charset="0"/>
              </a:defRPr>
            </a:lvl1pPr>
          </a:lstStyle>
          <a:p>
            <a:endParaRPr lang="en-GB" altLang="ja-JP"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24FBB56F-6A51-4CB7-A599-BB77C1A7AE95}"/>
              </a:ext>
            </a:extLst>
          </p:cNvPr>
          <p:cNvSpPr txBox="1"/>
          <p:nvPr/>
        </p:nvSpPr>
        <p:spPr>
          <a:xfrm>
            <a:off x="46873" y="3619866"/>
            <a:ext cx="9050254" cy="2658995"/>
          </a:xfrm>
          <a:prstGeom prst="rect">
            <a:avLst/>
          </a:prstGeom>
          <a:solidFill>
            <a:srgbClr val="FFCCFF">
              <a:alpha val="20000"/>
            </a:srgbClr>
          </a:solidFill>
          <a:ln>
            <a:solidFill>
              <a:schemeClr val="tx1"/>
            </a:solidFill>
          </a:ln>
        </p:spPr>
        <p:txBody>
          <a:bodyPr wrap="square" rtlCol="0" anchor="ctr" anchorCtr="0">
            <a:noAutofit/>
          </a:bodyPr>
          <a:lstStyle>
            <a:defPPr>
              <a:defRPr lang="ja-JP"/>
            </a:defPPr>
            <a:lvl1pPr>
              <a:defRPr sz="1200" b="1">
                <a:latin typeface="Arial" panose="020B0604020202020204" pitchFamily="34" charset="0"/>
                <a:cs typeface="Arial" panose="020B0604020202020204" pitchFamily="34" charset="0"/>
              </a:defRPr>
            </a:lvl1pPr>
          </a:lstStyle>
          <a:p>
            <a:endParaRPr lang="en-GB" altLang="ja-JP"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FBFE95E0-7CFF-49F6-AF98-757E3DA3624C}"/>
              </a:ext>
            </a:extLst>
          </p:cNvPr>
          <p:cNvSpPr txBox="1"/>
          <p:nvPr/>
        </p:nvSpPr>
        <p:spPr>
          <a:xfrm>
            <a:off x="33975" y="1086485"/>
            <a:ext cx="9063152" cy="1104655"/>
          </a:xfrm>
          <a:prstGeom prst="rect">
            <a:avLst/>
          </a:prstGeom>
          <a:solidFill>
            <a:srgbClr val="FFC000">
              <a:alpha val="20000"/>
            </a:srgbClr>
          </a:solidFill>
          <a:ln>
            <a:solidFill>
              <a:schemeClr val="tx1"/>
            </a:solidFill>
          </a:ln>
        </p:spPr>
        <p:txBody>
          <a:bodyPr wrap="square" rtlCol="0" anchor="ctr" anchorCtr="0">
            <a:noAutofit/>
          </a:bodyPr>
          <a:lstStyle>
            <a:defPPr>
              <a:defRPr lang="ja-JP"/>
            </a:defPPr>
            <a:lvl1pPr>
              <a:defRPr sz="1200" b="1">
                <a:latin typeface="Arial" panose="020B0604020202020204" pitchFamily="34" charset="0"/>
                <a:cs typeface="Arial" panose="020B0604020202020204" pitchFamily="34" charset="0"/>
              </a:defRPr>
            </a:lvl1pPr>
          </a:lstStyle>
          <a:p>
            <a:endParaRPr lang="en-GB" altLang="ja-JP" dirty="0">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2761219D-1090-43B3-8DF2-82DCF062CE76}"/>
              </a:ext>
            </a:extLst>
          </p:cNvPr>
          <p:cNvSpPr/>
          <p:nvPr/>
        </p:nvSpPr>
        <p:spPr>
          <a:xfrm>
            <a:off x="-78075" y="686565"/>
            <a:ext cx="3770584" cy="369332"/>
          </a:xfrm>
          <a:prstGeom prst="rect">
            <a:avLst/>
          </a:prstGeom>
        </p:spPr>
        <p:txBody>
          <a:bodyPr wrap="none">
            <a:spAutoFit/>
          </a:bodyPr>
          <a:lstStyle/>
          <a:p>
            <a:pPr marL="0" indent="0">
              <a:spcBef>
                <a:spcPts val="600"/>
              </a:spcBef>
              <a:buNone/>
            </a:pPr>
            <a:r>
              <a:rPr lang="en-GB" altLang="ja-JP" b="1" u="sng" dirty="0">
                <a:latin typeface="BIZ UDPゴシック" panose="020B0400000000000000" pitchFamily="50" charset="-128"/>
                <a:ea typeface="BIZ UDPゴシック" panose="020B0400000000000000" pitchFamily="50" charset="-128"/>
                <a:cs typeface="Arial" panose="020B0604020202020204" pitchFamily="34" charset="0"/>
              </a:rPr>
              <a:t>[Accident 2] -</a:t>
            </a:r>
            <a:r>
              <a:rPr lang="ja-JP" altLang="en-GB" b="1" u="sng" dirty="0">
                <a:latin typeface="BIZ UDPゴシック" panose="020B0400000000000000" pitchFamily="50" charset="-128"/>
                <a:ea typeface="BIZ UDPゴシック" panose="020B0400000000000000" pitchFamily="50" charset="-128"/>
                <a:cs typeface="Arial" panose="020B0604020202020204" pitchFamily="34" charset="0"/>
              </a:rPr>
              <a:t> </a:t>
            </a:r>
            <a:r>
              <a:rPr lang="en-GB" altLang="ja-JP" b="1" u="sng" dirty="0">
                <a:latin typeface="BIZ UDPゴシック" panose="020B0400000000000000" pitchFamily="50" charset="-128"/>
                <a:ea typeface="BIZ UDPゴシック" panose="020B0400000000000000" pitchFamily="50" charset="-128"/>
                <a:cs typeface="Arial" panose="020B0604020202020204" pitchFamily="34" charset="0"/>
              </a:rPr>
              <a:t>[Accident 3]</a:t>
            </a:r>
          </a:p>
        </p:txBody>
      </p:sp>
      <p:sp>
        <p:nvSpPr>
          <p:cNvPr id="3" name="正方形/長方形 2">
            <a:extLst>
              <a:ext uri="{FF2B5EF4-FFF2-40B4-BE49-F238E27FC236}">
                <a16:creationId xmlns:a16="http://schemas.microsoft.com/office/drawing/2014/main" id="{691899BE-5C1F-4695-8F99-7593AE34B977}"/>
              </a:ext>
            </a:extLst>
          </p:cNvPr>
          <p:cNvSpPr/>
          <p:nvPr/>
        </p:nvSpPr>
        <p:spPr>
          <a:xfrm>
            <a:off x="46873" y="1023159"/>
            <a:ext cx="1827744" cy="369332"/>
          </a:xfrm>
          <a:prstGeom prst="rect">
            <a:avLst/>
          </a:prstGeom>
        </p:spPr>
        <p:txBody>
          <a:bodyPr wrap="none">
            <a:spAutoFit/>
          </a:bodyPr>
          <a:lstStyle/>
          <a:p>
            <a:r>
              <a:rPr lang="en-GB" altLang="ja-JP" b="1" dirty="0">
                <a:latin typeface="BIZ UDPゴシック" panose="020B0400000000000000" pitchFamily="50" charset="-128"/>
                <a:ea typeface="BIZ UDPゴシック" panose="020B0400000000000000" pitchFamily="50" charset="-128"/>
              </a:rPr>
              <a:t>Human Error</a:t>
            </a:r>
          </a:p>
        </p:txBody>
      </p:sp>
      <p:sp>
        <p:nvSpPr>
          <p:cNvPr id="5" name="正方形/長方形 4">
            <a:extLst>
              <a:ext uri="{FF2B5EF4-FFF2-40B4-BE49-F238E27FC236}">
                <a16:creationId xmlns:a16="http://schemas.microsoft.com/office/drawing/2014/main" id="{EB8210F9-80F7-4E2C-8E26-F07EE959ACCE}"/>
              </a:ext>
            </a:extLst>
          </p:cNvPr>
          <p:cNvSpPr/>
          <p:nvPr/>
        </p:nvSpPr>
        <p:spPr>
          <a:xfrm>
            <a:off x="33975" y="1353672"/>
            <a:ext cx="9265024" cy="707886"/>
          </a:xfrm>
          <a:prstGeom prst="rect">
            <a:avLst/>
          </a:prstGeom>
        </p:spPr>
        <p:txBody>
          <a:bodyPr wrap="square">
            <a:spAutoFit/>
          </a:bodyPr>
          <a:lstStyle/>
          <a:p>
            <a:pPr>
              <a:spcBef>
                <a:spcPts val="400"/>
              </a:spcBef>
              <a:spcAft>
                <a:spcPts val="200"/>
              </a:spcAft>
            </a:pPr>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Over about 6 minutes </a:t>
            </a:r>
            <a:r>
              <a:rPr lang="en-GB" altLang="ja-JP" sz="2000" u="sng" dirty="0">
                <a:latin typeface="BIZ UDPゴシック" panose="020B0400000000000000" pitchFamily="50" charset="-128"/>
                <a:ea typeface="BIZ UDPゴシック" panose="020B0400000000000000" pitchFamily="50" charset="-128"/>
                <a:cs typeface="Arial" panose="020B0604020202020204" pitchFamily="34" charset="0"/>
              </a:rPr>
              <a:t>the crew did not make arrangements for the approaching train to stop (train protection)</a:t>
            </a:r>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a:t>
            </a:r>
            <a:endParaRPr lang="en-GB" altLang="ja-JP" sz="2000" u="sng" dirty="0">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6" name="正方形/長方形 5">
            <a:extLst>
              <a:ext uri="{FF2B5EF4-FFF2-40B4-BE49-F238E27FC236}">
                <a16:creationId xmlns:a16="http://schemas.microsoft.com/office/drawing/2014/main" id="{00063918-EEF4-47CE-9CF8-3EFF6A4DF954}"/>
              </a:ext>
            </a:extLst>
          </p:cNvPr>
          <p:cNvSpPr/>
          <p:nvPr/>
        </p:nvSpPr>
        <p:spPr>
          <a:xfrm>
            <a:off x="46873" y="2242345"/>
            <a:ext cx="1778051" cy="369332"/>
          </a:xfrm>
          <a:prstGeom prst="rect">
            <a:avLst/>
          </a:prstGeom>
        </p:spPr>
        <p:txBody>
          <a:bodyPr wrap="none">
            <a:spAutoFit/>
          </a:bodyPr>
          <a:lstStyle/>
          <a:p>
            <a:r>
              <a:rPr lang="en-GB" altLang="ja-JP" b="1" dirty="0">
                <a:latin typeface="BIZ UDPゴシック" panose="020B0400000000000000" pitchFamily="50" charset="-128"/>
                <a:ea typeface="BIZ UDPゴシック" panose="020B0400000000000000" pitchFamily="50" charset="-128"/>
              </a:rPr>
              <a:t>Natural env.</a:t>
            </a:r>
            <a:endParaRPr lang="ja-JP" altLang="en-US" b="1" dirty="0"/>
          </a:p>
        </p:txBody>
      </p:sp>
      <p:sp>
        <p:nvSpPr>
          <p:cNvPr id="9" name="正方形/長方形 8">
            <a:extLst>
              <a:ext uri="{FF2B5EF4-FFF2-40B4-BE49-F238E27FC236}">
                <a16:creationId xmlns:a16="http://schemas.microsoft.com/office/drawing/2014/main" id="{6B11F593-DF08-4AC4-9AB8-1D61DACBC9BD}"/>
              </a:ext>
            </a:extLst>
          </p:cNvPr>
          <p:cNvSpPr/>
          <p:nvPr/>
        </p:nvSpPr>
        <p:spPr>
          <a:xfrm>
            <a:off x="46873" y="2562087"/>
            <a:ext cx="9050254" cy="1015663"/>
          </a:xfrm>
          <a:prstGeom prst="rect">
            <a:avLst/>
          </a:prstGeom>
        </p:spPr>
        <p:txBody>
          <a:bodyPr wrap="square">
            <a:spAutoFit/>
          </a:bodyPr>
          <a:lstStyle/>
          <a:p>
            <a:pPr>
              <a:spcBef>
                <a:spcPts val="500"/>
              </a:spcBef>
              <a:spcAft>
                <a:spcPts val="200"/>
              </a:spcAft>
            </a:pPr>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The staff at the signal cabin delayed reporting because of the darkness which caused them to not be able to confirm the second accident.</a:t>
            </a:r>
          </a:p>
        </p:txBody>
      </p:sp>
      <p:sp>
        <p:nvSpPr>
          <p:cNvPr id="13" name="正方形/長方形 12">
            <a:extLst>
              <a:ext uri="{FF2B5EF4-FFF2-40B4-BE49-F238E27FC236}">
                <a16:creationId xmlns:a16="http://schemas.microsoft.com/office/drawing/2014/main" id="{E9B27583-3CA5-4241-99DB-8BDD6650D716}"/>
              </a:ext>
            </a:extLst>
          </p:cNvPr>
          <p:cNvSpPr/>
          <p:nvPr/>
        </p:nvSpPr>
        <p:spPr>
          <a:xfrm>
            <a:off x="-6449" y="3607377"/>
            <a:ext cx="4572000" cy="369332"/>
          </a:xfrm>
          <a:prstGeom prst="rect">
            <a:avLst/>
          </a:prstGeom>
        </p:spPr>
        <p:txBody>
          <a:bodyPr>
            <a:spAutoFit/>
          </a:bodyPr>
          <a:lstStyle/>
          <a:p>
            <a:r>
              <a:rPr lang="en-GB" altLang="ja-JP" b="1" dirty="0">
                <a:latin typeface="BIZ UDPゴシック" panose="020B0400000000000000" pitchFamily="50" charset="-128"/>
                <a:ea typeface="BIZ UDPゴシック" panose="020B0400000000000000" pitchFamily="50" charset="-128"/>
              </a:rPr>
              <a:t>Management system</a:t>
            </a:r>
          </a:p>
        </p:txBody>
      </p:sp>
    </p:spTree>
    <p:extLst>
      <p:ext uri="{BB962C8B-B14F-4D97-AF65-F5344CB8AC3E}">
        <p14:creationId xmlns:p14="http://schemas.microsoft.com/office/powerpoint/2010/main" val="574101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9C11421-DD8D-40BA-A36C-A2D842657017}"/>
              </a:ext>
            </a:extLst>
          </p:cNvPr>
          <p:cNvSpPr txBox="1">
            <a:spLocks noChangeArrowheads="1"/>
          </p:cNvSpPr>
          <p:nvPr/>
        </p:nvSpPr>
        <p:spPr bwMode="auto">
          <a:xfrm>
            <a:off x="395288" y="188913"/>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kern="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3.3 Lessons that Apply to DMTCL</a:t>
            </a:r>
          </a:p>
        </p:txBody>
      </p:sp>
      <p:sp>
        <p:nvSpPr>
          <p:cNvPr id="7" name="コンテンツ プレースホルダー 2">
            <a:extLst>
              <a:ext uri="{FF2B5EF4-FFF2-40B4-BE49-F238E27FC236}">
                <a16:creationId xmlns:a16="http://schemas.microsoft.com/office/drawing/2014/main" id="{EC847C69-E376-4E8B-861C-FEB782AA223C}"/>
              </a:ext>
            </a:extLst>
          </p:cNvPr>
          <p:cNvSpPr txBox="1">
            <a:spLocks/>
          </p:cNvSpPr>
          <p:nvPr/>
        </p:nvSpPr>
        <p:spPr bwMode="auto">
          <a:xfrm>
            <a:off x="746034" y="1310995"/>
            <a:ext cx="8047422" cy="24663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en-GB" altLang="ja-JP" sz="2800" dirty="0">
                <a:latin typeface="BIZ UDPゴシック" panose="020B0400000000000000" pitchFamily="50" charset="-128"/>
                <a:ea typeface="BIZ UDPゴシック" panose="020B0400000000000000" pitchFamily="50" charset="-128"/>
                <a:cs typeface="Arial" panose="020B0604020202020204" pitchFamily="34" charset="0"/>
              </a:rPr>
              <a:t>Think about the lessons that can apply to DMTCL in response to the outline and factors of this accident.</a:t>
            </a:r>
            <a:endParaRPr lang="en-GB" altLang="ja-JP" sz="2800" dirty="0">
              <a:solidFill>
                <a:srgbClr val="FF0000"/>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1373454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71B3BC5-3D42-44AD-BCA4-AD2B38295782}"/>
              </a:ext>
            </a:extLst>
          </p:cNvPr>
          <p:cNvSpPr>
            <a:spLocks noGrp="1"/>
          </p:cNvSpPr>
          <p:nvPr>
            <p:ph idx="1"/>
          </p:nvPr>
        </p:nvSpPr>
        <p:spPr>
          <a:xfrm>
            <a:off x="611809" y="1721173"/>
            <a:ext cx="8136904" cy="4763193"/>
          </a:xfrm>
        </p:spPr>
        <p:txBody>
          <a:bodyPr>
            <a:normAutofit lnSpcReduction="10000"/>
          </a:bodyPr>
          <a:lstStyle/>
          <a:p>
            <a:pPr marL="457200" indent="-457200">
              <a:buFont typeface="+mj-lt"/>
              <a:buAutoNum type="arabicParenR"/>
            </a:pPr>
            <a:r>
              <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Human beings can make errors based on their belief or illusions.</a:t>
            </a:r>
          </a:p>
          <a:p>
            <a:pPr marL="457200" indent="-457200">
              <a:buFont typeface="+mj-lt"/>
              <a:buAutoNum type="arabicParenR"/>
            </a:pPr>
            <a:r>
              <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When driving trains, be sure to confirm signals, </a:t>
            </a:r>
            <a:r>
              <a:rPr lang="en-US" altLang="ja-JP" sz="2400" dirty="0">
                <a:latin typeface="BIZ UDPゴシック" panose="020B0400000000000000" pitchFamily="50" charset="-128"/>
                <a:ea typeface="BIZ UDPゴシック" panose="020B0400000000000000" pitchFamily="50" charset="-128"/>
                <a:cs typeface="Arial" panose="020B0604020202020204" pitchFamily="34" charset="0"/>
              </a:rPr>
              <a:t>marker</a:t>
            </a:r>
            <a:r>
              <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s and signs etc., without assumption.</a:t>
            </a:r>
          </a:p>
          <a:p>
            <a:pPr marL="457200" indent="-457200">
              <a:spcBef>
                <a:spcPts val="1800"/>
              </a:spcBef>
              <a:buFont typeface="+mj-lt"/>
              <a:buAutoNum type="arabicParenR"/>
            </a:pPr>
            <a:r>
              <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If the adjacent line if obstructed etc., quickly and reliably arrange for other approaching trains to stop (train protection).</a:t>
            </a:r>
            <a:endParaRPr kumimoji="1" lang="en-GB" altLang="ja-JP" sz="2400" dirty="0">
              <a:latin typeface="BIZ UDPゴシック" panose="020B0400000000000000" pitchFamily="50" charset="-128"/>
              <a:ea typeface="BIZ UDPゴシック" panose="020B0400000000000000" pitchFamily="50" charset="-128"/>
              <a:cs typeface="Arial" panose="020B0604020202020204" pitchFamily="34" charset="0"/>
            </a:endParaRPr>
          </a:p>
          <a:p>
            <a:pPr marL="457200" indent="-457200">
              <a:spcBef>
                <a:spcPts val="1800"/>
              </a:spcBef>
              <a:buFont typeface="+mj-lt"/>
              <a:buAutoNum type="arabicParenR"/>
            </a:pPr>
            <a:r>
              <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Guide passengers from the train only after fully understanding the surrounding situation and confirming its safety.</a:t>
            </a:r>
          </a:p>
        </p:txBody>
      </p:sp>
      <p:sp>
        <p:nvSpPr>
          <p:cNvPr id="6" name="Rectangle 2">
            <a:extLst>
              <a:ext uri="{FF2B5EF4-FFF2-40B4-BE49-F238E27FC236}">
                <a16:creationId xmlns:a16="http://schemas.microsoft.com/office/drawing/2014/main" id="{DC5DE234-8774-428A-ADBD-DB2FE861BDB2}"/>
              </a:ext>
            </a:extLst>
          </p:cNvPr>
          <p:cNvSpPr txBox="1">
            <a:spLocks noChangeArrowheads="1"/>
          </p:cNvSpPr>
          <p:nvPr/>
        </p:nvSpPr>
        <p:spPr bwMode="auto">
          <a:xfrm>
            <a:off x="395288" y="188913"/>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kern="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3.4 Lessons from the Accident</a:t>
            </a:r>
          </a:p>
        </p:txBody>
      </p:sp>
      <p:sp>
        <p:nvSpPr>
          <p:cNvPr id="7" name="テキスト ボックス 6">
            <a:extLst>
              <a:ext uri="{FF2B5EF4-FFF2-40B4-BE49-F238E27FC236}">
                <a16:creationId xmlns:a16="http://schemas.microsoft.com/office/drawing/2014/main" id="{A5884B2F-E368-489A-8FFE-02B0B7B9D011}"/>
              </a:ext>
            </a:extLst>
          </p:cNvPr>
          <p:cNvSpPr txBox="1"/>
          <p:nvPr/>
        </p:nvSpPr>
        <p:spPr>
          <a:xfrm>
            <a:off x="233914" y="1038941"/>
            <a:ext cx="8676172" cy="430887"/>
          </a:xfrm>
          <a:prstGeom prst="rect">
            <a:avLst/>
          </a:prstGeom>
          <a:noFill/>
          <a:ln>
            <a:solidFill>
              <a:schemeClr val="tx1"/>
            </a:solidFill>
          </a:ln>
        </p:spPr>
        <p:txBody>
          <a:bodyPr wrap="square" rtlCol="0">
            <a:spAutoFit/>
          </a:bodyPr>
          <a:lstStyle/>
          <a:p>
            <a:r>
              <a:rPr kumimoji="1" lang="en-GB" altLang="ja-JP" sz="2200" dirty="0">
                <a:latin typeface="BIZ UDPゴシック" panose="020B0400000000000000" pitchFamily="50" charset="-128"/>
                <a:ea typeface="BIZ UDPゴシック" panose="020B0400000000000000" pitchFamily="50" charset="-128"/>
                <a:cs typeface="Arial" panose="020B0604020202020204" pitchFamily="34" charset="0"/>
              </a:rPr>
              <a:t>Caused by human error and organizational structures.</a:t>
            </a:r>
          </a:p>
        </p:txBody>
      </p:sp>
    </p:spTree>
    <p:extLst>
      <p:ext uri="{BB962C8B-B14F-4D97-AF65-F5344CB8AC3E}">
        <p14:creationId xmlns:p14="http://schemas.microsoft.com/office/powerpoint/2010/main" val="53415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style.color</p:attrName>
                                        </p:attrNameLst>
                                      </p:cBhvr>
                                      <p:to>
                                        <p:clrVal>
                                          <a:schemeClr val="hlink"/>
                                        </p:clrVal>
                                      </p:to>
                                    </p:set>
                                    <p:set>
                                      <p:cBhvr>
                                        <p:cTn id="7" dur="500" fill="hold"/>
                                        <p:tgtEl>
                                          <p:spTgt spid="3">
                                            <p:txEl>
                                              <p:pRg st="1" end="1"/>
                                            </p:txEl>
                                          </p:spTgt>
                                        </p:tgtEl>
                                        <p:attrNameLst>
                                          <p:attrName>fillcolor</p:attrName>
                                        </p:attrNameLst>
                                      </p:cBhvr>
                                      <p:to>
                                        <p:clrVal>
                                          <a:schemeClr val="hlink"/>
                                        </p:clrVal>
                                      </p:to>
                                    </p:set>
                                    <p:set>
                                      <p:cBhvr>
                                        <p:cTn id="8" dur="500" fill="hold"/>
                                        <p:tgtEl>
                                          <p:spTgt spid="3">
                                            <p:txEl>
                                              <p:pRg st="1" end="1"/>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3">
                                            <p:txEl>
                                              <p:pRg st="0" end="0"/>
                                            </p:txEl>
                                          </p:spTgt>
                                        </p:tgtEl>
                                        <p:attrNameLst>
                                          <p:attrName>style.color</p:attrName>
                                        </p:attrNameLst>
                                      </p:cBhvr>
                                      <p:to>
                                        <p:clrVal>
                                          <a:schemeClr val="hlink"/>
                                        </p:clrVal>
                                      </p:to>
                                    </p:set>
                                    <p:set>
                                      <p:cBhvr>
                                        <p:cTn id="13" dur="500" fill="hold"/>
                                        <p:tgtEl>
                                          <p:spTgt spid="3">
                                            <p:txEl>
                                              <p:pRg st="0" end="0"/>
                                            </p:txEl>
                                          </p:spTgt>
                                        </p:tgtEl>
                                        <p:attrNameLst>
                                          <p:attrName>fillcolor</p:attrName>
                                        </p:attrNameLst>
                                      </p:cBhvr>
                                      <p:to>
                                        <p:clrVal>
                                          <a:schemeClr val="hlink"/>
                                        </p:clrVal>
                                      </p:to>
                                    </p:set>
                                    <p:set>
                                      <p:cBhvr>
                                        <p:cTn id="14" dur="500" fill="hold"/>
                                        <p:tgtEl>
                                          <p:spTgt spid="3">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3">
                                            <p:txEl>
                                              <p:pRg st="2" end="2"/>
                                            </p:txEl>
                                          </p:spTgt>
                                        </p:tgtEl>
                                        <p:attrNameLst>
                                          <p:attrName>style.color</p:attrName>
                                        </p:attrNameLst>
                                      </p:cBhvr>
                                      <p:to>
                                        <p:clrVal>
                                          <a:schemeClr val="hlink"/>
                                        </p:clrVal>
                                      </p:to>
                                    </p:set>
                                    <p:set>
                                      <p:cBhvr>
                                        <p:cTn id="19" dur="500" fill="hold"/>
                                        <p:tgtEl>
                                          <p:spTgt spid="3">
                                            <p:txEl>
                                              <p:pRg st="2" end="2"/>
                                            </p:txEl>
                                          </p:spTgt>
                                        </p:tgtEl>
                                        <p:attrNameLst>
                                          <p:attrName>fillcolor</p:attrName>
                                        </p:attrNameLst>
                                      </p:cBhvr>
                                      <p:to>
                                        <p:clrVal>
                                          <a:schemeClr val="hlink"/>
                                        </p:clrVal>
                                      </p:to>
                                    </p:set>
                                    <p:set>
                                      <p:cBhvr>
                                        <p:cTn id="20" dur="500" fill="hold"/>
                                        <p:tgtEl>
                                          <p:spTgt spid="3">
                                            <p:txEl>
                                              <p:pRg st="2" end="2"/>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nodeType="clickEffect">
                                  <p:stCondLst>
                                    <p:cond delay="0"/>
                                  </p:stCondLst>
                                  <p:iterate type="lt">
                                    <p:tmPct val="4000"/>
                                  </p:iterate>
                                  <p:childTnLst>
                                    <p:set>
                                      <p:cBhvr override="childStyle">
                                        <p:cTn id="24" dur="500" fill="hold"/>
                                        <p:tgtEl>
                                          <p:spTgt spid="3">
                                            <p:txEl>
                                              <p:pRg st="3" end="3"/>
                                            </p:txEl>
                                          </p:spTgt>
                                        </p:tgtEl>
                                        <p:attrNameLst>
                                          <p:attrName>style.color</p:attrName>
                                        </p:attrNameLst>
                                      </p:cBhvr>
                                      <p:to>
                                        <p:clrVal>
                                          <a:schemeClr val="hlink"/>
                                        </p:clrVal>
                                      </p:to>
                                    </p:set>
                                    <p:set>
                                      <p:cBhvr>
                                        <p:cTn id="25" dur="500" fill="hold"/>
                                        <p:tgtEl>
                                          <p:spTgt spid="3">
                                            <p:txEl>
                                              <p:pRg st="3" end="3"/>
                                            </p:txEl>
                                          </p:spTgt>
                                        </p:tgtEl>
                                        <p:attrNameLst>
                                          <p:attrName>fillcolor</p:attrName>
                                        </p:attrNameLst>
                                      </p:cBhvr>
                                      <p:to>
                                        <p:clrVal>
                                          <a:schemeClr val="hlink"/>
                                        </p:clrVal>
                                      </p:to>
                                    </p:set>
                                    <p:set>
                                      <p:cBhvr>
                                        <p:cTn id="26" dur="5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71B3BC5-3D42-44AD-BCA4-AD2B38295782}"/>
              </a:ext>
            </a:extLst>
          </p:cNvPr>
          <p:cNvSpPr>
            <a:spLocks noGrp="1"/>
          </p:cNvSpPr>
          <p:nvPr>
            <p:ph idx="1"/>
          </p:nvPr>
        </p:nvSpPr>
        <p:spPr>
          <a:xfrm>
            <a:off x="611807" y="1905843"/>
            <a:ext cx="8464957" cy="4763193"/>
          </a:xfrm>
        </p:spPr>
        <p:txBody>
          <a:bodyPr>
            <a:normAutofit/>
          </a:bodyPr>
          <a:lstStyle/>
          <a:p>
            <a:pPr marL="0" indent="0">
              <a:spcBef>
                <a:spcPts val="1800"/>
              </a:spcBef>
              <a:buNone/>
            </a:pPr>
            <a:r>
              <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5) Establish a communication and reporting </a:t>
            </a:r>
            <a:br>
              <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br>
            <a:r>
              <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     system between relevant parties.</a:t>
            </a:r>
          </a:p>
          <a:p>
            <a:pPr marL="0" indent="0">
              <a:spcBef>
                <a:spcPts val="1800"/>
              </a:spcBef>
              <a:buNone/>
            </a:pPr>
            <a:r>
              <a:rPr kumimoji="1"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6) Repeatedly train crew members on the </a:t>
            </a:r>
            <a:br>
              <a:rPr kumimoji="1"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br>
            <a:r>
              <a:rPr kumimoji="1"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     arrangement of train protections, </a:t>
            </a:r>
            <a:br>
              <a:rPr kumimoji="1"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br>
            <a:r>
              <a:rPr kumimoji="1"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     contacting and reporting etc. to respond to </a:t>
            </a:r>
            <a:br>
              <a:rPr kumimoji="1"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br>
            <a:r>
              <a:rPr kumimoji="1"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     emergencies.</a:t>
            </a:r>
          </a:p>
          <a:p>
            <a:pPr marL="0" indent="0">
              <a:spcBef>
                <a:spcPts val="1800"/>
              </a:spcBef>
              <a:buNone/>
            </a:pPr>
            <a:r>
              <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7) </a:t>
            </a:r>
            <a:r>
              <a:rPr kumimoji="1"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Grant appropriate authority and responsibility </a:t>
            </a:r>
            <a:br>
              <a:rPr kumimoji="1"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br>
            <a:r>
              <a:rPr kumimoji="1"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     to personnel.</a:t>
            </a:r>
          </a:p>
        </p:txBody>
      </p:sp>
      <p:sp>
        <p:nvSpPr>
          <p:cNvPr id="6" name="Rectangle 2">
            <a:extLst>
              <a:ext uri="{FF2B5EF4-FFF2-40B4-BE49-F238E27FC236}">
                <a16:creationId xmlns:a16="http://schemas.microsoft.com/office/drawing/2014/main" id="{DC5DE234-8774-428A-ADBD-DB2FE861BDB2}"/>
              </a:ext>
            </a:extLst>
          </p:cNvPr>
          <p:cNvSpPr txBox="1">
            <a:spLocks noChangeArrowheads="1"/>
          </p:cNvSpPr>
          <p:nvPr/>
        </p:nvSpPr>
        <p:spPr bwMode="auto">
          <a:xfrm>
            <a:off x="395288" y="188913"/>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kern="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3.4 Lessons from the Accident</a:t>
            </a:r>
          </a:p>
        </p:txBody>
      </p:sp>
      <p:sp>
        <p:nvSpPr>
          <p:cNvPr id="7" name="テキスト ボックス 6">
            <a:extLst>
              <a:ext uri="{FF2B5EF4-FFF2-40B4-BE49-F238E27FC236}">
                <a16:creationId xmlns:a16="http://schemas.microsoft.com/office/drawing/2014/main" id="{A5884B2F-E368-489A-8FFE-02B0B7B9D011}"/>
              </a:ext>
            </a:extLst>
          </p:cNvPr>
          <p:cNvSpPr txBox="1"/>
          <p:nvPr/>
        </p:nvSpPr>
        <p:spPr>
          <a:xfrm>
            <a:off x="266273" y="1006714"/>
            <a:ext cx="8611454" cy="430887"/>
          </a:xfrm>
          <a:prstGeom prst="rect">
            <a:avLst/>
          </a:prstGeom>
          <a:noFill/>
          <a:ln>
            <a:solidFill>
              <a:schemeClr val="tx1"/>
            </a:solidFill>
          </a:ln>
        </p:spPr>
        <p:txBody>
          <a:bodyPr wrap="square" rtlCol="0">
            <a:spAutoFit/>
          </a:bodyPr>
          <a:lstStyle/>
          <a:p>
            <a:r>
              <a:rPr kumimoji="1" lang="en-GB" altLang="ja-JP" sz="2200">
                <a:latin typeface="BIZ UDPゴシック" panose="020B0400000000000000" pitchFamily="50" charset="-128"/>
                <a:ea typeface="BIZ UDPゴシック" panose="020B0400000000000000" pitchFamily="50" charset="-128"/>
                <a:cs typeface="Arial" panose="020B0604020202020204" pitchFamily="34" charset="0"/>
              </a:rPr>
              <a:t>Caused by human error and organizational structures.</a:t>
            </a:r>
          </a:p>
        </p:txBody>
      </p:sp>
    </p:spTree>
    <p:extLst>
      <p:ext uri="{BB962C8B-B14F-4D97-AF65-F5344CB8AC3E}">
        <p14:creationId xmlns:p14="http://schemas.microsoft.com/office/powerpoint/2010/main" val="205007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chemeClr val="hlink"/>
                                        </p:clrVal>
                                      </p:to>
                                    </p:set>
                                    <p:set>
                                      <p:cBhvr>
                                        <p:cTn id="7" dur="500" fill="hold"/>
                                        <p:tgtEl>
                                          <p:spTgt spid="3">
                                            <p:txEl>
                                              <p:pRg st="0" end="0"/>
                                            </p:txEl>
                                          </p:spTgt>
                                        </p:tgtEl>
                                        <p:attrNameLst>
                                          <p:attrName>fillcolor</p:attrName>
                                        </p:attrNameLst>
                                      </p:cBhvr>
                                      <p:to>
                                        <p:clrVal>
                                          <a:schemeClr val="hlink"/>
                                        </p:clrVal>
                                      </p:to>
                                    </p:set>
                                    <p:set>
                                      <p:cBhvr>
                                        <p:cTn id="8" dur="500" fill="hold"/>
                                        <p:tgtEl>
                                          <p:spTgt spid="3">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3">
                                            <p:txEl>
                                              <p:pRg st="1" end="1"/>
                                            </p:txEl>
                                          </p:spTgt>
                                        </p:tgtEl>
                                        <p:attrNameLst>
                                          <p:attrName>style.color</p:attrName>
                                        </p:attrNameLst>
                                      </p:cBhvr>
                                      <p:to>
                                        <p:clrVal>
                                          <a:schemeClr val="hlink"/>
                                        </p:clrVal>
                                      </p:to>
                                    </p:set>
                                    <p:set>
                                      <p:cBhvr>
                                        <p:cTn id="13" dur="500" fill="hold"/>
                                        <p:tgtEl>
                                          <p:spTgt spid="3">
                                            <p:txEl>
                                              <p:pRg st="1" end="1"/>
                                            </p:txEl>
                                          </p:spTgt>
                                        </p:tgtEl>
                                        <p:attrNameLst>
                                          <p:attrName>fillcolor</p:attrName>
                                        </p:attrNameLst>
                                      </p:cBhvr>
                                      <p:to>
                                        <p:clrVal>
                                          <a:schemeClr val="hlink"/>
                                        </p:clrVal>
                                      </p:to>
                                    </p:set>
                                    <p:set>
                                      <p:cBhvr>
                                        <p:cTn id="14" dur="500" fill="hold"/>
                                        <p:tgtEl>
                                          <p:spTgt spid="3">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3">
                                            <p:txEl>
                                              <p:pRg st="2" end="2"/>
                                            </p:txEl>
                                          </p:spTgt>
                                        </p:tgtEl>
                                        <p:attrNameLst>
                                          <p:attrName>style.color</p:attrName>
                                        </p:attrNameLst>
                                      </p:cBhvr>
                                      <p:to>
                                        <p:clrVal>
                                          <a:schemeClr val="hlink"/>
                                        </p:clrVal>
                                      </p:to>
                                    </p:set>
                                    <p:set>
                                      <p:cBhvr>
                                        <p:cTn id="19" dur="500" fill="hold"/>
                                        <p:tgtEl>
                                          <p:spTgt spid="3">
                                            <p:txEl>
                                              <p:pRg st="2" end="2"/>
                                            </p:txEl>
                                          </p:spTgt>
                                        </p:tgtEl>
                                        <p:attrNameLst>
                                          <p:attrName>fillcolor</p:attrName>
                                        </p:attrNameLst>
                                      </p:cBhvr>
                                      <p:to>
                                        <p:clrVal>
                                          <a:schemeClr val="hlink"/>
                                        </p:clrVal>
                                      </p:to>
                                    </p:set>
                                    <p:set>
                                      <p:cBhvr>
                                        <p:cTn id="20"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ctrTitle"/>
          </p:nvPr>
        </p:nvSpPr>
        <p:spPr>
          <a:xfrm>
            <a:off x="489175" y="2044389"/>
            <a:ext cx="8448834" cy="1470025"/>
          </a:xfrm>
        </p:spPr>
        <p:txBody>
          <a:bodyPr/>
          <a:lstStyle/>
          <a:p>
            <a:pPr marL="625475" indent="-625475"/>
            <a:r>
              <a:rPr lang="en-GB" altLang="ja-JP" dirty="0">
                <a:latin typeface="BIZ UDPゴシック" panose="020B0400000000000000" pitchFamily="50" charset="-128"/>
                <a:ea typeface="BIZ UDPゴシック" panose="020B0400000000000000" pitchFamily="50" charset="-128"/>
                <a:cs typeface="Arial" panose="020B0604020202020204" pitchFamily="34" charset="0"/>
              </a:rPr>
              <a:t>1. Worldwide History of Railways and Accidents</a:t>
            </a:r>
            <a:endParaRPr lang="en-GB" dirty="0">
              <a:solidFill>
                <a:schemeClr val="bg2"/>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3" name="字幕 2">
            <a:extLst>
              <a:ext uri="{FF2B5EF4-FFF2-40B4-BE49-F238E27FC236}">
                <a16:creationId xmlns:a16="http://schemas.microsoft.com/office/drawing/2014/main" id="{9DF8C54C-D8BE-4BE1-A3E1-F3CBF48EBC96}"/>
              </a:ext>
            </a:extLst>
          </p:cNvPr>
          <p:cNvSpPr>
            <a:spLocks noGrp="1"/>
          </p:cNvSpPr>
          <p:nvPr>
            <p:ph type="subTitle" sz="quarter" idx="1"/>
          </p:nvPr>
        </p:nvSpPr>
        <p:spPr>
          <a:xfrm>
            <a:off x="575844" y="4208379"/>
            <a:ext cx="8448833" cy="1346200"/>
          </a:xfrm>
        </p:spPr>
        <p:txBody>
          <a:bodyPr/>
          <a:lstStyle/>
          <a:p>
            <a:r>
              <a:rPr kumimoji="1" lang="en-GB" altLang="ja-JP" sz="2600" dirty="0">
                <a:latin typeface="BIZ UDPゴシック" panose="020B0400000000000000" pitchFamily="50" charset="-128"/>
                <a:ea typeface="BIZ UDPゴシック" panose="020B0400000000000000" pitchFamily="50" charset="-128"/>
                <a:cs typeface="Arial" panose="020B0604020202020204" pitchFamily="34" charset="0"/>
              </a:rPr>
              <a:t>In this chapter, you will learn about the progress of railway technology and the history of accidents around the world.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ctrTitle"/>
          </p:nvPr>
        </p:nvSpPr>
        <p:spPr>
          <a:xfrm>
            <a:off x="539750" y="1067345"/>
            <a:ext cx="8064500" cy="2515793"/>
          </a:xfrm>
        </p:spPr>
        <p:txBody>
          <a:bodyPr/>
          <a:lstStyle/>
          <a:p>
            <a:pPr marL="628650" indent="-628650"/>
            <a:r>
              <a:rPr lang="en-GB" altLang="ja-JP" dirty="0">
                <a:latin typeface="BIZ UDPゴシック" panose="020B0400000000000000" pitchFamily="50" charset="-128"/>
                <a:ea typeface="BIZ UDPゴシック" panose="020B0400000000000000" pitchFamily="50" charset="-128"/>
                <a:cs typeface="Arial" panose="020B0604020202020204" pitchFamily="34" charset="0"/>
              </a:rPr>
              <a:t>4. Japanese Accident Case Study and Lessons Learned (2005 Train Derailment)</a:t>
            </a:r>
            <a:endParaRPr lang="en-GB" dirty="0">
              <a:solidFill>
                <a:schemeClr val="bg2"/>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3" name="字幕 2">
            <a:extLst>
              <a:ext uri="{FF2B5EF4-FFF2-40B4-BE49-F238E27FC236}">
                <a16:creationId xmlns:a16="http://schemas.microsoft.com/office/drawing/2014/main" id="{9DF8C54C-D8BE-4BE1-A3E1-F3CBF48EBC96}"/>
              </a:ext>
            </a:extLst>
          </p:cNvPr>
          <p:cNvSpPr>
            <a:spLocks noGrp="1"/>
          </p:cNvSpPr>
          <p:nvPr>
            <p:ph type="subTitle" sz="quarter" idx="1"/>
          </p:nvPr>
        </p:nvSpPr>
        <p:spPr>
          <a:xfrm>
            <a:off x="539750" y="4292600"/>
            <a:ext cx="8105486" cy="1346200"/>
          </a:xfrm>
        </p:spPr>
        <p:txBody>
          <a:bodyPr/>
          <a:lstStyle/>
          <a:p>
            <a:r>
              <a:rPr kumimoji="1" lang="en-GB" altLang="ja-JP" sz="2600" dirty="0">
                <a:latin typeface="BIZ UDPゴシック" panose="020B0400000000000000" pitchFamily="50" charset="-128"/>
                <a:ea typeface="BIZ UDPゴシック" panose="020B0400000000000000" pitchFamily="50" charset="-128"/>
                <a:cs typeface="Arial" panose="020B0604020202020204" pitchFamily="34" charset="0"/>
              </a:rPr>
              <a:t>In this chapter, you will learn about the train derailment that occurred </a:t>
            </a:r>
            <a:r>
              <a:rPr lang="en-GB" altLang="ja-JP" sz="2600" dirty="0">
                <a:latin typeface="BIZ UDPゴシック" panose="020B0400000000000000" pitchFamily="50" charset="-128"/>
                <a:ea typeface="BIZ UDPゴシック" panose="020B0400000000000000" pitchFamily="50" charset="-128"/>
                <a:cs typeface="Arial" panose="020B0604020202020204" pitchFamily="34" charset="0"/>
              </a:rPr>
              <a:t>on the </a:t>
            </a:r>
            <a:r>
              <a:rPr lang="en-GB" altLang="ja-JP" sz="2600" dirty="0" err="1">
                <a:latin typeface="BIZ UDPゴシック" panose="020B0400000000000000" pitchFamily="50" charset="-128"/>
                <a:ea typeface="BIZ UDPゴシック" panose="020B0400000000000000" pitchFamily="50" charset="-128"/>
                <a:cs typeface="Arial" panose="020B0604020202020204" pitchFamily="34" charset="0"/>
              </a:rPr>
              <a:t>Fukuchiyama</a:t>
            </a:r>
            <a:r>
              <a:rPr lang="en-GB" altLang="ja-JP" sz="2600" dirty="0">
                <a:latin typeface="BIZ UDPゴシック" panose="020B0400000000000000" pitchFamily="50" charset="-128"/>
                <a:ea typeface="BIZ UDPゴシック" panose="020B0400000000000000" pitchFamily="50" charset="-128"/>
                <a:cs typeface="Arial" panose="020B0604020202020204" pitchFamily="34" charset="0"/>
              </a:rPr>
              <a:t> Line </a:t>
            </a:r>
            <a:r>
              <a:rPr kumimoji="1" lang="en-GB" altLang="ja-JP" sz="2600" dirty="0">
                <a:latin typeface="BIZ UDPゴシック" panose="020B0400000000000000" pitchFamily="50" charset="-128"/>
                <a:ea typeface="BIZ UDPゴシック" panose="020B0400000000000000" pitchFamily="50" charset="-128"/>
                <a:cs typeface="Arial" panose="020B0604020202020204" pitchFamily="34" charset="0"/>
              </a:rPr>
              <a:t>in 2005, and lessons learned.</a:t>
            </a:r>
          </a:p>
        </p:txBody>
      </p:sp>
    </p:spTree>
    <p:extLst>
      <p:ext uri="{BB962C8B-B14F-4D97-AF65-F5344CB8AC3E}">
        <p14:creationId xmlns:p14="http://schemas.microsoft.com/office/powerpoint/2010/main" val="1442523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C92F82-E625-412A-A4EA-A0B57702CE2E}"/>
              </a:ext>
            </a:extLst>
          </p:cNvPr>
          <p:cNvSpPr>
            <a:spLocks noGrp="1"/>
          </p:cNvSpPr>
          <p:nvPr>
            <p:ph type="title"/>
          </p:nvPr>
        </p:nvSpPr>
        <p:spPr/>
        <p:txBody>
          <a:bodyPr/>
          <a:lstStyle/>
          <a:p>
            <a:r>
              <a:rPr kumimoji="1" lang="en-GB" altLang="ja-JP" dirty="0">
                <a:latin typeface="BIZ UDPゴシック" panose="020B0400000000000000" pitchFamily="50" charset="-128"/>
                <a:ea typeface="BIZ UDPゴシック" panose="020B0400000000000000" pitchFamily="50" charset="-128"/>
              </a:rPr>
              <a:t>Animation</a:t>
            </a:r>
          </a:p>
        </p:txBody>
      </p:sp>
      <p:sp>
        <p:nvSpPr>
          <p:cNvPr id="3" name="コンテンツ プレースホルダー 2">
            <a:extLst>
              <a:ext uri="{FF2B5EF4-FFF2-40B4-BE49-F238E27FC236}">
                <a16:creationId xmlns:a16="http://schemas.microsoft.com/office/drawing/2014/main" id="{B813FAE8-403F-4409-9D2F-EEDE799FC05D}"/>
              </a:ext>
            </a:extLst>
          </p:cNvPr>
          <p:cNvSpPr>
            <a:spLocks noGrp="1"/>
          </p:cNvSpPr>
          <p:nvPr>
            <p:ph idx="1"/>
          </p:nvPr>
        </p:nvSpPr>
        <p:spPr/>
        <p:txBody>
          <a:bodyPr/>
          <a:lstStyle/>
          <a:p>
            <a:endParaRPr kumimoji="1" lang="en-GB" altLang="ja-JP">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99640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6C0170CD-D716-4233-8FBA-5C74F730CE3E}"/>
              </a:ext>
            </a:extLst>
          </p:cNvPr>
          <p:cNvSpPr txBox="1">
            <a:spLocks noChangeArrowheads="1"/>
          </p:cNvSpPr>
          <p:nvPr/>
        </p:nvSpPr>
        <p:spPr bwMode="auto">
          <a:xfrm>
            <a:off x="395288" y="188913"/>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kern="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4.1 Outline of Accident</a:t>
            </a:r>
          </a:p>
        </p:txBody>
      </p:sp>
      <p:sp>
        <p:nvSpPr>
          <p:cNvPr id="9" name="コンテンツ プレースホルダー 2">
            <a:extLst>
              <a:ext uri="{FF2B5EF4-FFF2-40B4-BE49-F238E27FC236}">
                <a16:creationId xmlns:a16="http://schemas.microsoft.com/office/drawing/2014/main" id="{E3B33FB7-A4B8-43AC-A931-C74601868FC9}"/>
              </a:ext>
            </a:extLst>
          </p:cNvPr>
          <p:cNvSpPr txBox="1">
            <a:spLocks/>
          </p:cNvSpPr>
          <p:nvPr/>
        </p:nvSpPr>
        <p:spPr bwMode="auto">
          <a:xfrm>
            <a:off x="299321" y="1144667"/>
            <a:ext cx="8488419" cy="489987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nSpc>
                <a:spcPct val="90000"/>
              </a:lnSpc>
              <a:buFont typeface="Wingdings" panose="05000000000000000000" pitchFamily="2" charset="2"/>
              <a:buChar char="Ø"/>
            </a:pPr>
            <a:r>
              <a:rPr lang="en-GB" altLang="ja-JP" sz="2600" dirty="0">
                <a:latin typeface="BIZ UDPゴシック" panose="020B0400000000000000" pitchFamily="50" charset="-128"/>
                <a:ea typeface="BIZ UDPゴシック" panose="020B0400000000000000" pitchFamily="50" charset="-128"/>
                <a:cs typeface="Arial" panose="020B0604020202020204" pitchFamily="34" charset="0"/>
              </a:rPr>
              <a:t>The train exceeded the speed limit of 70 km/h on the right curve, entering at about 116 km/h</a:t>
            </a:r>
          </a:p>
          <a:p>
            <a:pPr>
              <a:lnSpc>
                <a:spcPct val="90000"/>
              </a:lnSpc>
              <a:buFont typeface="Wingdings" panose="05000000000000000000" pitchFamily="2" charset="2"/>
              <a:buChar char="Ø"/>
            </a:pPr>
            <a:endParaRPr lang="en-GB" altLang="ja-JP" sz="2600" dirty="0">
              <a:latin typeface="BIZ UDPゴシック" panose="020B0400000000000000" pitchFamily="50" charset="-128"/>
              <a:ea typeface="BIZ UDPゴシック" panose="020B0400000000000000" pitchFamily="50" charset="-128"/>
              <a:cs typeface="Arial" panose="020B0604020202020204" pitchFamily="34" charset="0"/>
            </a:endParaRPr>
          </a:p>
          <a:p>
            <a:pPr>
              <a:lnSpc>
                <a:spcPct val="90000"/>
              </a:lnSpc>
              <a:buFont typeface="Wingdings" panose="05000000000000000000" pitchFamily="2" charset="2"/>
              <a:buChar char="Ø"/>
            </a:pPr>
            <a:r>
              <a:rPr lang="en-GB" altLang="ja-JP" sz="2600" dirty="0">
                <a:latin typeface="BIZ UDPゴシック" panose="020B0400000000000000" pitchFamily="50" charset="-128"/>
                <a:ea typeface="BIZ UDPゴシック" panose="020B0400000000000000" pitchFamily="50" charset="-128"/>
                <a:cs typeface="Arial" panose="020B0604020202020204" pitchFamily="34" charset="0"/>
              </a:rPr>
              <a:t>The first car was derailed and fell to the left</a:t>
            </a:r>
          </a:p>
          <a:p>
            <a:pPr>
              <a:lnSpc>
                <a:spcPct val="90000"/>
              </a:lnSpc>
              <a:buFont typeface="Wingdings" panose="05000000000000000000" pitchFamily="2" charset="2"/>
              <a:buChar char="Ø"/>
            </a:pPr>
            <a:endParaRPr lang="en-GB" altLang="ja-JP" sz="2600" dirty="0">
              <a:latin typeface="BIZ UDPゴシック" panose="020B0400000000000000" pitchFamily="50" charset="-128"/>
              <a:ea typeface="BIZ UDPゴシック" panose="020B0400000000000000" pitchFamily="50" charset="-128"/>
              <a:cs typeface="Arial" panose="020B0604020202020204" pitchFamily="34" charset="0"/>
            </a:endParaRPr>
          </a:p>
          <a:p>
            <a:pPr>
              <a:lnSpc>
                <a:spcPct val="90000"/>
              </a:lnSpc>
              <a:buFont typeface="Wingdings" panose="05000000000000000000" pitchFamily="2" charset="2"/>
              <a:buChar char="Ø"/>
            </a:pPr>
            <a:r>
              <a:rPr lang="en-GB" altLang="ja-JP" sz="2600" dirty="0">
                <a:latin typeface="BIZ UDPゴシック" panose="020B0400000000000000" pitchFamily="50" charset="-128"/>
                <a:ea typeface="BIZ UDPゴシック" panose="020B0400000000000000" pitchFamily="50" charset="-128"/>
                <a:cs typeface="Arial" panose="020B0604020202020204" pitchFamily="34" charset="0"/>
              </a:rPr>
              <a:t>Cars 2-5 were derailed, and the first two cars then crashed into a building beside the railroad track</a:t>
            </a:r>
          </a:p>
          <a:p>
            <a:pPr>
              <a:lnSpc>
                <a:spcPct val="90000"/>
              </a:lnSpc>
              <a:buFont typeface="Wingdings" panose="05000000000000000000" pitchFamily="2" charset="2"/>
              <a:buChar char="Ø"/>
            </a:pPr>
            <a:endParaRPr lang="en-GB" altLang="ja-JP" sz="2600" dirty="0">
              <a:latin typeface="BIZ UDPゴシック" panose="020B0400000000000000" pitchFamily="50" charset="-128"/>
              <a:ea typeface="BIZ UDPゴシック" panose="020B0400000000000000" pitchFamily="50" charset="-128"/>
              <a:cs typeface="Arial" panose="020B0604020202020204" pitchFamily="34" charset="0"/>
            </a:endParaRPr>
          </a:p>
          <a:p>
            <a:pPr>
              <a:lnSpc>
                <a:spcPct val="90000"/>
              </a:lnSpc>
              <a:buFont typeface="Wingdings" panose="05000000000000000000" pitchFamily="2" charset="2"/>
              <a:buChar char="Ø"/>
            </a:pPr>
            <a:r>
              <a:rPr lang="en-GB" altLang="ja-JP" sz="2600" kern="0" dirty="0">
                <a:latin typeface="BIZ UDPゴシック" panose="020B0400000000000000" pitchFamily="50" charset="-128"/>
                <a:ea typeface="BIZ UDPゴシック" panose="020B0400000000000000" pitchFamily="50" charset="-128"/>
                <a:cs typeface="Arial" panose="020B0604020202020204" pitchFamily="34" charset="0"/>
              </a:rPr>
              <a:t>Cars 1-2 were wrecked</a:t>
            </a:r>
          </a:p>
        </p:txBody>
      </p:sp>
    </p:spTree>
    <p:extLst>
      <p:ext uri="{BB962C8B-B14F-4D97-AF65-F5344CB8AC3E}">
        <p14:creationId xmlns:p14="http://schemas.microsoft.com/office/powerpoint/2010/main" val="415615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6C0170CD-D716-4233-8FBA-5C74F730CE3E}"/>
              </a:ext>
            </a:extLst>
          </p:cNvPr>
          <p:cNvSpPr txBox="1">
            <a:spLocks noChangeArrowheads="1"/>
          </p:cNvSpPr>
          <p:nvPr/>
        </p:nvSpPr>
        <p:spPr bwMode="auto">
          <a:xfrm>
            <a:off x="395288" y="188913"/>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kern="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4.1 Outline of Accident</a:t>
            </a:r>
          </a:p>
        </p:txBody>
      </p:sp>
      <p:sp>
        <p:nvSpPr>
          <p:cNvPr id="9" name="コンテンツ プレースホルダー 2">
            <a:extLst>
              <a:ext uri="{FF2B5EF4-FFF2-40B4-BE49-F238E27FC236}">
                <a16:creationId xmlns:a16="http://schemas.microsoft.com/office/drawing/2014/main" id="{E3B33FB7-A4B8-43AC-A931-C74601868FC9}"/>
              </a:ext>
            </a:extLst>
          </p:cNvPr>
          <p:cNvSpPr txBox="1">
            <a:spLocks/>
          </p:cNvSpPr>
          <p:nvPr/>
        </p:nvSpPr>
        <p:spPr bwMode="auto">
          <a:xfrm>
            <a:off x="299321" y="1144667"/>
            <a:ext cx="8488419" cy="489987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ct val="90000"/>
              </a:lnSpc>
              <a:buNone/>
            </a:pPr>
            <a:endParaRPr lang="en-GB" altLang="ja-JP" sz="2600" kern="0" dirty="0">
              <a:latin typeface="BIZ UDPゴシック" panose="020B0400000000000000" pitchFamily="50" charset="-128"/>
              <a:ea typeface="BIZ UDPゴシック" panose="020B0400000000000000" pitchFamily="50" charset="-128"/>
              <a:cs typeface="Arial" panose="020B0604020202020204" pitchFamily="34" charset="0"/>
            </a:endParaRPr>
          </a:p>
          <a:p>
            <a:pPr>
              <a:lnSpc>
                <a:spcPct val="90000"/>
              </a:lnSpc>
              <a:buFont typeface="Wingdings" panose="05000000000000000000" pitchFamily="2" charset="2"/>
              <a:buChar char="Ø"/>
            </a:pPr>
            <a:r>
              <a:rPr lang="en-GB" altLang="ja-JP" sz="2600" kern="0" dirty="0">
                <a:latin typeface="BIZ UDPゴシック" panose="020B0400000000000000" pitchFamily="50" charset="-128"/>
                <a:ea typeface="BIZ UDPゴシック" panose="020B0400000000000000" pitchFamily="50" charset="-128"/>
                <a:cs typeface="Arial" panose="020B0604020202020204" pitchFamily="34" charset="0"/>
              </a:rPr>
              <a:t>There was a possibility of causing a second accident when the conductor did not protect the train</a:t>
            </a:r>
          </a:p>
          <a:p>
            <a:pPr>
              <a:lnSpc>
                <a:spcPct val="90000"/>
              </a:lnSpc>
              <a:buFont typeface="Wingdings" panose="05000000000000000000" pitchFamily="2" charset="2"/>
              <a:buChar char="Ø"/>
            </a:pPr>
            <a:endParaRPr lang="en-GB" altLang="ja-JP" sz="2600" kern="0" dirty="0">
              <a:latin typeface="BIZ UDPゴシック" panose="020B0400000000000000" pitchFamily="50" charset="-128"/>
              <a:ea typeface="BIZ UDPゴシック" panose="020B0400000000000000" pitchFamily="50" charset="-128"/>
              <a:cs typeface="Arial" panose="020B0604020202020204" pitchFamily="34" charset="0"/>
            </a:endParaRPr>
          </a:p>
          <a:p>
            <a:pPr>
              <a:lnSpc>
                <a:spcPct val="90000"/>
              </a:lnSpc>
              <a:buFont typeface="Wingdings" panose="05000000000000000000" pitchFamily="2" charset="2"/>
              <a:buChar char="Ø"/>
            </a:pPr>
            <a:r>
              <a:rPr lang="en-GB" altLang="ja-JP" sz="2600" kern="0" dirty="0">
                <a:latin typeface="BIZ UDPゴシック" panose="020B0400000000000000" pitchFamily="50" charset="-128"/>
                <a:ea typeface="BIZ UDPゴシック" panose="020B0400000000000000" pitchFamily="50" charset="-128"/>
                <a:cs typeface="Arial" panose="020B0604020202020204" pitchFamily="34" charset="0"/>
              </a:rPr>
              <a:t>A local resident pushed the railway crossing emergency button and the approaching train stopped</a:t>
            </a:r>
          </a:p>
          <a:p>
            <a:pPr>
              <a:lnSpc>
                <a:spcPct val="90000"/>
              </a:lnSpc>
              <a:buFont typeface="Wingdings" panose="05000000000000000000" pitchFamily="2" charset="2"/>
              <a:buChar char="Ø"/>
            </a:pPr>
            <a:endParaRPr lang="en-GB" altLang="ja-JP" sz="2600" kern="0" dirty="0">
              <a:latin typeface="BIZ UDPゴシック" panose="020B0400000000000000" pitchFamily="50" charset="-128"/>
              <a:ea typeface="BIZ UDPゴシック" panose="020B0400000000000000" pitchFamily="50" charset="-128"/>
              <a:cs typeface="Arial" panose="020B0604020202020204" pitchFamily="34" charset="0"/>
            </a:endParaRPr>
          </a:p>
          <a:p>
            <a:pPr>
              <a:lnSpc>
                <a:spcPct val="90000"/>
              </a:lnSpc>
              <a:buFont typeface="Wingdings" panose="05000000000000000000" pitchFamily="2" charset="2"/>
              <a:buChar char="Ø"/>
            </a:pPr>
            <a:r>
              <a:rPr lang="en-GB" altLang="ja-JP" sz="2600" kern="0" dirty="0">
                <a:latin typeface="BIZ UDPゴシック" panose="020B0400000000000000" pitchFamily="50" charset="-128"/>
                <a:ea typeface="BIZ UDPゴシック" panose="020B0400000000000000" pitchFamily="50" charset="-128"/>
                <a:cs typeface="Arial" panose="020B0604020202020204" pitchFamily="34" charset="0"/>
              </a:rPr>
              <a:t>There were 107 dead (including 1 driver) and 562 injured</a:t>
            </a:r>
          </a:p>
        </p:txBody>
      </p:sp>
    </p:spTree>
    <p:extLst>
      <p:ext uri="{BB962C8B-B14F-4D97-AF65-F5344CB8AC3E}">
        <p14:creationId xmlns:p14="http://schemas.microsoft.com/office/powerpoint/2010/main" val="754022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建物, アパート, 道路, ストリート が含まれている画像&#10;&#10;自動的に生成された説明">
            <a:extLst>
              <a:ext uri="{FF2B5EF4-FFF2-40B4-BE49-F238E27FC236}">
                <a16:creationId xmlns:a16="http://schemas.microsoft.com/office/drawing/2014/main" id="{538F0B26-557D-4F79-9B16-C80D0F5850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20" b="5324"/>
          <a:stretch/>
        </p:blipFill>
        <p:spPr>
          <a:xfrm>
            <a:off x="2059443" y="-14016"/>
            <a:ext cx="5025113" cy="6886032"/>
          </a:xfrm>
          <a:prstGeom prst="rect">
            <a:avLst/>
          </a:prstGeom>
        </p:spPr>
      </p:pic>
    </p:spTree>
    <p:extLst>
      <p:ext uri="{BB962C8B-B14F-4D97-AF65-F5344CB8AC3E}">
        <p14:creationId xmlns:p14="http://schemas.microsoft.com/office/powerpoint/2010/main" val="1557981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F948EBA-7BA7-4588-BD67-82C9E2AE40C6}"/>
              </a:ext>
            </a:extLst>
          </p:cNvPr>
          <p:cNvSpPr txBox="1">
            <a:spLocks noChangeArrowheads="1"/>
          </p:cNvSpPr>
          <p:nvPr/>
        </p:nvSpPr>
        <p:spPr bwMode="auto">
          <a:xfrm>
            <a:off x="141834" y="91563"/>
            <a:ext cx="9057994"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kern="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4.2 Outline of Accident (Background)</a:t>
            </a:r>
          </a:p>
        </p:txBody>
      </p:sp>
      <p:sp>
        <p:nvSpPr>
          <p:cNvPr id="7" name="テキスト ボックス 6">
            <a:extLst>
              <a:ext uri="{FF2B5EF4-FFF2-40B4-BE49-F238E27FC236}">
                <a16:creationId xmlns:a16="http://schemas.microsoft.com/office/drawing/2014/main" id="{F3E3DBE7-4184-43F5-86A2-75E6CBE8D08C}"/>
              </a:ext>
            </a:extLst>
          </p:cNvPr>
          <p:cNvSpPr txBox="1"/>
          <p:nvPr/>
        </p:nvSpPr>
        <p:spPr>
          <a:xfrm>
            <a:off x="499772" y="911611"/>
            <a:ext cx="8276572" cy="830997"/>
          </a:xfrm>
          <a:prstGeom prst="rect">
            <a:avLst/>
          </a:prstGeom>
          <a:noFill/>
          <a:ln>
            <a:solidFill>
              <a:schemeClr val="tx1"/>
            </a:solidFill>
          </a:ln>
        </p:spPr>
        <p:txBody>
          <a:bodyPr wrap="square" rtlCol="0">
            <a:spAutoFit/>
          </a:bodyPr>
          <a:lstStyle/>
          <a:p>
            <a:r>
              <a:rPr kumimoji="1"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Two small “human errors” caused a major accident.</a:t>
            </a:r>
          </a:p>
        </p:txBody>
      </p:sp>
      <p:cxnSp>
        <p:nvCxnSpPr>
          <p:cNvPr id="5" name="直線コネクタ 4">
            <a:extLst>
              <a:ext uri="{FF2B5EF4-FFF2-40B4-BE49-F238E27FC236}">
                <a16:creationId xmlns:a16="http://schemas.microsoft.com/office/drawing/2014/main" id="{983CC6CF-6385-4BE2-A394-47F59B21AF86}"/>
              </a:ext>
            </a:extLst>
          </p:cNvPr>
          <p:cNvCxnSpPr>
            <a:cxnSpLocks/>
            <a:endCxn id="11" idx="1"/>
          </p:cNvCxnSpPr>
          <p:nvPr/>
        </p:nvCxnSpPr>
        <p:spPr>
          <a:xfrm>
            <a:off x="266950" y="2628896"/>
            <a:ext cx="7471733"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85CDC9BA-9553-42B7-A82D-60708231453F}"/>
              </a:ext>
            </a:extLst>
          </p:cNvPr>
          <p:cNvCxnSpPr>
            <a:cxnSpLocks/>
            <a:endCxn id="11" idx="1"/>
          </p:cNvCxnSpPr>
          <p:nvPr/>
        </p:nvCxnSpPr>
        <p:spPr>
          <a:xfrm>
            <a:off x="266950" y="2628896"/>
            <a:ext cx="7471733" cy="0"/>
          </a:xfrm>
          <a:prstGeom prst="line">
            <a:avLst/>
          </a:prstGeom>
          <a:ln w="444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29CC4E01-9AB4-458D-89F8-5CBD84F9A85A}"/>
              </a:ext>
            </a:extLst>
          </p:cNvPr>
          <p:cNvSpPr/>
          <p:nvPr/>
        </p:nvSpPr>
        <p:spPr>
          <a:xfrm>
            <a:off x="713554" y="2576811"/>
            <a:ext cx="306729" cy="1041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ltLang="ja-JP">
              <a:latin typeface="Arial" panose="020B0604020202020204" pitchFamily="34" charset="0"/>
              <a:cs typeface="Arial" panose="020B0604020202020204" pitchFamily="34" charset="0"/>
            </a:endParaRPr>
          </a:p>
        </p:txBody>
      </p:sp>
      <p:sp>
        <p:nvSpPr>
          <p:cNvPr id="11" name="正方形/長方形 10">
            <a:extLst>
              <a:ext uri="{FF2B5EF4-FFF2-40B4-BE49-F238E27FC236}">
                <a16:creationId xmlns:a16="http://schemas.microsoft.com/office/drawing/2014/main" id="{92786417-B729-44EF-8728-AFA3BCEDEBB4}"/>
              </a:ext>
            </a:extLst>
          </p:cNvPr>
          <p:cNvSpPr/>
          <p:nvPr/>
        </p:nvSpPr>
        <p:spPr>
          <a:xfrm>
            <a:off x="7738683" y="2576811"/>
            <a:ext cx="306729" cy="1041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ltLang="ja-JP">
              <a:latin typeface="Arial" panose="020B0604020202020204" pitchFamily="34" charset="0"/>
              <a:cs typeface="Arial" panose="020B0604020202020204" pitchFamily="34" charset="0"/>
            </a:endParaRPr>
          </a:p>
        </p:txBody>
      </p:sp>
      <p:sp>
        <p:nvSpPr>
          <p:cNvPr id="12" name="正方形/長方形 11">
            <a:extLst>
              <a:ext uri="{FF2B5EF4-FFF2-40B4-BE49-F238E27FC236}">
                <a16:creationId xmlns:a16="http://schemas.microsoft.com/office/drawing/2014/main" id="{58FB4A6F-53AB-41F0-B633-29BD277780F0}"/>
              </a:ext>
            </a:extLst>
          </p:cNvPr>
          <p:cNvSpPr/>
          <p:nvPr/>
        </p:nvSpPr>
        <p:spPr>
          <a:xfrm>
            <a:off x="5465311" y="2576811"/>
            <a:ext cx="306729" cy="1041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ltLang="ja-JP">
              <a:latin typeface="Arial" panose="020B0604020202020204" pitchFamily="34" charset="0"/>
              <a:cs typeface="Arial" panose="020B0604020202020204" pitchFamily="34" charset="0"/>
            </a:endParaRPr>
          </a:p>
        </p:txBody>
      </p:sp>
      <p:sp>
        <p:nvSpPr>
          <p:cNvPr id="13" name="正方形/長方形 12">
            <a:extLst>
              <a:ext uri="{FF2B5EF4-FFF2-40B4-BE49-F238E27FC236}">
                <a16:creationId xmlns:a16="http://schemas.microsoft.com/office/drawing/2014/main" id="{047A7287-EB2F-4148-BA32-EEDF52FC93A5}"/>
              </a:ext>
            </a:extLst>
          </p:cNvPr>
          <p:cNvSpPr/>
          <p:nvPr/>
        </p:nvSpPr>
        <p:spPr>
          <a:xfrm>
            <a:off x="2864280" y="2576811"/>
            <a:ext cx="306729" cy="1041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ltLang="ja-JP">
              <a:latin typeface="Arial" panose="020B0604020202020204" pitchFamily="34" charset="0"/>
              <a:cs typeface="Arial" panose="020B0604020202020204" pitchFamily="34" charset="0"/>
            </a:endParaRPr>
          </a:p>
        </p:txBody>
      </p:sp>
      <p:sp>
        <p:nvSpPr>
          <p:cNvPr id="14" name="テキスト ボックス 13">
            <a:extLst>
              <a:ext uri="{FF2B5EF4-FFF2-40B4-BE49-F238E27FC236}">
                <a16:creationId xmlns:a16="http://schemas.microsoft.com/office/drawing/2014/main" id="{4C22353C-1931-4E87-9CC8-2A200DB53016}"/>
              </a:ext>
            </a:extLst>
          </p:cNvPr>
          <p:cNvSpPr txBox="1"/>
          <p:nvPr/>
        </p:nvSpPr>
        <p:spPr>
          <a:xfrm>
            <a:off x="442787" y="2046445"/>
            <a:ext cx="1251403" cy="584775"/>
          </a:xfrm>
          <a:prstGeom prst="rect">
            <a:avLst/>
          </a:prstGeom>
          <a:noFill/>
        </p:spPr>
        <p:txBody>
          <a:bodyPr wrap="square" rtlCol="0">
            <a:spAutoFit/>
          </a:bodyPr>
          <a:lstStyle/>
          <a:p>
            <a:r>
              <a:rPr lang="en-GB" altLang="ja-JP" sz="1600" dirty="0">
                <a:latin typeface="Arial" panose="020B0604020202020204" pitchFamily="34" charset="0"/>
                <a:cs typeface="Arial" panose="020B0604020202020204" pitchFamily="34" charset="0"/>
              </a:rPr>
              <a:t>Amagasaki Station</a:t>
            </a:r>
            <a:endParaRPr kumimoji="1" lang="en-GB" altLang="ja-JP" sz="1600" dirty="0">
              <a:latin typeface="Arial" panose="020B0604020202020204" pitchFamily="34" charset="0"/>
              <a:cs typeface="Arial" panose="020B0604020202020204" pitchFamily="34" charset="0"/>
            </a:endParaRPr>
          </a:p>
        </p:txBody>
      </p:sp>
      <p:sp>
        <p:nvSpPr>
          <p:cNvPr id="15" name="テキスト ボックス 14">
            <a:extLst>
              <a:ext uri="{FF2B5EF4-FFF2-40B4-BE49-F238E27FC236}">
                <a16:creationId xmlns:a16="http://schemas.microsoft.com/office/drawing/2014/main" id="{FFF4744E-213C-44D4-973D-C72A7576A2C7}"/>
              </a:ext>
            </a:extLst>
          </p:cNvPr>
          <p:cNvSpPr txBox="1"/>
          <p:nvPr/>
        </p:nvSpPr>
        <p:spPr>
          <a:xfrm>
            <a:off x="2533093" y="2058320"/>
            <a:ext cx="1476818" cy="584775"/>
          </a:xfrm>
          <a:prstGeom prst="rect">
            <a:avLst/>
          </a:prstGeom>
          <a:noFill/>
        </p:spPr>
        <p:txBody>
          <a:bodyPr wrap="square" rtlCol="0">
            <a:spAutoFit/>
          </a:bodyPr>
          <a:lstStyle/>
          <a:p>
            <a:r>
              <a:rPr lang="en-GB" altLang="ja-JP" sz="1600" dirty="0" err="1">
                <a:latin typeface="Arial" panose="020B0604020202020204" pitchFamily="34" charset="0"/>
                <a:cs typeface="Arial" panose="020B0604020202020204" pitchFamily="34" charset="0"/>
              </a:rPr>
              <a:t>Tsukaguchi</a:t>
            </a:r>
            <a:r>
              <a:rPr lang="en-GB" altLang="ja-JP" sz="1600" dirty="0">
                <a:latin typeface="Arial" panose="020B0604020202020204" pitchFamily="34" charset="0"/>
                <a:cs typeface="Arial" panose="020B0604020202020204" pitchFamily="34" charset="0"/>
              </a:rPr>
              <a:t> Station</a:t>
            </a:r>
            <a:endParaRPr kumimoji="1" lang="en-GB" altLang="ja-JP" sz="1600" dirty="0">
              <a:latin typeface="Arial" panose="020B0604020202020204" pitchFamily="34" charset="0"/>
              <a:cs typeface="Arial" panose="020B0604020202020204" pitchFamily="34" charset="0"/>
            </a:endParaRPr>
          </a:p>
        </p:txBody>
      </p:sp>
      <p:sp>
        <p:nvSpPr>
          <p:cNvPr id="16" name="テキスト ボックス 15">
            <a:extLst>
              <a:ext uri="{FF2B5EF4-FFF2-40B4-BE49-F238E27FC236}">
                <a16:creationId xmlns:a16="http://schemas.microsoft.com/office/drawing/2014/main" id="{666A1EF1-1D61-454D-BFA6-39C27E31613A}"/>
              </a:ext>
            </a:extLst>
          </p:cNvPr>
          <p:cNvSpPr txBox="1"/>
          <p:nvPr/>
        </p:nvSpPr>
        <p:spPr>
          <a:xfrm>
            <a:off x="5255834" y="2058320"/>
            <a:ext cx="1148506" cy="584775"/>
          </a:xfrm>
          <a:prstGeom prst="rect">
            <a:avLst/>
          </a:prstGeom>
          <a:noFill/>
        </p:spPr>
        <p:txBody>
          <a:bodyPr wrap="square" rtlCol="0">
            <a:spAutoFit/>
          </a:bodyPr>
          <a:lstStyle/>
          <a:p>
            <a:r>
              <a:rPr lang="en-GB" altLang="ja-JP" sz="1600" dirty="0" err="1">
                <a:latin typeface="Arial" panose="020B0604020202020204" pitchFamily="34" charset="0"/>
                <a:cs typeface="Arial" panose="020B0604020202020204" pitchFamily="34" charset="0"/>
              </a:rPr>
              <a:t>Itami</a:t>
            </a:r>
            <a:r>
              <a:rPr lang="en-GB" altLang="ja-JP" sz="1600" dirty="0">
                <a:latin typeface="Arial" panose="020B0604020202020204" pitchFamily="34" charset="0"/>
                <a:cs typeface="Arial" panose="020B0604020202020204" pitchFamily="34" charset="0"/>
              </a:rPr>
              <a:t> Station</a:t>
            </a:r>
            <a:endParaRPr kumimoji="1" lang="en-GB" altLang="ja-JP" sz="1600" dirty="0">
              <a:latin typeface="Arial" panose="020B0604020202020204" pitchFamily="34" charset="0"/>
              <a:cs typeface="Arial" panose="020B0604020202020204" pitchFamily="34" charset="0"/>
            </a:endParaRPr>
          </a:p>
        </p:txBody>
      </p:sp>
      <p:sp>
        <p:nvSpPr>
          <p:cNvPr id="17" name="テキスト ボックス 16">
            <a:extLst>
              <a:ext uri="{FF2B5EF4-FFF2-40B4-BE49-F238E27FC236}">
                <a16:creationId xmlns:a16="http://schemas.microsoft.com/office/drawing/2014/main" id="{A7AD1D07-33E2-4BF5-802F-A7C29411624C}"/>
              </a:ext>
            </a:extLst>
          </p:cNvPr>
          <p:cNvSpPr txBox="1"/>
          <p:nvPr/>
        </p:nvSpPr>
        <p:spPr>
          <a:xfrm>
            <a:off x="7448601" y="2046445"/>
            <a:ext cx="1251403" cy="584775"/>
          </a:xfrm>
          <a:prstGeom prst="rect">
            <a:avLst/>
          </a:prstGeom>
          <a:noFill/>
        </p:spPr>
        <p:txBody>
          <a:bodyPr wrap="square" rtlCol="0">
            <a:spAutoFit/>
          </a:bodyPr>
          <a:lstStyle/>
          <a:p>
            <a:r>
              <a:rPr lang="en-GB" altLang="ja-JP" sz="1600" dirty="0" err="1">
                <a:latin typeface="Arial" panose="020B0604020202020204" pitchFamily="34" charset="0"/>
                <a:cs typeface="Arial" panose="020B0604020202020204" pitchFamily="34" charset="0"/>
              </a:rPr>
              <a:t>Takarazuka</a:t>
            </a:r>
            <a:r>
              <a:rPr lang="en-GB" altLang="ja-JP" sz="1600" dirty="0">
                <a:latin typeface="Arial" panose="020B0604020202020204" pitchFamily="34" charset="0"/>
                <a:cs typeface="Arial" panose="020B0604020202020204" pitchFamily="34" charset="0"/>
              </a:rPr>
              <a:t> Station</a:t>
            </a:r>
            <a:endParaRPr kumimoji="1" lang="en-GB" altLang="ja-JP" sz="1600" dirty="0">
              <a:latin typeface="Arial" panose="020B0604020202020204" pitchFamily="34" charset="0"/>
              <a:cs typeface="Arial" panose="020B0604020202020204" pitchFamily="34" charset="0"/>
            </a:endParaRPr>
          </a:p>
        </p:txBody>
      </p:sp>
      <p:grpSp>
        <p:nvGrpSpPr>
          <p:cNvPr id="18" name="グループ化 17">
            <a:extLst>
              <a:ext uri="{FF2B5EF4-FFF2-40B4-BE49-F238E27FC236}">
                <a16:creationId xmlns:a16="http://schemas.microsoft.com/office/drawing/2014/main" id="{88523035-2735-4B13-91F4-BF9C84EF1010}"/>
              </a:ext>
            </a:extLst>
          </p:cNvPr>
          <p:cNvGrpSpPr/>
          <p:nvPr/>
        </p:nvGrpSpPr>
        <p:grpSpPr>
          <a:xfrm>
            <a:off x="4316640" y="2443814"/>
            <a:ext cx="253839" cy="380322"/>
            <a:chOff x="4956140" y="2710514"/>
            <a:chExt cx="253839" cy="380322"/>
          </a:xfrm>
        </p:grpSpPr>
        <p:sp>
          <p:nvSpPr>
            <p:cNvPr id="19" name="フリーフォーム: 図形 18">
              <a:extLst>
                <a:ext uri="{FF2B5EF4-FFF2-40B4-BE49-F238E27FC236}">
                  <a16:creationId xmlns:a16="http://schemas.microsoft.com/office/drawing/2014/main" id="{7627B536-C4B2-4359-B86F-1228AECA90E5}"/>
                </a:ext>
              </a:extLst>
            </p:cNvPr>
            <p:cNvSpPr/>
            <p:nvPr/>
          </p:nvSpPr>
          <p:spPr>
            <a:xfrm rot="5400000">
              <a:off x="4868608" y="2798046"/>
              <a:ext cx="370162" cy="195098"/>
            </a:xfrm>
            <a:custGeom>
              <a:avLst/>
              <a:gdLst>
                <a:gd name="connsiteX0" fmla="*/ 0 w 555585"/>
                <a:gd name="connsiteY0" fmla="*/ 0 h 266218"/>
                <a:gd name="connsiteX1" fmla="*/ 254643 w 555585"/>
                <a:gd name="connsiteY1" fmla="*/ 219919 h 266218"/>
                <a:gd name="connsiteX2" fmla="*/ 434051 w 555585"/>
                <a:gd name="connsiteY2" fmla="*/ 75236 h 266218"/>
                <a:gd name="connsiteX3" fmla="*/ 555585 w 555585"/>
                <a:gd name="connsiteY3" fmla="*/ 266218 h 266218"/>
                <a:gd name="connsiteX0" fmla="*/ 0 w 471762"/>
                <a:gd name="connsiteY0" fmla="*/ 0 h 195098"/>
                <a:gd name="connsiteX1" fmla="*/ 170820 w 471762"/>
                <a:gd name="connsiteY1" fmla="*/ 148799 h 195098"/>
                <a:gd name="connsiteX2" fmla="*/ 350228 w 471762"/>
                <a:gd name="connsiteY2" fmla="*/ 4116 h 195098"/>
                <a:gd name="connsiteX3" fmla="*/ 471762 w 471762"/>
                <a:gd name="connsiteY3" fmla="*/ 195098 h 195098"/>
                <a:gd name="connsiteX0" fmla="*/ 0 w 471762"/>
                <a:gd name="connsiteY0" fmla="*/ 0 h 195098"/>
                <a:gd name="connsiteX1" fmla="*/ 170820 w 471762"/>
                <a:gd name="connsiteY1" fmla="*/ 148799 h 195098"/>
                <a:gd name="connsiteX2" fmla="*/ 332448 w 471762"/>
                <a:gd name="connsiteY2" fmla="*/ 24436 h 195098"/>
                <a:gd name="connsiteX3" fmla="*/ 471762 w 471762"/>
                <a:gd name="connsiteY3" fmla="*/ 195098 h 195098"/>
                <a:gd name="connsiteX0" fmla="*/ 0 w 471762"/>
                <a:gd name="connsiteY0" fmla="*/ 0 h 195098"/>
                <a:gd name="connsiteX1" fmla="*/ 142880 w 471762"/>
                <a:gd name="connsiteY1" fmla="*/ 148799 h 195098"/>
                <a:gd name="connsiteX2" fmla="*/ 332448 w 471762"/>
                <a:gd name="connsiteY2" fmla="*/ 24436 h 195098"/>
                <a:gd name="connsiteX3" fmla="*/ 471762 w 471762"/>
                <a:gd name="connsiteY3" fmla="*/ 195098 h 195098"/>
                <a:gd name="connsiteX0" fmla="*/ 0 w 393022"/>
                <a:gd name="connsiteY0" fmla="*/ 0 h 179858"/>
                <a:gd name="connsiteX1" fmla="*/ 142880 w 393022"/>
                <a:gd name="connsiteY1" fmla="*/ 148799 h 179858"/>
                <a:gd name="connsiteX2" fmla="*/ 332448 w 393022"/>
                <a:gd name="connsiteY2" fmla="*/ 24436 h 179858"/>
                <a:gd name="connsiteX3" fmla="*/ 393022 w 393022"/>
                <a:gd name="connsiteY3" fmla="*/ 179858 h 179858"/>
                <a:gd name="connsiteX0" fmla="*/ 0 w 370162"/>
                <a:gd name="connsiteY0" fmla="*/ 0 h 195098"/>
                <a:gd name="connsiteX1" fmla="*/ 120020 w 370162"/>
                <a:gd name="connsiteY1" fmla="*/ 164039 h 195098"/>
                <a:gd name="connsiteX2" fmla="*/ 309588 w 370162"/>
                <a:gd name="connsiteY2" fmla="*/ 39676 h 195098"/>
                <a:gd name="connsiteX3" fmla="*/ 370162 w 370162"/>
                <a:gd name="connsiteY3" fmla="*/ 195098 h 195098"/>
                <a:gd name="connsiteX0" fmla="*/ 0 w 370162"/>
                <a:gd name="connsiteY0" fmla="*/ 0 h 195098"/>
                <a:gd name="connsiteX1" fmla="*/ 132720 w 370162"/>
                <a:gd name="connsiteY1" fmla="*/ 138639 h 195098"/>
                <a:gd name="connsiteX2" fmla="*/ 309588 w 370162"/>
                <a:gd name="connsiteY2" fmla="*/ 39676 h 195098"/>
                <a:gd name="connsiteX3" fmla="*/ 370162 w 370162"/>
                <a:gd name="connsiteY3" fmla="*/ 195098 h 195098"/>
                <a:gd name="connsiteX0" fmla="*/ 0 w 370162"/>
                <a:gd name="connsiteY0" fmla="*/ 0 h 195098"/>
                <a:gd name="connsiteX1" fmla="*/ 132720 w 370162"/>
                <a:gd name="connsiteY1" fmla="*/ 138639 h 195098"/>
                <a:gd name="connsiteX2" fmla="*/ 284188 w 370162"/>
                <a:gd name="connsiteY2" fmla="*/ 57456 h 195098"/>
                <a:gd name="connsiteX3" fmla="*/ 370162 w 370162"/>
                <a:gd name="connsiteY3" fmla="*/ 195098 h 195098"/>
              </a:gdLst>
              <a:ahLst/>
              <a:cxnLst>
                <a:cxn ang="0">
                  <a:pos x="connsiteX0" y="connsiteY0"/>
                </a:cxn>
                <a:cxn ang="0">
                  <a:pos x="connsiteX1" y="connsiteY1"/>
                </a:cxn>
                <a:cxn ang="0">
                  <a:pos x="connsiteX2" y="connsiteY2"/>
                </a:cxn>
                <a:cxn ang="0">
                  <a:pos x="connsiteX3" y="connsiteY3"/>
                </a:cxn>
              </a:cxnLst>
              <a:rect l="l" t="t" r="r" b="b"/>
              <a:pathLst>
                <a:path w="370162" h="195098">
                  <a:moveTo>
                    <a:pt x="0" y="0"/>
                  </a:moveTo>
                  <a:cubicBezTo>
                    <a:pt x="91150" y="103690"/>
                    <a:pt x="85355" y="129063"/>
                    <a:pt x="132720" y="138639"/>
                  </a:cubicBezTo>
                  <a:cubicBezTo>
                    <a:pt x="180085" y="148215"/>
                    <a:pt x="234031" y="49740"/>
                    <a:pt x="284188" y="57456"/>
                  </a:cubicBezTo>
                  <a:cubicBezTo>
                    <a:pt x="334345" y="65173"/>
                    <a:pt x="334473" y="103465"/>
                    <a:pt x="370162" y="19509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ltLang="ja-JP">
                <a:latin typeface="Arial" panose="020B0604020202020204" pitchFamily="34" charset="0"/>
                <a:cs typeface="Arial" panose="020B0604020202020204" pitchFamily="34" charset="0"/>
              </a:endParaRPr>
            </a:p>
          </p:txBody>
        </p:sp>
        <p:sp>
          <p:nvSpPr>
            <p:cNvPr id="20" name="フリーフォーム: 図形 19">
              <a:extLst>
                <a:ext uri="{FF2B5EF4-FFF2-40B4-BE49-F238E27FC236}">
                  <a16:creationId xmlns:a16="http://schemas.microsoft.com/office/drawing/2014/main" id="{6904EA38-DE1B-4FB9-BBE0-115DFCC2068B}"/>
                </a:ext>
              </a:extLst>
            </p:cNvPr>
            <p:cNvSpPr/>
            <p:nvPr/>
          </p:nvSpPr>
          <p:spPr>
            <a:xfrm rot="5400000">
              <a:off x="4927349" y="2808206"/>
              <a:ext cx="370162" cy="195098"/>
            </a:xfrm>
            <a:custGeom>
              <a:avLst/>
              <a:gdLst>
                <a:gd name="connsiteX0" fmla="*/ 0 w 555585"/>
                <a:gd name="connsiteY0" fmla="*/ 0 h 266218"/>
                <a:gd name="connsiteX1" fmla="*/ 254643 w 555585"/>
                <a:gd name="connsiteY1" fmla="*/ 219919 h 266218"/>
                <a:gd name="connsiteX2" fmla="*/ 434051 w 555585"/>
                <a:gd name="connsiteY2" fmla="*/ 75236 h 266218"/>
                <a:gd name="connsiteX3" fmla="*/ 555585 w 555585"/>
                <a:gd name="connsiteY3" fmla="*/ 266218 h 266218"/>
                <a:gd name="connsiteX0" fmla="*/ 0 w 471762"/>
                <a:gd name="connsiteY0" fmla="*/ 0 h 195098"/>
                <a:gd name="connsiteX1" fmla="*/ 170820 w 471762"/>
                <a:gd name="connsiteY1" fmla="*/ 148799 h 195098"/>
                <a:gd name="connsiteX2" fmla="*/ 350228 w 471762"/>
                <a:gd name="connsiteY2" fmla="*/ 4116 h 195098"/>
                <a:gd name="connsiteX3" fmla="*/ 471762 w 471762"/>
                <a:gd name="connsiteY3" fmla="*/ 195098 h 195098"/>
                <a:gd name="connsiteX0" fmla="*/ 0 w 471762"/>
                <a:gd name="connsiteY0" fmla="*/ 0 h 195098"/>
                <a:gd name="connsiteX1" fmla="*/ 170820 w 471762"/>
                <a:gd name="connsiteY1" fmla="*/ 148799 h 195098"/>
                <a:gd name="connsiteX2" fmla="*/ 332448 w 471762"/>
                <a:gd name="connsiteY2" fmla="*/ 24436 h 195098"/>
                <a:gd name="connsiteX3" fmla="*/ 471762 w 471762"/>
                <a:gd name="connsiteY3" fmla="*/ 195098 h 195098"/>
                <a:gd name="connsiteX0" fmla="*/ 0 w 471762"/>
                <a:gd name="connsiteY0" fmla="*/ 0 h 195098"/>
                <a:gd name="connsiteX1" fmla="*/ 142880 w 471762"/>
                <a:gd name="connsiteY1" fmla="*/ 148799 h 195098"/>
                <a:gd name="connsiteX2" fmla="*/ 332448 w 471762"/>
                <a:gd name="connsiteY2" fmla="*/ 24436 h 195098"/>
                <a:gd name="connsiteX3" fmla="*/ 471762 w 471762"/>
                <a:gd name="connsiteY3" fmla="*/ 195098 h 195098"/>
                <a:gd name="connsiteX0" fmla="*/ 0 w 393022"/>
                <a:gd name="connsiteY0" fmla="*/ 0 h 179858"/>
                <a:gd name="connsiteX1" fmla="*/ 142880 w 393022"/>
                <a:gd name="connsiteY1" fmla="*/ 148799 h 179858"/>
                <a:gd name="connsiteX2" fmla="*/ 332448 w 393022"/>
                <a:gd name="connsiteY2" fmla="*/ 24436 h 179858"/>
                <a:gd name="connsiteX3" fmla="*/ 393022 w 393022"/>
                <a:gd name="connsiteY3" fmla="*/ 179858 h 179858"/>
                <a:gd name="connsiteX0" fmla="*/ 0 w 370162"/>
                <a:gd name="connsiteY0" fmla="*/ 0 h 195098"/>
                <a:gd name="connsiteX1" fmla="*/ 120020 w 370162"/>
                <a:gd name="connsiteY1" fmla="*/ 164039 h 195098"/>
                <a:gd name="connsiteX2" fmla="*/ 309588 w 370162"/>
                <a:gd name="connsiteY2" fmla="*/ 39676 h 195098"/>
                <a:gd name="connsiteX3" fmla="*/ 370162 w 370162"/>
                <a:gd name="connsiteY3" fmla="*/ 195098 h 195098"/>
                <a:gd name="connsiteX0" fmla="*/ 0 w 370162"/>
                <a:gd name="connsiteY0" fmla="*/ 0 h 195098"/>
                <a:gd name="connsiteX1" fmla="*/ 132720 w 370162"/>
                <a:gd name="connsiteY1" fmla="*/ 138639 h 195098"/>
                <a:gd name="connsiteX2" fmla="*/ 309588 w 370162"/>
                <a:gd name="connsiteY2" fmla="*/ 39676 h 195098"/>
                <a:gd name="connsiteX3" fmla="*/ 370162 w 370162"/>
                <a:gd name="connsiteY3" fmla="*/ 195098 h 195098"/>
                <a:gd name="connsiteX0" fmla="*/ 0 w 370162"/>
                <a:gd name="connsiteY0" fmla="*/ 0 h 195098"/>
                <a:gd name="connsiteX1" fmla="*/ 132720 w 370162"/>
                <a:gd name="connsiteY1" fmla="*/ 138639 h 195098"/>
                <a:gd name="connsiteX2" fmla="*/ 284188 w 370162"/>
                <a:gd name="connsiteY2" fmla="*/ 57456 h 195098"/>
                <a:gd name="connsiteX3" fmla="*/ 370162 w 370162"/>
                <a:gd name="connsiteY3" fmla="*/ 195098 h 195098"/>
              </a:gdLst>
              <a:ahLst/>
              <a:cxnLst>
                <a:cxn ang="0">
                  <a:pos x="connsiteX0" y="connsiteY0"/>
                </a:cxn>
                <a:cxn ang="0">
                  <a:pos x="connsiteX1" y="connsiteY1"/>
                </a:cxn>
                <a:cxn ang="0">
                  <a:pos x="connsiteX2" y="connsiteY2"/>
                </a:cxn>
                <a:cxn ang="0">
                  <a:pos x="connsiteX3" y="connsiteY3"/>
                </a:cxn>
              </a:cxnLst>
              <a:rect l="l" t="t" r="r" b="b"/>
              <a:pathLst>
                <a:path w="370162" h="195098">
                  <a:moveTo>
                    <a:pt x="0" y="0"/>
                  </a:moveTo>
                  <a:cubicBezTo>
                    <a:pt x="91150" y="103690"/>
                    <a:pt x="85355" y="129063"/>
                    <a:pt x="132720" y="138639"/>
                  </a:cubicBezTo>
                  <a:cubicBezTo>
                    <a:pt x="180085" y="148215"/>
                    <a:pt x="234031" y="49740"/>
                    <a:pt x="284188" y="57456"/>
                  </a:cubicBezTo>
                  <a:cubicBezTo>
                    <a:pt x="334345" y="65173"/>
                    <a:pt x="334473" y="103465"/>
                    <a:pt x="370162" y="19509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ltLang="ja-JP">
                <a:latin typeface="Arial" panose="020B0604020202020204" pitchFamily="34" charset="0"/>
                <a:cs typeface="Arial" panose="020B0604020202020204" pitchFamily="34" charset="0"/>
              </a:endParaRPr>
            </a:p>
          </p:txBody>
        </p:sp>
      </p:grpSp>
      <p:grpSp>
        <p:nvGrpSpPr>
          <p:cNvPr id="21" name="グループ化 20">
            <a:extLst>
              <a:ext uri="{FF2B5EF4-FFF2-40B4-BE49-F238E27FC236}">
                <a16:creationId xmlns:a16="http://schemas.microsoft.com/office/drawing/2014/main" id="{AE511D06-E168-4B5C-AD15-BF4C0ECC2EB3}"/>
              </a:ext>
            </a:extLst>
          </p:cNvPr>
          <p:cNvGrpSpPr/>
          <p:nvPr/>
        </p:nvGrpSpPr>
        <p:grpSpPr>
          <a:xfrm>
            <a:off x="6525916" y="2443814"/>
            <a:ext cx="253839" cy="380322"/>
            <a:chOff x="4956140" y="2710514"/>
            <a:chExt cx="253839" cy="380322"/>
          </a:xfrm>
        </p:grpSpPr>
        <p:sp>
          <p:nvSpPr>
            <p:cNvPr id="22" name="フリーフォーム: 図形 21">
              <a:extLst>
                <a:ext uri="{FF2B5EF4-FFF2-40B4-BE49-F238E27FC236}">
                  <a16:creationId xmlns:a16="http://schemas.microsoft.com/office/drawing/2014/main" id="{F7087DA3-ECAA-4A27-98B9-E452A96A7F2A}"/>
                </a:ext>
              </a:extLst>
            </p:cNvPr>
            <p:cNvSpPr/>
            <p:nvPr/>
          </p:nvSpPr>
          <p:spPr>
            <a:xfrm rot="5400000">
              <a:off x="4868608" y="2798046"/>
              <a:ext cx="370162" cy="195098"/>
            </a:xfrm>
            <a:custGeom>
              <a:avLst/>
              <a:gdLst>
                <a:gd name="connsiteX0" fmla="*/ 0 w 555585"/>
                <a:gd name="connsiteY0" fmla="*/ 0 h 266218"/>
                <a:gd name="connsiteX1" fmla="*/ 254643 w 555585"/>
                <a:gd name="connsiteY1" fmla="*/ 219919 h 266218"/>
                <a:gd name="connsiteX2" fmla="*/ 434051 w 555585"/>
                <a:gd name="connsiteY2" fmla="*/ 75236 h 266218"/>
                <a:gd name="connsiteX3" fmla="*/ 555585 w 555585"/>
                <a:gd name="connsiteY3" fmla="*/ 266218 h 266218"/>
                <a:gd name="connsiteX0" fmla="*/ 0 w 471762"/>
                <a:gd name="connsiteY0" fmla="*/ 0 h 195098"/>
                <a:gd name="connsiteX1" fmla="*/ 170820 w 471762"/>
                <a:gd name="connsiteY1" fmla="*/ 148799 h 195098"/>
                <a:gd name="connsiteX2" fmla="*/ 350228 w 471762"/>
                <a:gd name="connsiteY2" fmla="*/ 4116 h 195098"/>
                <a:gd name="connsiteX3" fmla="*/ 471762 w 471762"/>
                <a:gd name="connsiteY3" fmla="*/ 195098 h 195098"/>
                <a:gd name="connsiteX0" fmla="*/ 0 w 471762"/>
                <a:gd name="connsiteY0" fmla="*/ 0 h 195098"/>
                <a:gd name="connsiteX1" fmla="*/ 170820 w 471762"/>
                <a:gd name="connsiteY1" fmla="*/ 148799 h 195098"/>
                <a:gd name="connsiteX2" fmla="*/ 332448 w 471762"/>
                <a:gd name="connsiteY2" fmla="*/ 24436 h 195098"/>
                <a:gd name="connsiteX3" fmla="*/ 471762 w 471762"/>
                <a:gd name="connsiteY3" fmla="*/ 195098 h 195098"/>
                <a:gd name="connsiteX0" fmla="*/ 0 w 471762"/>
                <a:gd name="connsiteY0" fmla="*/ 0 h 195098"/>
                <a:gd name="connsiteX1" fmla="*/ 142880 w 471762"/>
                <a:gd name="connsiteY1" fmla="*/ 148799 h 195098"/>
                <a:gd name="connsiteX2" fmla="*/ 332448 w 471762"/>
                <a:gd name="connsiteY2" fmla="*/ 24436 h 195098"/>
                <a:gd name="connsiteX3" fmla="*/ 471762 w 471762"/>
                <a:gd name="connsiteY3" fmla="*/ 195098 h 195098"/>
                <a:gd name="connsiteX0" fmla="*/ 0 w 393022"/>
                <a:gd name="connsiteY0" fmla="*/ 0 h 179858"/>
                <a:gd name="connsiteX1" fmla="*/ 142880 w 393022"/>
                <a:gd name="connsiteY1" fmla="*/ 148799 h 179858"/>
                <a:gd name="connsiteX2" fmla="*/ 332448 w 393022"/>
                <a:gd name="connsiteY2" fmla="*/ 24436 h 179858"/>
                <a:gd name="connsiteX3" fmla="*/ 393022 w 393022"/>
                <a:gd name="connsiteY3" fmla="*/ 179858 h 179858"/>
                <a:gd name="connsiteX0" fmla="*/ 0 w 370162"/>
                <a:gd name="connsiteY0" fmla="*/ 0 h 195098"/>
                <a:gd name="connsiteX1" fmla="*/ 120020 w 370162"/>
                <a:gd name="connsiteY1" fmla="*/ 164039 h 195098"/>
                <a:gd name="connsiteX2" fmla="*/ 309588 w 370162"/>
                <a:gd name="connsiteY2" fmla="*/ 39676 h 195098"/>
                <a:gd name="connsiteX3" fmla="*/ 370162 w 370162"/>
                <a:gd name="connsiteY3" fmla="*/ 195098 h 195098"/>
                <a:gd name="connsiteX0" fmla="*/ 0 w 370162"/>
                <a:gd name="connsiteY0" fmla="*/ 0 h 195098"/>
                <a:gd name="connsiteX1" fmla="*/ 132720 w 370162"/>
                <a:gd name="connsiteY1" fmla="*/ 138639 h 195098"/>
                <a:gd name="connsiteX2" fmla="*/ 309588 w 370162"/>
                <a:gd name="connsiteY2" fmla="*/ 39676 h 195098"/>
                <a:gd name="connsiteX3" fmla="*/ 370162 w 370162"/>
                <a:gd name="connsiteY3" fmla="*/ 195098 h 195098"/>
                <a:gd name="connsiteX0" fmla="*/ 0 w 370162"/>
                <a:gd name="connsiteY0" fmla="*/ 0 h 195098"/>
                <a:gd name="connsiteX1" fmla="*/ 132720 w 370162"/>
                <a:gd name="connsiteY1" fmla="*/ 138639 h 195098"/>
                <a:gd name="connsiteX2" fmla="*/ 284188 w 370162"/>
                <a:gd name="connsiteY2" fmla="*/ 57456 h 195098"/>
                <a:gd name="connsiteX3" fmla="*/ 370162 w 370162"/>
                <a:gd name="connsiteY3" fmla="*/ 195098 h 195098"/>
              </a:gdLst>
              <a:ahLst/>
              <a:cxnLst>
                <a:cxn ang="0">
                  <a:pos x="connsiteX0" y="connsiteY0"/>
                </a:cxn>
                <a:cxn ang="0">
                  <a:pos x="connsiteX1" y="connsiteY1"/>
                </a:cxn>
                <a:cxn ang="0">
                  <a:pos x="connsiteX2" y="connsiteY2"/>
                </a:cxn>
                <a:cxn ang="0">
                  <a:pos x="connsiteX3" y="connsiteY3"/>
                </a:cxn>
              </a:cxnLst>
              <a:rect l="l" t="t" r="r" b="b"/>
              <a:pathLst>
                <a:path w="370162" h="195098">
                  <a:moveTo>
                    <a:pt x="0" y="0"/>
                  </a:moveTo>
                  <a:cubicBezTo>
                    <a:pt x="91150" y="103690"/>
                    <a:pt x="85355" y="129063"/>
                    <a:pt x="132720" y="138639"/>
                  </a:cubicBezTo>
                  <a:cubicBezTo>
                    <a:pt x="180085" y="148215"/>
                    <a:pt x="234031" y="49740"/>
                    <a:pt x="284188" y="57456"/>
                  </a:cubicBezTo>
                  <a:cubicBezTo>
                    <a:pt x="334345" y="65173"/>
                    <a:pt x="334473" y="103465"/>
                    <a:pt x="370162" y="19509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ltLang="ja-JP">
                <a:latin typeface="Arial" panose="020B0604020202020204" pitchFamily="34" charset="0"/>
                <a:cs typeface="Arial" panose="020B0604020202020204" pitchFamily="34" charset="0"/>
              </a:endParaRPr>
            </a:p>
          </p:txBody>
        </p:sp>
        <p:sp>
          <p:nvSpPr>
            <p:cNvPr id="23" name="フリーフォーム: 図形 22">
              <a:extLst>
                <a:ext uri="{FF2B5EF4-FFF2-40B4-BE49-F238E27FC236}">
                  <a16:creationId xmlns:a16="http://schemas.microsoft.com/office/drawing/2014/main" id="{D129B363-6C48-4080-8099-54907E5A0306}"/>
                </a:ext>
              </a:extLst>
            </p:cNvPr>
            <p:cNvSpPr/>
            <p:nvPr/>
          </p:nvSpPr>
          <p:spPr>
            <a:xfrm rot="5400000">
              <a:off x="4927349" y="2808206"/>
              <a:ext cx="370162" cy="195098"/>
            </a:xfrm>
            <a:custGeom>
              <a:avLst/>
              <a:gdLst>
                <a:gd name="connsiteX0" fmla="*/ 0 w 555585"/>
                <a:gd name="connsiteY0" fmla="*/ 0 h 266218"/>
                <a:gd name="connsiteX1" fmla="*/ 254643 w 555585"/>
                <a:gd name="connsiteY1" fmla="*/ 219919 h 266218"/>
                <a:gd name="connsiteX2" fmla="*/ 434051 w 555585"/>
                <a:gd name="connsiteY2" fmla="*/ 75236 h 266218"/>
                <a:gd name="connsiteX3" fmla="*/ 555585 w 555585"/>
                <a:gd name="connsiteY3" fmla="*/ 266218 h 266218"/>
                <a:gd name="connsiteX0" fmla="*/ 0 w 471762"/>
                <a:gd name="connsiteY0" fmla="*/ 0 h 195098"/>
                <a:gd name="connsiteX1" fmla="*/ 170820 w 471762"/>
                <a:gd name="connsiteY1" fmla="*/ 148799 h 195098"/>
                <a:gd name="connsiteX2" fmla="*/ 350228 w 471762"/>
                <a:gd name="connsiteY2" fmla="*/ 4116 h 195098"/>
                <a:gd name="connsiteX3" fmla="*/ 471762 w 471762"/>
                <a:gd name="connsiteY3" fmla="*/ 195098 h 195098"/>
                <a:gd name="connsiteX0" fmla="*/ 0 w 471762"/>
                <a:gd name="connsiteY0" fmla="*/ 0 h 195098"/>
                <a:gd name="connsiteX1" fmla="*/ 170820 w 471762"/>
                <a:gd name="connsiteY1" fmla="*/ 148799 h 195098"/>
                <a:gd name="connsiteX2" fmla="*/ 332448 w 471762"/>
                <a:gd name="connsiteY2" fmla="*/ 24436 h 195098"/>
                <a:gd name="connsiteX3" fmla="*/ 471762 w 471762"/>
                <a:gd name="connsiteY3" fmla="*/ 195098 h 195098"/>
                <a:gd name="connsiteX0" fmla="*/ 0 w 471762"/>
                <a:gd name="connsiteY0" fmla="*/ 0 h 195098"/>
                <a:gd name="connsiteX1" fmla="*/ 142880 w 471762"/>
                <a:gd name="connsiteY1" fmla="*/ 148799 h 195098"/>
                <a:gd name="connsiteX2" fmla="*/ 332448 w 471762"/>
                <a:gd name="connsiteY2" fmla="*/ 24436 h 195098"/>
                <a:gd name="connsiteX3" fmla="*/ 471762 w 471762"/>
                <a:gd name="connsiteY3" fmla="*/ 195098 h 195098"/>
                <a:gd name="connsiteX0" fmla="*/ 0 w 393022"/>
                <a:gd name="connsiteY0" fmla="*/ 0 h 179858"/>
                <a:gd name="connsiteX1" fmla="*/ 142880 w 393022"/>
                <a:gd name="connsiteY1" fmla="*/ 148799 h 179858"/>
                <a:gd name="connsiteX2" fmla="*/ 332448 w 393022"/>
                <a:gd name="connsiteY2" fmla="*/ 24436 h 179858"/>
                <a:gd name="connsiteX3" fmla="*/ 393022 w 393022"/>
                <a:gd name="connsiteY3" fmla="*/ 179858 h 179858"/>
                <a:gd name="connsiteX0" fmla="*/ 0 w 370162"/>
                <a:gd name="connsiteY0" fmla="*/ 0 h 195098"/>
                <a:gd name="connsiteX1" fmla="*/ 120020 w 370162"/>
                <a:gd name="connsiteY1" fmla="*/ 164039 h 195098"/>
                <a:gd name="connsiteX2" fmla="*/ 309588 w 370162"/>
                <a:gd name="connsiteY2" fmla="*/ 39676 h 195098"/>
                <a:gd name="connsiteX3" fmla="*/ 370162 w 370162"/>
                <a:gd name="connsiteY3" fmla="*/ 195098 h 195098"/>
                <a:gd name="connsiteX0" fmla="*/ 0 w 370162"/>
                <a:gd name="connsiteY0" fmla="*/ 0 h 195098"/>
                <a:gd name="connsiteX1" fmla="*/ 132720 w 370162"/>
                <a:gd name="connsiteY1" fmla="*/ 138639 h 195098"/>
                <a:gd name="connsiteX2" fmla="*/ 309588 w 370162"/>
                <a:gd name="connsiteY2" fmla="*/ 39676 h 195098"/>
                <a:gd name="connsiteX3" fmla="*/ 370162 w 370162"/>
                <a:gd name="connsiteY3" fmla="*/ 195098 h 195098"/>
                <a:gd name="connsiteX0" fmla="*/ 0 w 370162"/>
                <a:gd name="connsiteY0" fmla="*/ 0 h 195098"/>
                <a:gd name="connsiteX1" fmla="*/ 132720 w 370162"/>
                <a:gd name="connsiteY1" fmla="*/ 138639 h 195098"/>
                <a:gd name="connsiteX2" fmla="*/ 284188 w 370162"/>
                <a:gd name="connsiteY2" fmla="*/ 57456 h 195098"/>
                <a:gd name="connsiteX3" fmla="*/ 370162 w 370162"/>
                <a:gd name="connsiteY3" fmla="*/ 195098 h 195098"/>
              </a:gdLst>
              <a:ahLst/>
              <a:cxnLst>
                <a:cxn ang="0">
                  <a:pos x="connsiteX0" y="connsiteY0"/>
                </a:cxn>
                <a:cxn ang="0">
                  <a:pos x="connsiteX1" y="connsiteY1"/>
                </a:cxn>
                <a:cxn ang="0">
                  <a:pos x="connsiteX2" y="connsiteY2"/>
                </a:cxn>
                <a:cxn ang="0">
                  <a:pos x="connsiteX3" y="connsiteY3"/>
                </a:cxn>
              </a:cxnLst>
              <a:rect l="l" t="t" r="r" b="b"/>
              <a:pathLst>
                <a:path w="370162" h="195098">
                  <a:moveTo>
                    <a:pt x="0" y="0"/>
                  </a:moveTo>
                  <a:cubicBezTo>
                    <a:pt x="91150" y="103690"/>
                    <a:pt x="85355" y="129063"/>
                    <a:pt x="132720" y="138639"/>
                  </a:cubicBezTo>
                  <a:cubicBezTo>
                    <a:pt x="180085" y="148215"/>
                    <a:pt x="234031" y="49740"/>
                    <a:pt x="284188" y="57456"/>
                  </a:cubicBezTo>
                  <a:cubicBezTo>
                    <a:pt x="334345" y="65173"/>
                    <a:pt x="334473" y="103465"/>
                    <a:pt x="370162" y="19509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ltLang="ja-JP">
                <a:latin typeface="Arial" panose="020B0604020202020204" pitchFamily="34" charset="0"/>
                <a:cs typeface="Arial" panose="020B0604020202020204" pitchFamily="34" charset="0"/>
              </a:endParaRPr>
            </a:p>
          </p:txBody>
        </p:sp>
      </p:grpSp>
      <p:cxnSp>
        <p:nvCxnSpPr>
          <p:cNvPr id="24" name="直線コネクタ 23">
            <a:extLst>
              <a:ext uri="{FF2B5EF4-FFF2-40B4-BE49-F238E27FC236}">
                <a16:creationId xmlns:a16="http://schemas.microsoft.com/office/drawing/2014/main" id="{4936B820-41D0-4777-B8FD-0AD8F175C32E}"/>
              </a:ext>
            </a:extLst>
          </p:cNvPr>
          <p:cNvCxnSpPr>
            <a:cxnSpLocks/>
          </p:cNvCxnSpPr>
          <p:nvPr/>
        </p:nvCxnSpPr>
        <p:spPr>
          <a:xfrm>
            <a:off x="894818" y="3962396"/>
            <a:ext cx="6935213"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4A641E29-71EB-46C5-9D3E-0F0740700D36}"/>
              </a:ext>
            </a:extLst>
          </p:cNvPr>
          <p:cNvCxnSpPr>
            <a:cxnSpLocks/>
          </p:cNvCxnSpPr>
          <p:nvPr/>
        </p:nvCxnSpPr>
        <p:spPr>
          <a:xfrm>
            <a:off x="2027108" y="4892036"/>
            <a:ext cx="5794865"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986F27F5-F332-4C67-931B-0E2AFB86BF3B}"/>
              </a:ext>
            </a:extLst>
          </p:cNvPr>
          <p:cNvCxnSpPr>
            <a:cxnSpLocks/>
          </p:cNvCxnSpPr>
          <p:nvPr/>
        </p:nvCxnSpPr>
        <p:spPr>
          <a:xfrm flipV="1">
            <a:off x="7830031" y="3962396"/>
            <a:ext cx="0" cy="92964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7" name="吹き出し: 角を丸めた四角形 26">
            <a:extLst>
              <a:ext uri="{FF2B5EF4-FFF2-40B4-BE49-F238E27FC236}">
                <a16:creationId xmlns:a16="http://schemas.microsoft.com/office/drawing/2014/main" id="{9D83A260-9ED7-4F5D-8DBF-3628DD695371}"/>
              </a:ext>
            </a:extLst>
          </p:cNvPr>
          <p:cNvSpPr/>
          <p:nvPr/>
        </p:nvSpPr>
        <p:spPr>
          <a:xfrm>
            <a:off x="4631377" y="2930378"/>
            <a:ext cx="3362898" cy="558755"/>
          </a:xfrm>
          <a:prstGeom prst="wedgeRoundRectCallout">
            <a:avLst>
              <a:gd name="adj1" fmla="val 36234"/>
              <a:gd name="adj2" fmla="val 1306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ja-JP" sz="1600" b="1" dirty="0">
                <a:solidFill>
                  <a:schemeClr val="tx1"/>
                </a:solidFill>
                <a:latin typeface="Arial" panose="020B0604020202020204" pitchFamily="34" charset="0"/>
                <a:cs typeface="Arial" panose="020B0604020202020204" pitchFamily="34" charset="0"/>
              </a:rPr>
              <a:t>Error 1</a:t>
            </a:r>
          </a:p>
          <a:p>
            <a:pPr algn="ctr"/>
            <a:r>
              <a:rPr kumimoji="1" lang="en-GB" altLang="ja-JP" sz="1600" b="1" dirty="0">
                <a:solidFill>
                  <a:schemeClr val="tx1"/>
                </a:solidFill>
                <a:latin typeface="Arial" panose="020B0604020202020204" pitchFamily="34" charset="0"/>
                <a:cs typeface="Arial" panose="020B0604020202020204" pitchFamily="34" charset="0"/>
              </a:rPr>
              <a:t>ATS emergency brake operation</a:t>
            </a:r>
          </a:p>
        </p:txBody>
      </p:sp>
      <p:sp>
        <p:nvSpPr>
          <p:cNvPr id="28" name="テキスト ボックス 27">
            <a:extLst>
              <a:ext uri="{FF2B5EF4-FFF2-40B4-BE49-F238E27FC236}">
                <a16:creationId xmlns:a16="http://schemas.microsoft.com/office/drawing/2014/main" id="{7250C249-2F20-453D-B270-7A66663BFBF1}"/>
              </a:ext>
            </a:extLst>
          </p:cNvPr>
          <p:cNvSpPr txBox="1"/>
          <p:nvPr/>
        </p:nvSpPr>
        <p:spPr>
          <a:xfrm>
            <a:off x="7487569" y="3577813"/>
            <a:ext cx="1685365" cy="338554"/>
          </a:xfrm>
          <a:prstGeom prst="rect">
            <a:avLst/>
          </a:prstGeom>
          <a:noFill/>
        </p:spPr>
        <p:txBody>
          <a:bodyPr wrap="square" rtlCol="0">
            <a:spAutoFit/>
          </a:bodyPr>
          <a:lstStyle/>
          <a:p>
            <a:r>
              <a:rPr kumimoji="1" lang="en-GB" altLang="ja-JP" sz="1600">
                <a:latin typeface="Arial" panose="020B0604020202020204" pitchFamily="34" charset="0"/>
                <a:cs typeface="Arial" panose="020B0604020202020204" pitchFamily="34" charset="0"/>
              </a:rPr>
              <a:t>8:55:30 Arrival</a:t>
            </a:r>
          </a:p>
        </p:txBody>
      </p:sp>
      <p:sp>
        <p:nvSpPr>
          <p:cNvPr id="29" name="テキスト ボックス 28">
            <a:extLst>
              <a:ext uri="{FF2B5EF4-FFF2-40B4-BE49-F238E27FC236}">
                <a16:creationId xmlns:a16="http://schemas.microsoft.com/office/drawing/2014/main" id="{D6D6410C-8DAA-4D30-83BA-B5D7617E07AA}"/>
              </a:ext>
            </a:extLst>
          </p:cNvPr>
          <p:cNvSpPr txBox="1"/>
          <p:nvPr/>
        </p:nvSpPr>
        <p:spPr>
          <a:xfrm>
            <a:off x="7487570" y="4900952"/>
            <a:ext cx="1685365" cy="584775"/>
          </a:xfrm>
          <a:prstGeom prst="rect">
            <a:avLst/>
          </a:prstGeom>
          <a:noFill/>
        </p:spPr>
        <p:txBody>
          <a:bodyPr wrap="square" rtlCol="0">
            <a:spAutoFit/>
          </a:bodyPr>
          <a:lstStyle/>
          <a:p>
            <a:r>
              <a:rPr kumimoji="1" lang="en-GB" altLang="ja-JP" sz="1600">
                <a:latin typeface="Arial" panose="020B0604020202020204" pitchFamily="34" charset="0"/>
                <a:cs typeface="Arial" panose="020B0604020202020204" pitchFamily="34" charset="0"/>
              </a:rPr>
              <a:t>9:03:45 Departure</a:t>
            </a:r>
          </a:p>
        </p:txBody>
      </p:sp>
      <p:sp>
        <p:nvSpPr>
          <p:cNvPr id="30" name="吹き出し: 角を丸めた四角形 29">
            <a:extLst>
              <a:ext uri="{FF2B5EF4-FFF2-40B4-BE49-F238E27FC236}">
                <a16:creationId xmlns:a16="http://schemas.microsoft.com/office/drawing/2014/main" id="{12DD7F9C-C4E4-4046-9FF4-D7EB8DCB078F}"/>
              </a:ext>
            </a:extLst>
          </p:cNvPr>
          <p:cNvSpPr/>
          <p:nvPr/>
        </p:nvSpPr>
        <p:spPr>
          <a:xfrm>
            <a:off x="4227140" y="5372060"/>
            <a:ext cx="2673951" cy="558753"/>
          </a:xfrm>
          <a:prstGeom prst="wedgeRoundRectCallout">
            <a:avLst>
              <a:gd name="adj1" fmla="val 648"/>
              <a:gd name="adj2" fmla="val -1316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ja-JP" sz="1600" b="1">
                <a:solidFill>
                  <a:schemeClr val="tx1"/>
                </a:solidFill>
                <a:latin typeface="Arial" panose="020B0604020202020204" pitchFamily="34" charset="0"/>
                <a:cs typeface="Arial" panose="020B0604020202020204" pitchFamily="34" charset="0"/>
              </a:rPr>
              <a:t>Error 2</a:t>
            </a:r>
          </a:p>
          <a:p>
            <a:pPr algn="ctr"/>
            <a:r>
              <a:rPr kumimoji="1" lang="en-GB" altLang="ja-JP" sz="1600" b="1">
                <a:solidFill>
                  <a:schemeClr val="tx1"/>
                </a:solidFill>
                <a:latin typeface="Arial" panose="020B0604020202020204" pitchFamily="34" charset="0"/>
                <a:cs typeface="Arial" panose="020B0604020202020204" pitchFamily="34" charset="0"/>
              </a:rPr>
              <a:t>Overrun at Itami Station</a:t>
            </a:r>
          </a:p>
        </p:txBody>
      </p:sp>
      <p:sp>
        <p:nvSpPr>
          <p:cNvPr id="31" name="乗算記号 30">
            <a:extLst>
              <a:ext uri="{FF2B5EF4-FFF2-40B4-BE49-F238E27FC236}">
                <a16:creationId xmlns:a16="http://schemas.microsoft.com/office/drawing/2014/main" id="{0BAAFCC9-6C7E-4C99-A50C-D31E753AE956}"/>
              </a:ext>
            </a:extLst>
          </p:cNvPr>
          <p:cNvSpPr/>
          <p:nvPr/>
        </p:nvSpPr>
        <p:spPr>
          <a:xfrm>
            <a:off x="1633795" y="4618756"/>
            <a:ext cx="628732" cy="628732"/>
          </a:xfrm>
          <a:prstGeom prst="mathMultiply">
            <a:avLst>
              <a:gd name="adj1" fmla="val 14309"/>
            </a:avLst>
          </a:prstGeom>
          <a:solidFill>
            <a:srgbClr val="FF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ltLang="ja-JP">
              <a:latin typeface="Arial" panose="020B0604020202020204" pitchFamily="34" charset="0"/>
              <a:cs typeface="Arial" panose="020B0604020202020204" pitchFamily="34" charset="0"/>
            </a:endParaRPr>
          </a:p>
        </p:txBody>
      </p:sp>
      <p:sp>
        <p:nvSpPr>
          <p:cNvPr id="32" name="吹き出し: 角を丸めた四角形 31">
            <a:extLst>
              <a:ext uri="{FF2B5EF4-FFF2-40B4-BE49-F238E27FC236}">
                <a16:creationId xmlns:a16="http://schemas.microsoft.com/office/drawing/2014/main" id="{DF4919D1-E573-4EC7-AC38-3A3F6FEA0ACD}"/>
              </a:ext>
            </a:extLst>
          </p:cNvPr>
          <p:cNvSpPr/>
          <p:nvPr/>
        </p:nvSpPr>
        <p:spPr>
          <a:xfrm>
            <a:off x="294640" y="5372059"/>
            <a:ext cx="2094626" cy="546441"/>
          </a:xfrm>
          <a:prstGeom prst="wedgeRoundRectCallout">
            <a:avLst>
              <a:gd name="adj1" fmla="val 29905"/>
              <a:gd name="adj2" fmla="val -112174"/>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ja-JP" sz="2000">
                <a:solidFill>
                  <a:schemeClr val="tx1"/>
                </a:solidFill>
                <a:latin typeface="Arial" panose="020B0604020202020204" pitchFamily="34" charset="0"/>
                <a:cs typeface="Arial" panose="020B0604020202020204" pitchFamily="34" charset="0"/>
              </a:rPr>
              <a:t>Site of Accident</a:t>
            </a:r>
            <a:endParaRPr kumimoji="1" lang="en-GB" altLang="ja-JP" sz="2000">
              <a:solidFill>
                <a:schemeClr val="tx1"/>
              </a:solidFill>
              <a:latin typeface="Arial" panose="020B0604020202020204" pitchFamily="34" charset="0"/>
              <a:cs typeface="Arial" panose="020B0604020202020204" pitchFamily="34" charset="0"/>
            </a:endParaRPr>
          </a:p>
        </p:txBody>
      </p:sp>
      <p:cxnSp>
        <p:nvCxnSpPr>
          <p:cNvPr id="33" name="直線コネクタ 32">
            <a:extLst>
              <a:ext uri="{FF2B5EF4-FFF2-40B4-BE49-F238E27FC236}">
                <a16:creationId xmlns:a16="http://schemas.microsoft.com/office/drawing/2014/main" id="{9BF1C166-EA42-4FB7-8C86-D152F769B1DE}"/>
              </a:ext>
            </a:extLst>
          </p:cNvPr>
          <p:cNvCxnSpPr>
            <a:cxnSpLocks/>
          </p:cNvCxnSpPr>
          <p:nvPr/>
        </p:nvCxnSpPr>
        <p:spPr>
          <a:xfrm flipV="1">
            <a:off x="906519" y="3221630"/>
            <a:ext cx="0" cy="74076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24F409E-6AE2-4788-8684-2F51CD788311}"/>
              </a:ext>
            </a:extLst>
          </p:cNvPr>
          <p:cNvCxnSpPr>
            <a:cxnSpLocks/>
          </p:cNvCxnSpPr>
          <p:nvPr/>
        </p:nvCxnSpPr>
        <p:spPr>
          <a:xfrm>
            <a:off x="294640" y="3221630"/>
            <a:ext cx="611858"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9EC18900-8587-4359-8785-ACD7C71D82DA}"/>
              </a:ext>
            </a:extLst>
          </p:cNvPr>
          <p:cNvSpPr txBox="1"/>
          <p:nvPr/>
        </p:nvSpPr>
        <p:spPr>
          <a:xfrm>
            <a:off x="51925" y="4015806"/>
            <a:ext cx="1685365" cy="584775"/>
          </a:xfrm>
          <a:prstGeom prst="rect">
            <a:avLst/>
          </a:prstGeom>
          <a:noFill/>
        </p:spPr>
        <p:txBody>
          <a:bodyPr wrap="square" rtlCol="0">
            <a:spAutoFit/>
          </a:bodyPr>
          <a:lstStyle/>
          <a:p>
            <a:r>
              <a:rPr lang="en-GB" altLang="ja-JP" sz="1600">
                <a:latin typeface="Arial" panose="020B0604020202020204" pitchFamily="34" charset="0"/>
                <a:cs typeface="Arial" panose="020B0604020202020204" pitchFamily="34" charset="0"/>
              </a:rPr>
              <a:t>8:30:00 Departure</a:t>
            </a:r>
            <a:endParaRPr kumimoji="1" lang="en-GB" altLang="ja-JP" sz="1600">
              <a:latin typeface="Arial" panose="020B0604020202020204" pitchFamily="34" charset="0"/>
              <a:cs typeface="Arial" panose="020B0604020202020204" pitchFamily="34" charset="0"/>
            </a:endParaRPr>
          </a:p>
        </p:txBody>
      </p:sp>
      <p:sp>
        <p:nvSpPr>
          <p:cNvPr id="36" name="テキスト ボックス 35">
            <a:extLst>
              <a:ext uri="{FF2B5EF4-FFF2-40B4-BE49-F238E27FC236}">
                <a16:creationId xmlns:a16="http://schemas.microsoft.com/office/drawing/2014/main" id="{B7A08B3B-EDF5-4611-8229-B3319C4099F1}"/>
              </a:ext>
            </a:extLst>
          </p:cNvPr>
          <p:cNvSpPr txBox="1"/>
          <p:nvPr/>
        </p:nvSpPr>
        <p:spPr>
          <a:xfrm>
            <a:off x="2137557" y="3636246"/>
            <a:ext cx="4388357" cy="338554"/>
          </a:xfrm>
          <a:prstGeom prst="rect">
            <a:avLst/>
          </a:prstGeom>
          <a:noFill/>
        </p:spPr>
        <p:txBody>
          <a:bodyPr wrap="square" rtlCol="0">
            <a:spAutoFit/>
          </a:bodyPr>
          <a:lstStyle/>
          <a:p>
            <a:r>
              <a:rPr kumimoji="1" lang="en-GB" altLang="ja-JP" sz="1600" dirty="0">
                <a:latin typeface="Arial" panose="020B0604020202020204" pitchFamily="34" charset="0"/>
                <a:cs typeface="Arial" panose="020B0604020202020204" pitchFamily="34" charset="0"/>
              </a:rPr>
              <a:t>Responsible for deadhead outbound train →</a:t>
            </a:r>
          </a:p>
        </p:txBody>
      </p:sp>
      <p:sp>
        <p:nvSpPr>
          <p:cNvPr id="37" name="テキスト ボックス 36">
            <a:extLst>
              <a:ext uri="{FF2B5EF4-FFF2-40B4-BE49-F238E27FC236}">
                <a16:creationId xmlns:a16="http://schemas.microsoft.com/office/drawing/2014/main" id="{9353FEFA-37C0-4A79-A722-008C36F4F25E}"/>
              </a:ext>
            </a:extLst>
          </p:cNvPr>
          <p:cNvSpPr txBox="1"/>
          <p:nvPr/>
        </p:nvSpPr>
        <p:spPr>
          <a:xfrm>
            <a:off x="2389265" y="4570168"/>
            <a:ext cx="4915527" cy="338554"/>
          </a:xfrm>
          <a:prstGeom prst="rect">
            <a:avLst/>
          </a:prstGeom>
          <a:noFill/>
        </p:spPr>
        <p:txBody>
          <a:bodyPr wrap="square" rtlCol="0">
            <a:spAutoFit/>
          </a:bodyPr>
          <a:lstStyle/>
          <a:p>
            <a:r>
              <a:rPr lang="en-GB" altLang="ja-JP" sz="1600" dirty="0">
                <a:latin typeface="Arial" panose="020B0604020202020204" pitchFamily="34" charset="0"/>
                <a:cs typeface="Arial" panose="020B0604020202020204" pitchFamily="34" charset="0"/>
              </a:rPr>
              <a:t>← Responsible for inbound rapid train (this train)</a:t>
            </a:r>
            <a:endParaRPr kumimoji="1" lang="en-GB" altLang="ja-JP"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94373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F948EBA-7BA7-4588-BD67-82C9E2AE40C6}"/>
              </a:ext>
            </a:extLst>
          </p:cNvPr>
          <p:cNvSpPr txBox="1">
            <a:spLocks noChangeArrowheads="1"/>
          </p:cNvSpPr>
          <p:nvPr/>
        </p:nvSpPr>
        <p:spPr bwMode="auto">
          <a:xfrm>
            <a:off x="116587" y="0"/>
            <a:ext cx="8863012"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kern="0" noProof="1">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4.2 Outline of Accident (Background)</a:t>
            </a:r>
          </a:p>
        </p:txBody>
      </p:sp>
      <p:sp>
        <p:nvSpPr>
          <p:cNvPr id="5" name="コンテンツ プレースホルダー 2">
            <a:extLst>
              <a:ext uri="{FF2B5EF4-FFF2-40B4-BE49-F238E27FC236}">
                <a16:creationId xmlns:a16="http://schemas.microsoft.com/office/drawing/2014/main" id="{FCF5A031-C487-4523-9237-26208A70C2A4}"/>
              </a:ext>
            </a:extLst>
          </p:cNvPr>
          <p:cNvSpPr txBox="1">
            <a:spLocks/>
          </p:cNvSpPr>
          <p:nvPr/>
        </p:nvSpPr>
        <p:spPr bwMode="auto">
          <a:xfrm>
            <a:off x="140494" y="943965"/>
            <a:ext cx="8863012" cy="51372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en-GB" altLang="ja-JP" sz="2400" b="1" kern="0" noProof="1">
                <a:latin typeface="BIZ UDPゴシック" panose="020B0400000000000000" pitchFamily="50" charset="-128"/>
                <a:ea typeface="BIZ UDPゴシック" panose="020B0400000000000000" pitchFamily="50" charset="-128"/>
                <a:cs typeface="Arial" panose="020B0604020202020204" pitchFamily="34" charset="0"/>
              </a:rPr>
              <a:t>[Error 1]</a:t>
            </a:r>
          </a:p>
          <a:p>
            <a:pPr>
              <a:buFont typeface="Arial" panose="020B0604020202020204" pitchFamily="34" charset="0"/>
              <a:buChar char="•"/>
            </a:pPr>
            <a:r>
              <a:rPr lang="en-GB" altLang="ja-JP" sz="2400" kern="0" noProof="1">
                <a:latin typeface="BIZ UDPゴシック" panose="020B0400000000000000" pitchFamily="50" charset="-128"/>
                <a:ea typeface="BIZ UDPゴシック" panose="020B0400000000000000" pitchFamily="50" charset="-128"/>
                <a:cs typeface="Arial" panose="020B0604020202020204" pitchFamily="34" charset="0"/>
              </a:rPr>
              <a:t>When arriving at the station as a deadhead train, the procedure of pressing the confirmation button was not completed with the brake applied, and so the emergency brake was activated, stopping the train.</a:t>
            </a:r>
          </a:p>
          <a:p>
            <a:pPr>
              <a:buFont typeface="Arial" panose="020B0604020202020204" pitchFamily="34" charset="0"/>
              <a:buChar char="•"/>
            </a:pPr>
            <a:r>
              <a:rPr lang="en-GB" altLang="ja-JP" sz="2400" kern="0" noProof="1">
                <a:latin typeface="BIZ UDPゴシック" panose="020B0400000000000000" pitchFamily="50" charset="-128"/>
                <a:ea typeface="BIZ UDPゴシック" panose="020B0400000000000000" pitchFamily="50" charset="-128"/>
                <a:cs typeface="Arial" panose="020B0604020202020204" pitchFamily="34" charset="0"/>
              </a:rPr>
              <a:t>Following this, ATS return operation was performed without contacting the transport commander, and operation re-started.</a:t>
            </a:r>
          </a:p>
        </p:txBody>
      </p:sp>
    </p:spTree>
    <p:extLst>
      <p:ext uri="{BB962C8B-B14F-4D97-AF65-F5344CB8AC3E}">
        <p14:creationId xmlns:p14="http://schemas.microsoft.com/office/powerpoint/2010/main" val="2776528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F948EBA-7BA7-4588-BD67-82C9E2AE40C6}"/>
              </a:ext>
            </a:extLst>
          </p:cNvPr>
          <p:cNvSpPr txBox="1">
            <a:spLocks noChangeArrowheads="1"/>
          </p:cNvSpPr>
          <p:nvPr/>
        </p:nvSpPr>
        <p:spPr bwMode="auto">
          <a:xfrm>
            <a:off x="116587" y="0"/>
            <a:ext cx="8863012"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kern="0" noProof="1">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4.2 Outline of Accident (Background)</a:t>
            </a:r>
          </a:p>
        </p:txBody>
      </p:sp>
      <p:sp>
        <p:nvSpPr>
          <p:cNvPr id="5" name="コンテンツ プレースホルダー 2">
            <a:extLst>
              <a:ext uri="{FF2B5EF4-FFF2-40B4-BE49-F238E27FC236}">
                <a16:creationId xmlns:a16="http://schemas.microsoft.com/office/drawing/2014/main" id="{FCF5A031-C487-4523-9237-26208A70C2A4}"/>
              </a:ext>
            </a:extLst>
          </p:cNvPr>
          <p:cNvSpPr txBox="1">
            <a:spLocks/>
          </p:cNvSpPr>
          <p:nvPr/>
        </p:nvSpPr>
        <p:spPr bwMode="auto">
          <a:xfrm>
            <a:off x="140494" y="943965"/>
            <a:ext cx="8863012" cy="51372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en-GB" altLang="ja-JP" sz="2400" b="1" kern="0" noProof="1">
                <a:latin typeface="BIZ UDPゴシック" panose="020B0400000000000000" pitchFamily="50" charset="-128"/>
                <a:ea typeface="BIZ UDPゴシック" panose="020B0400000000000000" pitchFamily="50" charset="-128"/>
                <a:cs typeface="Arial" panose="020B0604020202020204" pitchFamily="34" charset="0"/>
              </a:rPr>
              <a:t>[Error 2]</a:t>
            </a:r>
          </a:p>
          <a:p>
            <a:pPr>
              <a:buFont typeface="Arial" panose="020B0604020202020204" pitchFamily="34" charset="0"/>
              <a:buChar char="•"/>
            </a:pPr>
            <a:r>
              <a:rPr lang="en-GB" altLang="ja-JP" sz="2400" kern="0" noProof="1">
                <a:latin typeface="BIZ UDPゴシック" panose="020B0400000000000000" pitchFamily="50" charset="-128"/>
                <a:ea typeface="BIZ UDPゴシック" panose="020B0400000000000000" pitchFamily="50" charset="-128"/>
                <a:cs typeface="Arial" panose="020B0604020202020204" pitchFamily="34" charset="0"/>
              </a:rPr>
              <a:t>Upon arrival at Itami Station, the designated stopping position was passed by about 72 m before stopping.</a:t>
            </a:r>
          </a:p>
          <a:p>
            <a:pPr>
              <a:buFont typeface="Arial" panose="020B0604020202020204" pitchFamily="34" charset="0"/>
              <a:buChar char="•"/>
            </a:pPr>
            <a:r>
              <a:rPr lang="en-GB" altLang="ja-JP" sz="2400" kern="0" noProof="1">
                <a:latin typeface="BIZ UDPゴシック" panose="020B0400000000000000" pitchFamily="50" charset="-128"/>
                <a:ea typeface="BIZ UDPゴシック" panose="020B0400000000000000" pitchFamily="50" charset="-128"/>
                <a:cs typeface="Arial" panose="020B0604020202020204" pitchFamily="34" charset="0"/>
              </a:rPr>
              <a:t>After departing from Itami Station, the conductor was contacted by internal phone to report that the excess distance should be shortened.</a:t>
            </a:r>
          </a:p>
          <a:p>
            <a:pPr>
              <a:buFont typeface="Arial" panose="020B0604020202020204" pitchFamily="34" charset="0"/>
              <a:buChar char="•"/>
            </a:pPr>
            <a:endParaRPr lang="en-GB" altLang="ja-JP" sz="2400" kern="0" noProof="1">
              <a:latin typeface="BIZ UDPゴシック" panose="020B0400000000000000" pitchFamily="50" charset="-128"/>
              <a:ea typeface="BIZ UDPゴシック" panose="020B0400000000000000" pitchFamily="50" charset="-128"/>
              <a:cs typeface="Arial" panose="020B0604020202020204" pitchFamily="34" charset="0"/>
            </a:endParaRPr>
          </a:p>
          <a:p>
            <a:pPr marL="0" indent="0">
              <a:buNone/>
            </a:pPr>
            <a:r>
              <a:rPr lang="en-GB" altLang="ja-JP" sz="2400" b="1" kern="0" noProof="1">
                <a:latin typeface="BIZ UDPゴシック" panose="020B0400000000000000" pitchFamily="50" charset="-128"/>
                <a:ea typeface="BIZ UDPゴシック" panose="020B0400000000000000" pitchFamily="50" charset="-128"/>
                <a:cs typeface="Arial" panose="020B0604020202020204" pitchFamily="34" charset="0"/>
              </a:rPr>
              <a:t>[Major Causal Error]</a:t>
            </a:r>
          </a:p>
          <a:p>
            <a:pPr>
              <a:buFont typeface="Arial" panose="020B0604020202020204" pitchFamily="34" charset="0"/>
              <a:buChar char="•"/>
            </a:pPr>
            <a:r>
              <a:rPr lang="en-US" altLang="ja-JP" sz="2400" kern="0" noProof="1">
                <a:latin typeface="BIZ UDPゴシック" panose="020B0400000000000000" pitchFamily="50" charset="-128"/>
                <a:ea typeface="BIZ UDPゴシック" panose="020B0400000000000000" pitchFamily="50" charset="-128"/>
                <a:cs typeface="Arial" panose="020B0604020202020204" pitchFamily="34" charset="0"/>
              </a:rPr>
              <a:t>The driver was distracted by the conductor reporting to the drive commander</a:t>
            </a:r>
            <a:r>
              <a:rPr lang="en-GB" altLang="ja-JP" sz="2400" kern="0" noProof="1">
                <a:latin typeface="BIZ UDPゴシック" panose="020B0400000000000000" pitchFamily="50" charset="-128"/>
                <a:ea typeface="BIZ UDPゴシック" panose="020B0400000000000000" pitchFamily="50" charset="-128"/>
                <a:cs typeface="Arial" panose="020B0604020202020204" pitchFamily="34" charset="0"/>
              </a:rPr>
              <a:t>, and the decision to apply the brake was delayed.</a:t>
            </a:r>
          </a:p>
        </p:txBody>
      </p:sp>
    </p:spTree>
    <p:extLst>
      <p:ext uri="{BB962C8B-B14F-4D97-AF65-F5344CB8AC3E}">
        <p14:creationId xmlns:p14="http://schemas.microsoft.com/office/powerpoint/2010/main" val="1847017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435AF959-833A-4C16-A4F7-9953AFE0CAAE}"/>
              </a:ext>
            </a:extLst>
          </p:cNvPr>
          <p:cNvSpPr>
            <a:spLocks noGrp="1" noChangeArrowheads="1"/>
          </p:cNvSpPr>
          <p:nvPr>
            <p:ph type="body" idx="1"/>
          </p:nvPr>
        </p:nvSpPr>
        <p:spPr>
          <a:xfrm>
            <a:off x="375556" y="2382063"/>
            <a:ext cx="8364681" cy="4009761"/>
          </a:xfrm>
        </p:spPr>
        <p:txBody>
          <a:bodyPr>
            <a:noAutofit/>
          </a:bodyPr>
          <a:lstStyle/>
          <a:p>
            <a:pPr>
              <a:lnSpc>
                <a:spcPct val="120000"/>
              </a:lnSpc>
            </a:pPr>
            <a:r>
              <a:rPr lang="en-GB" altLang="ja-JP" sz="2000" u="sng" dirty="0">
                <a:latin typeface="BIZ UDPゴシック" panose="020B0400000000000000" pitchFamily="50" charset="-128"/>
                <a:ea typeface="BIZ UDPゴシック" panose="020B0400000000000000" pitchFamily="50" charset="-128"/>
                <a:cs typeface="Arial" panose="020B0604020202020204" pitchFamily="34" charset="0"/>
              </a:rPr>
              <a:t>Education and training etc.</a:t>
            </a:r>
          </a:p>
          <a:p>
            <a:pPr lvl="1">
              <a:lnSpc>
                <a:spcPct val="120000"/>
              </a:lnSpc>
              <a:buFont typeface="Century Gothic" panose="020B0502020202020204" pitchFamily="34" charset="0"/>
              <a:buChar char="−"/>
            </a:pPr>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Day shift education was not perceived as </a:t>
            </a:r>
            <a:r>
              <a:rPr lang="en-GB" altLang="ja-JP" sz="2000" u="sng" dirty="0">
                <a:latin typeface="BIZ UDPゴシック" panose="020B0400000000000000" pitchFamily="50" charset="-128"/>
                <a:ea typeface="BIZ UDPゴシック" panose="020B0400000000000000" pitchFamily="50" charset="-128"/>
                <a:cs typeface="Arial" panose="020B0604020202020204" pitchFamily="34" charset="0"/>
              </a:rPr>
              <a:t>practical driving skill education </a:t>
            </a:r>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but as </a:t>
            </a:r>
            <a:r>
              <a:rPr lang="en-GB" altLang="ja-JP" sz="2000" u="sng" dirty="0">
                <a:latin typeface="BIZ UDPゴシック" panose="020B0400000000000000" pitchFamily="50" charset="-128"/>
                <a:ea typeface="BIZ UDPゴシック" panose="020B0400000000000000" pitchFamily="50" charset="-128"/>
                <a:cs typeface="Arial" panose="020B0604020202020204" pitchFamily="34" charset="0"/>
              </a:rPr>
              <a:t>a penalty </a:t>
            </a:r>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that was not effective in improving technology.</a:t>
            </a:r>
          </a:p>
          <a:p>
            <a:pPr>
              <a:lnSpc>
                <a:spcPct val="120000"/>
              </a:lnSpc>
            </a:pPr>
            <a:r>
              <a:rPr lang="en-GB" altLang="ja-JP" sz="2000" u="sng" dirty="0">
                <a:latin typeface="BIZ UDPゴシック" panose="020B0400000000000000" pitchFamily="50" charset="-128"/>
                <a:ea typeface="BIZ UDPゴシック" panose="020B0400000000000000" pitchFamily="50" charset="-128"/>
                <a:cs typeface="Arial" panose="020B0604020202020204" pitchFamily="34" charset="0"/>
              </a:rPr>
              <a:t>Incident reports etc.</a:t>
            </a:r>
            <a:endPar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endParaRPr>
          </a:p>
          <a:p>
            <a:pPr lvl="1">
              <a:lnSpc>
                <a:spcPct val="120000"/>
              </a:lnSpc>
              <a:spcAft>
                <a:spcPct val="50000"/>
              </a:spcAft>
              <a:buFont typeface="Century Gothic" panose="020B0502020202020204" pitchFamily="34" charset="0"/>
              <a:buChar char="−"/>
            </a:pPr>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If drivers caused incidents there was a fear that this would lead to </a:t>
            </a:r>
            <a:r>
              <a:rPr lang="en-GB" altLang="ja-JP" sz="2000" u="sng" dirty="0">
                <a:latin typeface="BIZ UDPゴシック" panose="020B0400000000000000" pitchFamily="50" charset="-128"/>
                <a:ea typeface="BIZ UDPゴシック" panose="020B0400000000000000" pitchFamily="50" charset="-128"/>
                <a:cs typeface="Arial" panose="020B0604020202020204" pitchFamily="34" charset="0"/>
              </a:rPr>
              <a:t>day shift education </a:t>
            </a:r>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or </a:t>
            </a:r>
            <a:r>
              <a:rPr lang="en-GB" altLang="ja-JP" sz="2000" u="sng" dirty="0">
                <a:latin typeface="BIZ UDPゴシック" panose="020B0400000000000000" pitchFamily="50" charset="-128"/>
                <a:ea typeface="BIZ UDPゴシック" panose="020B0400000000000000" pitchFamily="50" charset="-128"/>
                <a:cs typeface="Arial" panose="020B0604020202020204" pitchFamily="34" charset="0"/>
              </a:rPr>
              <a:t>disciplinary action</a:t>
            </a:r>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 etc., and this led to incidents not being reported to the company and no measures being taken.</a:t>
            </a:r>
          </a:p>
        </p:txBody>
      </p:sp>
      <p:sp>
        <p:nvSpPr>
          <p:cNvPr id="5" name="Rectangle 2">
            <a:extLst>
              <a:ext uri="{FF2B5EF4-FFF2-40B4-BE49-F238E27FC236}">
                <a16:creationId xmlns:a16="http://schemas.microsoft.com/office/drawing/2014/main" id="{20A49F3D-ED2C-4131-8AF9-CDB82DDA45D6}"/>
              </a:ext>
            </a:extLst>
          </p:cNvPr>
          <p:cNvSpPr txBox="1">
            <a:spLocks noChangeArrowheads="1"/>
          </p:cNvSpPr>
          <p:nvPr/>
        </p:nvSpPr>
        <p:spPr bwMode="auto">
          <a:xfrm>
            <a:off x="395288" y="188913"/>
            <a:ext cx="8869736"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kern="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4.3 Accident Causes and Background</a:t>
            </a:r>
          </a:p>
        </p:txBody>
      </p:sp>
      <p:sp>
        <p:nvSpPr>
          <p:cNvPr id="6" name="テキスト ボックス 5">
            <a:extLst>
              <a:ext uri="{FF2B5EF4-FFF2-40B4-BE49-F238E27FC236}">
                <a16:creationId xmlns:a16="http://schemas.microsoft.com/office/drawing/2014/main" id="{333496B3-78E0-4DDF-BAEC-F1FC7936E982}"/>
              </a:ext>
            </a:extLst>
          </p:cNvPr>
          <p:cNvSpPr txBox="1"/>
          <p:nvPr/>
        </p:nvSpPr>
        <p:spPr>
          <a:xfrm>
            <a:off x="242052" y="750847"/>
            <a:ext cx="8526392" cy="1631216"/>
          </a:xfrm>
          <a:prstGeom prst="rect">
            <a:avLst/>
          </a:prstGeom>
          <a:noFill/>
          <a:ln>
            <a:solidFill>
              <a:schemeClr val="tx1"/>
            </a:solidFill>
          </a:ln>
        </p:spPr>
        <p:txBody>
          <a:bodyPr wrap="square" rtlCol="0">
            <a:spAutoFit/>
          </a:bodyPr>
          <a:lstStyle>
            <a:defPPr>
              <a:defRPr lang="ja-JP"/>
            </a:defPPr>
            <a:lvl1pPr>
              <a:defRPr sz="2400"/>
            </a:lvl1pPr>
          </a:lstStyle>
          <a:p>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The </a:t>
            </a:r>
            <a:r>
              <a:rPr lang="en-GB" altLang="ja-JP" sz="2000" u="sng" dirty="0">
                <a:latin typeface="BIZ UDPゴシック" panose="020B0400000000000000" pitchFamily="50" charset="-128"/>
                <a:ea typeface="BIZ UDPゴシック" panose="020B0400000000000000" pitchFamily="50" charset="-128"/>
                <a:cs typeface="Arial" panose="020B0604020202020204" pitchFamily="34" charset="0"/>
              </a:rPr>
              <a:t>direct cause of the accident was the human error of the driver</a:t>
            </a:r>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 but it was concluded that it was likely that </a:t>
            </a:r>
            <a:r>
              <a:rPr lang="en-GB" altLang="ja-JP" sz="2000" u="sng" dirty="0">
                <a:latin typeface="BIZ UDPゴシック" panose="020B0400000000000000" pitchFamily="50" charset="-128"/>
                <a:ea typeface="BIZ UDPゴシック" panose="020B0400000000000000" pitchFamily="50" charset="-128"/>
                <a:cs typeface="Arial" panose="020B0604020202020204" pitchFamily="34" charset="0"/>
              </a:rPr>
              <a:t>a background factor causing the driver’s human error was the driver management method of the company (organization)</a:t>
            </a:r>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435AF959-833A-4C16-A4F7-9953AFE0CAAE}"/>
              </a:ext>
            </a:extLst>
          </p:cNvPr>
          <p:cNvSpPr>
            <a:spLocks noGrp="1" noChangeArrowheads="1"/>
          </p:cNvSpPr>
          <p:nvPr>
            <p:ph type="body" idx="1"/>
          </p:nvPr>
        </p:nvSpPr>
        <p:spPr>
          <a:xfrm>
            <a:off x="328491" y="2848239"/>
            <a:ext cx="8652780" cy="4009761"/>
          </a:xfrm>
        </p:spPr>
        <p:txBody>
          <a:bodyPr>
            <a:noAutofit/>
          </a:bodyPr>
          <a:lstStyle/>
          <a:p>
            <a:pPr>
              <a:lnSpc>
                <a:spcPct val="70000"/>
              </a:lnSpc>
            </a:pPr>
            <a:r>
              <a:rPr lang="en-GB" altLang="ja-JP" sz="2000" u="sng" dirty="0">
                <a:latin typeface="BIZ UDPゴシック" panose="020B0400000000000000" pitchFamily="50" charset="-128"/>
                <a:ea typeface="BIZ UDPゴシック" panose="020B0400000000000000" pitchFamily="50" charset="-128"/>
                <a:cs typeface="Arial" panose="020B0604020202020204" pitchFamily="34" charset="0"/>
              </a:rPr>
              <a:t>Ignoring unsafe incident information</a:t>
            </a:r>
          </a:p>
          <a:p>
            <a:pPr lvl="1" indent="-342900">
              <a:lnSpc>
                <a:spcPct val="120000"/>
              </a:lnSpc>
              <a:buFont typeface="Century Gothic" panose="020B0502020202020204" pitchFamily="34" charset="0"/>
              <a:buChar char="−"/>
            </a:pPr>
            <a:r>
              <a:rPr lang="en-GB" altLang="ja-JP" sz="2000" u="sng" dirty="0">
                <a:latin typeface="BIZ UDPゴシック" panose="020B0400000000000000" pitchFamily="50" charset="-128"/>
                <a:ea typeface="BIZ UDPゴシック" panose="020B0400000000000000" pitchFamily="50" charset="-128"/>
                <a:cs typeface="Arial" panose="020B0604020202020204" pitchFamily="34" charset="0"/>
              </a:rPr>
              <a:t>No measures were taken </a:t>
            </a:r>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in response to unsafe incident information from drivers and </a:t>
            </a:r>
            <a:r>
              <a:rPr lang="en-GB" altLang="ja-JP" sz="2000" u="sng" dirty="0">
                <a:latin typeface="BIZ UDPゴシック" panose="020B0400000000000000" pitchFamily="50" charset="-128"/>
                <a:ea typeface="BIZ UDPゴシック" panose="020B0400000000000000" pitchFamily="50" charset="-128"/>
                <a:cs typeface="Arial" panose="020B0604020202020204" pitchFamily="34" charset="0"/>
              </a:rPr>
              <a:t>this information was not shared</a:t>
            </a:r>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a:t>
            </a:r>
          </a:p>
          <a:p>
            <a:pPr>
              <a:lnSpc>
                <a:spcPct val="120000"/>
              </a:lnSpc>
            </a:pPr>
            <a:r>
              <a:rPr lang="en-GB" altLang="ja-JP" sz="2000" u="sng" dirty="0">
                <a:latin typeface="BIZ UDPゴシック" panose="020B0400000000000000" pitchFamily="50" charset="-128"/>
                <a:ea typeface="BIZ UDPゴシック" panose="020B0400000000000000" pitchFamily="50" charset="-128"/>
                <a:cs typeface="Arial" panose="020B0604020202020204" pitchFamily="34" charset="0"/>
              </a:rPr>
              <a:t>ATS development</a:t>
            </a:r>
          </a:p>
          <a:p>
            <a:pPr lvl="1">
              <a:lnSpc>
                <a:spcPct val="120000"/>
              </a:lnSpc>
              <a:buFont typeface="Century Gothic" panose="020B0502020202020204" pitchFamily="34" charset="0"/>
              <a:buChar char="−"/>
            </a:pPr>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In spite of the risk at the curve, the new ATS was undeveloped at the time of the accident due to </a:t>
            </a:r>
            <a:r>
              <a:rPr lang="en-GB" altLang="ja-JP" sz="2000" u="sng" dirty="0">
                <a:latin typeface="BIZ UDPゴシック" panose="020B0400000000000000" pitchFamily="50" charset="-128"/>
                <a:ea typeface="BIZ UDPゴシック" panose="020B0400000000000000" pitchFamily="50" charset="-128"/>
                <a:cs typeface="Arial" panose="020B0604020202020204" pitchFamily="34" charset="0"/>
              </a:rPr>
              <a:t>delays in decision making </a:t>
            </a:r>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etc.</a:t>
            </a:r>
          </a:p>
        </p:txBody>
      </p:sp>
      <p:sp>
        <p:nvSpPr>
          <p:cNvPr id="5" name="Rectangle 2">
            <a:extLst>
              <a:ext uri="{FF2B5EF4-FFF2-40B4-BE49-F238E27FC236}">
                <a16:creationId xmlns:a16="http://schemas.microsoft.com/office/drawing/2014/main" id="{20A49F3D-ED2C-4131-8AF9-CDB82DDA45D6}"/>
              </a:ext>
            </a:extLst>
          </p:cNvPr>
          <p:cNvSpPr txBox="1">
            <a:spLocks noChangeArrowheads="1"/>
          </p:cNvSpPr>
          <p:nvPr/>
        </p:nvSpPr>
        <p:spPr bwMode="auto">
          <a:xfrm>
            <a:off x="395288" y="188913"/>
            <a:ext cx="8641136"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kern="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4.3 Accident Causes and Background</a:t>
            </a:r>
          </a:p>
        </p:txBody>
      </p:sp>
      <p:sp>
        <p:nvSpPr>
          <p:cNvPr id="6" name="テキスト ボックス 5">
            <a:extLst>
              <a:ext uri="{FF2B5EF4-FFF2-40B4-BE49-F238E27FC236}">
                <a16:creationId xmlns:a16="http://schemas.microsoft.com/office/drawing/2014/main" id="{333496B3-78E0-4DDF-BAEC-F1FC7936E982}"/>
              </a:ext>
            </a:extLst>
          </p:cNvPr>
          <p:cNvSpPr txBox="1"/>
          <p:nvPr/>
        </p:nvSpPr>
        <p:spPr>
          <a:xfrm>
            <a:off x="522514" y="942687"/>
            <a:ext cx="8529933" cy="1631216"/>
          </a:xfrm>
          <a:prstGeom prst="rect">
            <a:avLst/>
          </a:prstGeom>
          <a:noFill/>
          <a:ln>
            <a:solidFill>
              <a:schemeClr val="tx1"/>
            </a:solidFill>
          </a:ln>
        </p:spPr>
        <p:txBody>
          <a:bodyPr wrap="square" rtlCol="0">
            <a:spAutoFit/>
          </a:bodyPr>
          <a:lstStyle>
            <a:defPPr>
              <a:defRPr lang="ja-JP"/>
            </a:defPPr>
            <a:lvl1pPr>
              <a:defRPr sz="2400"/>
            </a:lvl1pPr>
          </a:lstStyle>
          <a:p>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The </a:t>
            </a:r>
            <a:r>
              <a:rPr lang="en-GB" altLang="ja-JP" sz="2000" u="sng" dirty="0">
                <a:latin typeface="BIZ UDPゴシック" panose="020B0400000000000000" pitchFamily="50" charset="-128"/>
                <a:ea typeface="BIZ UDPゴシック" panose="020B0400000000000000" pitchFamily="50" charset="-128"/>
                <a:cs typeface="Arial" panose="020B0604020202020204" pitchFamily="34" charset="0"/>
              </a:rPr>
              <a:t>direct cause of the accident was the human error of the driver</a:t>
            </a:r>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 but it was concluded that it was likely that </a:t>
            </a:r>
            <a:r>
              <a:rPr lang="en-GB" altLang="ja-JP" sz="2000" u="sng" dirty="0">
                <a:latin typeface="BIZ UDPゴシック" panose="020B0400000000000000" pitchFamily="50" charset="-128"/>
                <a:ea typeface="BIZ UDPゴシック" panose="020B0400000000000000" pitchFamily="50" charset="-128"/>
                <a:cs typeface="Arial" panose="020B0604020202020204" pitchFamily="34" charset="0"/>
              </a:rPr>
              <a:t>a background factor causing the driver’s human error was the driver management method of the company (organization)</a:t>
            </a:r>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a:t>
            </a:r>
          </a:p>
        </p:txBody>
      </p:sp>
    </p:spTree>
    <p:extLst>
      <p:ext uri="{BB962C8B-B14F-4D97-AF65-F5344CB8AC3E}">
        <p14:creationId xmlns:p14="http://schemas.microsoft.com/office/powerpoint/2010/main" val="3463501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矢印: 右 25">
            <a:extLst>
              <a:ext uri="{FF2B5EF4-FFF2-40B4-BE49-F238E27FC236}">
                <a16:creationId xmlns:a16="http://schemas.microsoft.com/office/drawing/2014/main" id="{1F657B50-839D-42F1-8863-604E5209007C}"/>
              </a:ext>
            </a:extLst>
          </p:cNvPr>
          <p:cNvSpPr/>
          <p:nvPr/>
        </p:nvSpPr>
        <p:spPr>
          <a:xfrm rot="5400000">
            <a:off x="-2034419" y="3338274"/>
            <a:ext cx="5054123" cy="948286"/>
          </a:xfrm>
          <a:prstGeom prst="rightArrow">
            <a:avLst>
              <a:gd name="adj1" fmla="val 6342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ltLang="ja-JP">
              <a:latin typeface="Arial" panose="020B0604020202020204" pitchFamily="34" charset="0"/>
              <a:cs typeface="Arial" panose="020B0604020202020204" pitchFamily="34" charset="0"/>
            </a:endParaRPr>
          </a:p>
        </p:txBody>
      </p:sp>
      <p:sp>
        <p:nvSpPr>
          <p:cNvPr id="10" name="Rectangle 2">
            <a:extLst>
              <a:ext uri="{FF2B5EF4-FFF2-40B4-BE49-F238E27FC236}">
                <a16:creationId xmlns:a16="http://schemas.microsoft.com/office/drawing/2014/main" id="{E54AE9B1-B764-4560-AF79-8FC141060663}"/>
              </a:ext>
            </a:extLst>
          </p:cNvPr>
          <p:cNvSpPr txBox="1">
            <a:spLocks noChangeArrowheads="1"/>
          </p:cNvSpPr>
          <p:nvPr/>
        </p:nvSpPr>
        <p:spPr bwMode="auto">
          <a:xfrm>
            <a:off x="359193" y="176882"/>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kern="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1.1 Worldwide History of Railways</a:t>
            </a:r>
          </a:p>
        </p:txBody>
      </p:sp>
      <p:sp>
        <p:nvSpPr>
          <p:cNvPr id="9" name="テキスト ボックス 8">
            <a:extLst>
              <a:ext uri="{FF2B5EF4-FFF2-40B4-BE49-F238E27FC236}">
                <a16:creationId xmlns:a16="http://schemas.microsoft.com/office/drawing/2014/main" id="{6036BDBB-77A8-4546-8F89-3217120DA152}"/>
              </a:ext>
            </a:extLst>
          </p:cNvPr>
          <p:cNvSpPr txBox="1"/>
          <p:nvPr/>
        </p:nvSpPr>
        <p:spPr>
          <a:xfrm>
            <a:off x="1028700" y="900636"/>
            <a:ext cx="7622005" cy="769441"/>
          </a:xfrm>
          <a:prstGeom prst="rect">
            <a:avLst/>
          </a:prstGeom>
          <a:noFill/>
          <a:ln>
            <a:solidFill>
              <a:schemeClr val="tx1"/>
            </a:solidFill>
          </a:ln>
        </p:spPr>
        <p:txBody>
          <a:bodyPr wrap="square" rtlCol="0">
            <a:spAutoFit/>
          </a:bodyPr>
          <a:lstStyle/>
          <a:p>
            <a:r>
              <a:rPr lang="en-GB" altLang="ja-JP" sz="2200" dirty="0">
                <a:latin typeface="BIZ UDPゴシック" panose="020B0400000000000000" pitchFamily="50" charset="-128"/>
                <a:ea typeface="BIZ UDPゴシック" panose="020B0400000000000000" pitchFamily="50" charset="-128"/>
                <a:cs typeface="Arial" panose="020B0604020202020204" pitchFamily="34" charset="0"/>
              </a:rPr>
              <a:t>R</a:t>
            </a:r>
            <a:r>
              <a:rPr kumimoji="1" lang="en-GB" altLang="ja-JP" sz="2200" dirty="0">
                <a:latin typeface="BIZ UDPゴシック" panose="020B0400000000000000" pitchFamily="50" charset="-128"/>
                <a:ea typeface="BIZ UDPゴシック" panose="020B0400000000000000" pitchFamily="50" charset="-128"/>
                <a:cs typeface="Arial" panose="020B0604020202020204" pitchFamily="34" charset="0"/>
              </a:rPr>
              <a:t>ailway technologies have continued to advance for nearly 200 years.</a:t>
            </a:r>
          </a:p>
        </p:txBody>
      </p:sp>
      <p:sp>
        <p:nvSpPr>
          <p:cNvPr id="8" name="テキスト ボックス 7">
            <a:extLst>
              <a:ext uri="{FF2B5EF4-FFF2-40B4-BE49-F238E27FC236}">
                <a16:creationId xmlns:a16="http://schemas.microsoft.com/office/drawing/2014/main" id="{F66DB041-034E-4667-BD22-8D5688133F92}"/>
              </a:ext>
            </a:extLst>
          </p:cNvPr>
          <p:cNvSpPr txBox="1"/>
          <p:nvPr/>
        </p:nvSpPr>
        <p:spPr>
          <a:xfrm>
            <a:off x="58843" y="1777283"/>
            <a:ext cx="948287" cy="369332"/>
          </a:xfrm>
          <a:prstGeom prst="rect">
            <a:avLst/>
          </a:prstGeom>
          <a:noFill/>
        </p:spPr>
        <p:txBody>
          <a:bodyPr wrap="square" rtlCol="0">
            <a:spAutoFit/>
          </a:bodyPr>
          <a:lstStyle/>
          <a:p>
            <a:r>
              <a:rPr kumimoji="1" lang="en-GB" altLang="ja-JP" dirty="0">
                <a:latin typeface="BIZ UDPゴシック" panose="020B0400000000000000" pitchFamily="50" charset="-128"/>
                <a:ea typeface="BIZ UDPゴシック" panose="020B0400000000000000" pitchFamily="50" charset="-128"/>
                <a:cs typeface="Arial" panose="020B0604020202020204" pitchFamily="34" charset="0"/>
              </a:rPr>
              <a:t>1825</a:t>
            </a:r>
          </a:p>
        </p:txBody>
      </p:sp>
      <p:sp>
        <p:nvSpPr>
          <p:cNvPr id="13" name="テキスト ボックス 12">
            <a:extLst>
              <a:ext uri="{FF2B5EF4-FFF2-40B4-BE49-F238E27FC236}">
                <a16:creationId xmlns:a16="http://schemas.microsoft.com/office/drawing/2014/main" id="{CF968B29-1E80-4D53-B5D7-CE73264FD200}"/>
              </a:ext>
            </a:extLst>
          </p:cNvPr>
          <p:cNvSpPr txBox="1"/>
          <p:nvPr/>
        </p:nvSpPr>
        <p:spPr>
          <a:xfrm>
            <a:off x="790576" y="1719383"/>
            <a:ext cx="8353424" cy="4154984"/>
          </a:xfrm>
          <a:prstGeom prst="rect">
            <a:avLst/>
          </a:prstGeom>
          <a:noFill/>
          <a:ln>
            <a:noFill/>
          </a:ln>
        </p:spPr>
        <p:txBody>
          <a:bodyPr wrap="square" rtlCol="0">
            <a:spAutoFit/>
          </a:bodyPr>
          <a:lstStyle/>
          <a:p>
            <a:pPr marL="342900" indent="-342900">
              <a:buFont typeface="Arial" panose="020B0604020202020204" pitchFamily="34" charset="0"/>
              <a:buChar char="•"/>
            </a:pPr>
            <a:r>
              <a:rPr lang="en-GB" altLang="ja-JP" sz="2200" dirty="0">
                <a:latin typeface="BIZ UDPゴシック" panose="020B0400000000000000" pitchFamily="50" charset="-128"/>
                <a:ea typeface="BIZ UDPゴシック" panose="020B0400000000000000" pitchFamily="50" charset="-128"/>
                <a:cs typeface="Arial" panose="020B0604020202020204" pitchFamily="34" charset="0"/>
              </a:rPr>
              <a:t>The Stockton and Darlington Railway opened as the </a:t>
            </a:r>
            <a:r>
              <a:rPr lang="en-GB" altLang="ja-JP" sz="2200" u="sng" dirty="0">
                <a:latin typeface="BIZ UDPゴシック" panose="020B0400000000000000" pitchFamily="50" charset="-128"/>
                <a:ea typeface="BIZ UDPゴシック" panose="020B0400000000000000" pitchFamily="50" charset="-128"/>
                <a:cs typeface="Arial" panose="020B0604020202020204" pitchFamily="34" charset="0"/>
              </a:rPr>
              <a:t>world’s first public steam locomotive</a:t>
            </a:r>
            <a:r>
              <a:rPr lang="en-GB" altLang="ja-JP" sz="2200" dirty="0">
                <a:latin typeface="BIZ UDPゴシック" panose="020B0400000000000000" pitchFamily="50" charset="-128"/>
                <a:ea typeface="BIZ UDPゴシック" panose="020B0400000000000000" pitchFamily="50" charset="-128"/>
                <a:cs typeface="Arial" panose="020B0604020202020204" pitchFamily="34" charset="0"/>
              </a:rPr>
              <a:t> (England)</a:t>
            </a:r>
          </a:p>
          <a:p>
            <a:pPr marL="342900" indent="-342900">
              <a:buFont typeface="Arial" panose="020B0604020202020204" pitchFamily="34" charset="0"/>
              <a:buChar char="•"/>
            </a:pPr>
            <a:r>
              <a:rPr lang="en-GB" altLang="ja-JP" sz="2200" dirty="0">
                <a:latin typeface="BIZ UDPゴシック" panose="020B0400000000000000" pitchFamily="50" charset="-128"/>
                <a:ea typeface="BIZ UDPゴシック" panose="020B0400000000000000" pitchFamily="50" charset="-128"/>
                <a:cs typeface="Arial" panose="020B0604020202020204" pitchFamily="34" charset="0"/>
              </a:rPr>
              <a:t>The Liverpool and Manchester Railway became the world’s first for-profit railway operator </a:t>
            </a:r>
            <a:r>
              <a:rPr lang="en-GB" altLang="ja-JP" sz="2200" u="sng" dirty="0">
                <a:latin typeface="BIZ UDPゴシック" panose="020B0400000000000000" pitchFamily="50" charset="-128"/>
                <a:ea typeface="BIZ UDPゴシック" panose="020B0400000000000000" pitchFamily="50" charset="-128"/>
                <a:cs typeface="Arial" panose="020B0604020202020204" pitchFamily="34" charset="0"/>
              </a:rPr>
              <a:t>with regular operation using a timetable</a:t>
            </a:r>
            <a:r>
              <a:rPr lang="en-GB" altLang="ja-JP" sz="2200" dirty="0">
                <a:latin typeface="BIZ UDPゴシック" panose="020B0400000000000000" pitchFamily="50" charset="-128"/>
                <a:ea typeface="BIZ UDPゴシック" panose="020B0400000000000000" pitchFamily="50" charset="-128"/>
                <a:cs typeface="Arial" panose="020B0604020202020204" pitchFamily="34" charset="0"/>
              </a:rPr>
              <a:t> (England)</a:t>
            </a:r>
          </a:p>
          <a:p>
            <a:pPr marL="342900" indent="-342900">
              <a:buFont typeface="Arial" panose="020B0604020202020204" pitchFamily="34" charset="0"/>
              <a:buChar char="•"/>
            </a:pPr>
            <a:r>
              <a:rPr lang="en-GB" altLang="ja-JP" sz="2200" dirty="0">
                <a:latin typeface="BIZ UDPゴシック" panose="020B0400000000000000" pitchFamily="50" charset="-128"/>
                <a:ea typeface="BIZ UDPゴシック" panose="020B0400000000000000" pitchFamily="50" charset="-128"/>
                <a:cs typeface="Arial" panose="020B0604020202020204" pitchFamily="34" charset="0"/>
              </a:rPr>
              <a:t>Opened between </a:t>
            </a:r>
            <a:r>
              <a:rPr lang="en-GB" altLang="ja-JP" sz="2200" u="sng" dirty="0">
                <a:latin typeface="BIZ UDPゴシック" panose="020B0400000000000000" pitchFamily="50" charset="-128"/>
                <a:ea typeface="BIZ UDPゴシック" panose="020B0400000000000000" pitchFamily="50" charset="-128"/>
                <a:cs typeface="Arial" panose="020B0604020202020204" pitchFamily="34" charset="0"/>
              </a:rPr>
              <a:t>Darshana and </a:t>
            </a:r>
            <a:r>
              <a:rPr lang="en-GB" altLang="ja-JP" sz="2200" u="sng" dirty="0" err="1">
                <a:latin typeface="BIZ UDPゴシック" panose="020B0400000000000000" pitchFamily="50" charset="-128"/>
                <a:ea typeface="BIZ UDPゴシック" panose="020B0400000000000000" pitchFamily="50" charset="-128"/>
                <a:cs typeface="Arial" panose="020B0604020202020204" pitchFamily="34" charset="0"/>
              </a:rPr>
              <a:t>Jagotee</a:t>
            </a:r>
            <a:r>
              <a:rPr lang="en-GB" altLang="ja-JP" sz="2200" u="sng" dirty="0">
                <a:latin typeface="BIZ UDPゴシック" panose="020B0400000000000000" pitchFamily="50" charset="-128"/>
                <a:ea typeface="BIZ UDPゴシック" panose="020B0400000000000000" pitchFamily="50" charset="-128"/>
                <a:cs typeface="Arial" panose="020B0604020202020204" pitchFamily="34" charset="0"/>
              </a:rPr>
              <a:t> </a:t>
            </a:r>
            <a:r>
              <a:rPr lang="en-GB" altLang="ja-JP" sz="2200" dirty="0">
                <a:latin typeface="BIZ UDPゴシック" panose="020B0400000000000000" pitchFamily="50" charset="-128"/>
                <a:ea typeface="BIZ UDPゴシック" panose="020B0400000000000000" pitchFamily="50" charset="-128"/>
                <a:cs typeface="Arial" panose="020B0604020202020204" pitchFamily="34" charset="0"/>
              </a:rPr>
              <a:t>(</a:t>
            </a:r>
            <a:r>
              <a:rPr lang="en-GB" altLang="ja-JP" sz="2200" u="sng" dirty="0">
                <a:latin typeface="BIZ UDPゴシック" panose="020B0400000000000000" pitchFamily="50" charset="-128"/>
                <a:ea typeface="BIZ UDPゴシック" panose="020B0400000000000000" pitchFamily="50" charset="-128"/>
                <a:cs typeface="Arial" panose="020B0604020202020204" pitchFamily="34" charset="0"/>
              </a:rPr>
              <a:t>Bangladesh</a:t>
            </a:r>
            <a:r>
              <a:rPr lang="en-GB" altLang="ja-JP" sz="2200" dirty="0">
                <a:latin typeface="BIZ UDPゴシック" panose="020B0400000000000000" pitchFamily="50" charset="-128"/>
                <a:ea typeface="BIZ UDPゴシック" panose="020B0400000000000000" pitchFamily="50" charset="-128"/>
                <a:cs typeface="Arial" panose="020B0604020202020204" pitchFamily="34" charset="0"/>
              </a:rPr>
              <a:t>)</a:t>
            </a:r>
          </a:p>
          <a:p>
            <a:pPr marL="342900" indent="-342900">
              <a:buFont typeface="Arial" panose="020B0604020202020204" pitchFamily="34" charset="0"/>
              <a:buChar char="•"/>
            </a:pPr>
            <a:r>
              <a:rPr lang="en-GB" altLang="ja-JP" sz="2200" dirty="0">
                <a:latin typeface="BIZ UDPゴシック" panose="020B0400000000000000" pitchFamily="50" charset="-128"/>
                <a:ea typeface="BIZ UDPゴシック" panose="020B0400000000000000" pitchFamily="50" charset="-128"/>
                <a:cs typeface="Arial" panose="020B0604020202020204" pitchFamily="34" charset="0"/>
              </a:rPr>
              <a:t>The Metropolitan Railway opened the </a:t>
            </a:r>
            <a:r>
              <a:rPr lang="en-GB" altLang="ja-JP" sz="2200" u="sng" dirty="0">
                <a:latin typeface="BIZ UDPゴシック" panose="020B0400000000000000" pitchFamily="50" charset="-128"/>
                <a:ea typeface="BIZ UDPゴシック" panose="020B0400000000000000" pitchFamily="50" charset="-128"/>
                <a:cs typeface="Arial" panose="020B0604020202020204" pitchFamily="34" charset="0"/>
              </a:rPr>
              <a:t>world’s first subway</a:t>
            </a:r>
            <a:r>
              <a:rPr lang="en-GB" altLang="ja-JP" sz="2200" dirty="0">
                <a:latin typeface="BIZ UDPゴシック" panose="020B0400000000000000" pitchFamily="50" charset="-128"/>
                <a:ea typeface="BIZ UDPゴシック" panose="020B0400000000000000" pitchFamily="50" charset="-128"/>
                <a:cs typeface="Arial" panose="020B0604020202020204" pitchFamily="34" charset="0"/>
              </a:rPr>
              <a:t> (London)</a:t>
            </a:r>
          </a:p>
          <a:p>
            <a:pPr marL="342900" indent="-342900">
              <a:buFont typeface="Arial" panose="020B0604020202020204" pitchFamily="34" charset="0"/>
              <a:buChar char="•"/>
            </a:pPr>
            <a:r>
              <a:rPr lang="en-GB" altLang="ja-JP" sz="2200" u="sng" dirty="0">
                <a:latin typeface="BIZ UDPゴシック" panose="020B0400000000000000" pitchFamily="50" charset="-128"/>
                <a:ea typeface="BIZ UDPゴシック" panose="020B0400000000000000" pitchFamily="50" charset="-128"/>
                <a:cs typeface="Arial" panose="020B0604020202020204" pitchFamily="34" charset="0"/>
              </a:rPr>
              <a:t>Japan’s first railway</a:t>
            </a:r>
            <a:r>
              <a:rPr lang="en-GB" altLang="ja-JP" sz="2200" dirty="0">
                <a:latin typeface="BIZ UDPゴシック" panose="020B0400000000000000" pitchFamily="50" charset="-128"/>
                <a:ea typeface="BIZ UDPゴシック" panose="020B0400000000000000" pitchFamily="50" charset="-128"/>
                <a:cs typeface="Arial" panose="020B0604020202020204" pitchFamily="34" charset="0"/>
              </a:rPr>
              <a:t> opened between Shimbashi and Yokohama Station (Japan)</a:t>
            </a:r>
          </a:p>
        </p:txBody>
      </p:sp>
      <p:sp>
        <p:nvSpPr>
          <p:cNvPr id="16" name="テキスト ボックス 15">
            <a:extLst>
              <a:ext uri="{FF2B5EF4-FFF2-40B4-BE49-F238E27FC236}">
                <a16:creationId xmlns:a16="http://schemas.microsoft.com/office/drawing/2014/main" id="{FD1EE90D-97D8-405A-B802-E2C2BDA52F19}"/>
              </a:ext>
            </a:extLst>
          </p:cNvPr>
          <p:cNvSpPr txBox="1"/>
          <p:nvPr/>
        </p:nvSpPr>
        <p:spPr>
          <a:xfrm>
            <a:off x="38671" y="2737960"/>
            <a:ext cx="1181038" cy="369332"/>
          </a:xfrm>
          <a:prstGeom prst="rect">
            <a:avLst/>
          </a:prstGeom>
          <a:noFill/>
        </p:spPr>
        <p:txBody>
          <a:bodyPr wrap="square" rtlCol="0">
            <a:spAutoFit/>
          </a:bodyPr>
          <a:lstStyle/>
          <a:p>
            <a:r>
              <a:rPr kumimoji="1" lang="en-GB" altLang="ja-JP" dirty="0">
                <a:latin typeface="BIZ UDPゴシック" panose="020B0400000000000000" pitchFamily="50" charset="-128"/>
                <a:ea typeface="BIZ UDPゴシック" panose="020B0400000000000000" pitchFamily="50" charset="-128"/>
                <a:cs typeface="Arial" panose="020B0604020202020204" pitchFamily="34" charset="0"/>
              </a:rPr>
              <a:t>1830</a:t>
            </a:r>
          </a:p>
        </p:txBody>
      </p:sp>
      <p:sp>
        <p:nvSpPr>
          <p:cNvPr id="17" name="テキスト ボックス 16">
            <a:extLst>
              <a:ext uri="{FF2B5EF4-FFF2-40B4-BE49-F238E27FC236}">
                <a16:creationId xmlns:a16="http://schemas.microsoft.com/office/drawing/2014/main" id="{7CF32936-A505-4DA3-93C4-4CA19EE20C6D}"/>
              </a:ext>
            </a:extLst>
          </p:cNvPr>
          <p:cNvSpPr txBox="1"/>
          <p:nvPr/>
        </p:nvSpPr>
        <p:spPr>
          <a:xfrm>
            <a:off x="38671" y="3763257"/>
            <a:ext cx="1108414" cy="369332"/>
          </a:xfrm>
          <a:prstGeom prst="rect">
            <a:avLst/>
          </a:prstGeom>
          <a:noFill/>
        </p:spPr>
        <p:txBody>
          <a:bodyPr wrap="square" rtlCol="0">
            <a:spAutoFit/>
          </a:bodyPr>
          <a:lstStyle/>
          <a:p>
            <a:r>
              <a:rPr kumimoji="1" lang="en-GB" altLang="ja-JP" dirty="0">
                <a:latin typeface="BIZ UDPゴシック" panose="020B0400000000000000" pitchFamily="50" charset="-128"/>
                <a:ea typeface="BIZ UDPゴシック" panose="020B0400000000000000" pitchFamily="50" charset="-128"/>
                <a:cs typeface="Arial" panose="020B0604020202020204" pitchFamily="34" charset="0"/>
              </a:rPr>
              <a:t>1862</a:t>
            </a:r>
          </a:p>
        </p:txBody>
      </p:sp>
      <p:sp>
        <p:nvSpPr>
          <p:cNvPr id="18" name="テキスト ボックス 17">
            <a:extLst>
              <a:ext uri="{FF2B5EF4-FFF2-40B4-BE49-F238E27FC236}">
                <a16:creationId xmlns:a16="http://schemas.microsoft.com/office/drawing/2014/main" id="{18FD51C1-D049-48AD-8DAE-74E3FA5F9508}"/>
              </a:ext>
            </a:extLst>
          </p:cNvPr>
          <p:cNvSpPr txBox="1"/>
          <p:nvPr/>
        </p:nvSpPr>
        <p:spPr>
          <a:xfrm>
            <a:off x="49456" y="4423261"/>
            <a:ext cx="948287" cy="369332"/>
          </a:xfrm>
          <a:prstGeom prst="rect">
            <a:avLst/>
          </a:prstGeom>
          <a:noFill/>
        </p:spPr>
        <p:txBody>
          <a:bodyPr wrap="square" rtlCol="0">
            <a:spAutoFit/>
          </a:bodyPr>
          <a:lstStyle/>
          <a:p>
            <a:r>
              <a:rPr kumimoji="1" lang="en-GB" altLang="ja-JP" dirty="0">
                <a:latin typeface="BIZ UDPゴシック" panose="020B0400000000000000" pitchFamily="50" charset="-128"/>
                <a:ea typeface="BIZ UDPゴシック" panose="020B0400000000000000" pitchFamily="50" charset="-128"/>
                <a:cs typeface="Arial" panose="020B0604020202020204" pitchFamily="34" charset="0"/>
              </a:rPr>
              <a:t>1863</a:t>
            </a:r>
          </a:p>
        </p:txBody>
      </p:sp>
      <p:sp>
        <p:nvSpPr>
          <p:cNvPr id="19" name="テキスト ボックス 18">
            <a:extLst>
              <a:ext uri="{FF2B5EF4-FFF2-40B4-BE49-F238E27FC236}">
                <a16:creationId xmlns:a16="http://schemas.microsoft.com/office/drawing/2014/main" id="{0DF44767-18AC-4690-866A-6E9442A20B82}"/>
              </a:ext>
            </a:extLst>
          </p:cNvPr>
          <p:cNvSpPr txBox="1"/>
          <p:nvPr/>
        </p:nvSpPr>
        <p:spPr>
          <a:xfrm>
            <a:off x="38671" y="5147961"/>
            <a:ext cx="1437866" cy="369332"/>
          </a:xfrm>
          <a:prstGeom prst="rect">
            <a:avLst/>
          </a:prstGeom>
          <a:noFill/>
        </p:spPr>
        <p:txBody>
          <a:bodyPr wrap="square" rtlCol="0">
            <a:spAutoFit/>
          </a:bodyPr>
          <a:lstStyle/>
          <a:p>
            <a:r>
              <a:rPr kumimoji="1" lang="en-GB" altLang="ja-JP" dirty="0">
                <a:latin typeface="BIZ UDPゴシック" panose="020B0400000000000000" pitchFamily="50" charset="-128"/>
                <a:ea typeface="BIZ UDPゴシック" panose="020B0400000000000000" pitchFamily="50" charset="-128"/>
                <a:cs typeface="Arial" panose="020B0604020202020204" pitchFamily="34" charset="0"/>
              </a:rPr>
              <a:t>1872</a:t>
            </a:r>
          </a:p>
        </p:txBody>
      </p:sp>
    </p:spTree>
    <p:extLst>
      <p:ext uri="{BB962C8B-B14F-4D97-AF65-F5344CB8AC3E}">
        <p14:creationId xmlns:p14="http://schemas.microsoft.com/office/powerpoint/2010/main" val="38047412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435AF959-833A-4C16-A4F7-9953AFE0CAAE}"/>
              </a:ext>
            </a:extLst>
          </p:cNvPr>
          <p:cNvSpPr>
            <a:spLocks noGrp="1" noChangeArrowheads="1"/>
          </p:cNvSpPr>
          <p:nvPr>
            <p:ph type="body" idx="1"/>
          </p:nvPr>
        </p:nvSpPr>
        <p:spPr>
          <a:xfrm>
            <a:off x="389659" y="2753672"/>
            <a:ext cx="8364681" cy="4009761"/>
          </a:xfrm>
        </p:spPr>
        <p:txBody>
          <a:bodyPr>
            <a:noAutofit/>
          </a:bodyPr>
          <a:lstStyle/>
          <a:p>
            <a:pPr eaLnBrk="1" hangingPunct="1">
              <a:lnSpc>
                <a:spcPct val="120000"/>
              </a:lnSpc>
            </a:pPr>
            <a:r>
              <a:rPr lang="en-GB" altLang="ja-JP" sz="2000" u="sng" dirty="0">
                <a:latin typeface="BIZ UDPゴシック" panose="020B0400000000000000" pitchFamily="50" charset="-128"/>
                <a:ea typeface="BIZ UDPゴシック" panose="020B0400000000000000" pitchFamily="50" charset="-128"/>
                <a:cs typeface="Arial" panose="020B0604020202020204" pitchFamily="34" charset="0"/>
              </a:rPr>
              <a:t>Train operating plan</a:t>
            </a:r>
          </a:p>
          <a:p>
            <a:pPr lvl="1" eaLnBrk="1" hangingPunct="1">
              <a:lnSpc>
                <a:spcPct val="120000"/>
              </a:lnSpc>
              <a:spcAft>
                <a:spcPct val="50000"/>
              </a:spcAft>
              <a:buFont typeface="Century Gothic" panose="020B0502020202020204" pitchFamily="34" charset="0"/>
              <a:buChar char="−"/>
            </a:pPr>
            <a:r>
              <a:rPr lang="en-GB" altLang="ja-JP" sz="2000" u="sng" dirty="0">
                <a:latin typeface="BIZ UDPゴシック" panose="020B0400000000000000" pitchFamily="50" charset="-128"/>
                <a:ea typeface="BIZ UDPゴシック" panose="020B0400000000000000" pitchFamily="50" charset="-128"/>
                <a:cs typeface="Arial" panose="020B0604020202020204" pitchFamily="34" charset="0"/>
              </a:rPr>
              <a:t>The operating plan was excessive.</a:t>
            </a:r>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 (excessive schedule with an emphasis on management efficiency)</a:t>
            </a:r>
          </a:p>
        </p:txBody>
      </p:sp>
      <p:sp>
        <p:nvSpPr>
          <p:cNvPr id="5" name="Rectangle 2">
            <a:extLst>
              <a:ext uri="{FF2B5EF4-FFF2-40B4-BE49-F238E27FC236}">
                <a16:creationId xmlns:a16="http://schemas.microsoft.com/office/drawing/2014/main" id="{20A49F3D-ED2C-4131-8AF9-CDB82DDA45D6}"/>
              </a:ext>
            </a:extLst>
          </p:cNvPr>
          <p:cNvSpPr txBox="1">
            <a:spLocks noChangeArrowheads="1"/>
          </p:cNvSpPr>
          <p:nvPr/>
        </p:nvSpPr>
        <p:spPr bwMode="auto">
          <a:xfrm>
            <a:off x="395288" y="188913"/>
            <a:ext cx="8748712"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kern="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4.3 Accident Causes and Background</a:t>
            </a:r>
          </a:p>
        </p:txBody>
      </p:sp>
      <p:sp>
        <p:nvSpPr>
          <p:cNvPr id="6" name="テキスト ボックス 5">
            <a:extLst>
              <a:ext uri="{FF2B5EF4-FFF2-40B4-BE49-F238E27FC236}">
                <a16:creationId xmlns:a16="http://schemas.microsoft.com/office/drawing/2014/main" id="{333496B3-78E0-4DDF-BAEC-F1FC7936E982}"/>
              </a:ext>
            </a:extLst>
          </p:cNvPr>
          <p:cNvSpPr txBox="1"/>
          <p:nvPr/>
        </p:nvSpPr>
        <p:spPr>
          <a:xfrm>
            <a:off x="522514" y="942687"/>
            <a:ext cx="8245925" cy="1631216"/>
          </a:xfrm>
          <a:prstGeom prst="rect">
            <a:avLst/>
          </a:prstGeom>
          <a:noFill/>
          <a:ln>
            <a:solidFill>
              <a:schemeClr val="tx1"/>
            </a:solidFill>
          </a:ln>
        </p:spPr>
        <p:txBody>
          <a:bodyPr wrap="square" rtlCol="0">
            <a:spAutoFit/>
          </a:bodyPr>
          <a:lstStyle>
            <a:defPPr>
              <a:defRPr lang="ja-JP"/>
            </a:defPPr>
            <a:lvl1pPr>
              <a:defRPr sz="2400"/>
            </a:lvl1pPr>
          </a:lstStyle>
          <a:p>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The </a:t>
            </a:r>
            <a:r>
              <a:rPr lang="en-GB" altLang="ja-JP" sz="2000" u="sng" dirty="0">
                <a:latin typeface="BIZ UDPゴシック" panose="020B0400000000000000" pitchFamily="50" charset="-128"/>
                <a:ea typeface="BIZ UDPゴシック" panose="020B0400000000000000" pitchFamily="50" charset="-128"/>
                <a:cs typeface="Arial" panose="020B0604020202020204" pitchFamily="34" charset="0"/>
              </a:rPr>
              <a:t>direct cause of the accident was the human error of the driver</a:t>
            </a:r>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 but it was concluded that it was likely that </a:t>
            </a:r>
            <a:r>
              <a:rPr lang="en-GB" altLang="ja-JP" sz="2000" u="sng" dirty="0">
                <a:latin typeface="BIZ UDPゴシック" panose="020B0400000000000000" pitchFamily="50" charset="-128"/>
                <a:ea typeface="BIZ UDPゴシック" panose="020B0400000000000000" pitchFamily="50" charset="-128"/>
                <a:cs typeface="Arial" panose="020B0604020202020204" pitchFamily="34" charset="0"/>
              </a:rPr>
              <a:t>a background factor causing the driver’s human error was the driver management method of the company (organization)</a:t>
            </a:r>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a:t>
            </a:r>
          </a:p>
        </p:txBody>
      </p:sp>
    </p:spTree>
    <p:extLst>
      <p:ext uri="{BB962C8B-B14F-4D97-AF65-F5344CB8AC3E}">
        <p14:creationId xmlns:p14="http://schemas.microsoft.com/office/powerpoint/2010/main" val="3869145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827BD2A-6584-4679-846B-5DF0D8B08D42}"/>
              </a:ext>
            </a:extLst>
          </p:cNvPr>
          <p:cNvSpPr>
            <a:spLocks noGrp="1"/>
          </p:cNvSpPr>
          <p:nvPr>
            <p:ph idx="1"/>
          </p:nvPr>
        </p:nvSpPr>
        <p:spPr>
          <a:xfrm>
            <a:off x="189929" y="1016732"/>
            <a:ext cx="8819600" cy="4824536"/>
          </a:xfrm>
        </p:spPr>
        <p:txBody>
          <a:bodyPr>
            <a:noAutofit/>
          </a:bodyPr>
          <a:lstStyle/>
          <a:p>
            <a:pPr lvl="0" eaLnBrk="1" fontAlgn="auto" hangingPunct="1">
              <a:lnSpc>
                <a:spcPct val="110000"/>
              </a:lnSpc>
              <a:spcBef>
                <a:spcPts val="1200"/>
              </a:spcBef>
              <a:spcAft>
                <a:spcPts val="200"/>
              </a:spcAft>
              <a:buClr>
                <a:schemeClr val="tx1">
                  <a:lumMod val="75000"/>
                  <a:lumOff val="25000"/>
                </a:schemeClr>
              </a:buClr>
              <a:buSzPct val="100000"/>
              <a:buFont typeface="Wingdings 2" panose="05020102010507070707" pitchFamily="18" charset="2"/>
              <a:buChar char=""/>
            </a:pPr>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Improvement of driving skill education</a:t>
            </a:r>
          </a:p>
          <a:p>
            <a:pPr marL="808038" lvl="1" indent="-407988" eaLnBrk="1" fontAlgn="auto" hangingPunct="1">
              <a:lnSpc>
                <a:spcPct val="110000"/>
              </a:lnSpc>
              <a:spcBef>
                <a:spcPts val="1200"/>
              </a:spcBef>
              <a:spcAft>
                <a:spcPts val="200"/>
              </a:spcAft>
              <a:buClr>
                <a:schemeClr val="tx1">
                  <a:lumMod val="75000"/>
                  <a:lumOff val="25000"/>
                </a:schemeClr>
              </a:buClr>
              <a:buSzPct val="100000"/>
              <a:buNone/>
            </a:pPr>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(1) Analyse information on incidents etc., and educate on knowledge regarding the obtained attention distribution</a:t>
            </a:r>
          </a:p>
          <a:p>
            <a:pPr marL="808038" lvl="1" indent="-407988" eaLnBrk="1" fontAlgn="auto" hangingPunct="1">
              <a:lnSpc>
                <a:spcPct val="110000"/>
              </a:lnSpc>
              <a:spcBef>
                <a:spcPts val="1200"/>
              </a:spcBef>
              <a:spcAft>
                <a:spcPts val="200"/>
              </a:spcAft>
              <a:buClr>
                <a:schemeClr val="tx1">
                  <a:lumMod val="75000"/>
                  <a:lumOff val="25000"/>
                </a:schemeClr>
              </a:buClr>
              <a:buSzPct val="100000"/>
              <a:buNone/>
            </a:pPr>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(2) Educate with the proper use of documents that are easy to use and visualize and driving simulators etc.</a:t>
            </a:r>
          </a:p>
          <a:p>
            <a:pPr marL="808038" lvl="1" indent="-407988" eaLnBrk="1" fontAlgn="auto" hangingPunct="1">
              <a:lnSpc>
                <a:spcPct val="110000"/>
              </a:lnSpc>
              <a:spcBef>
                <a:spcPts val="1200"/>
              </a:spcBef>
              <a:spcAft>
                <a:spcPts val="200"/>
              </a:spcAft>
              <a:buClr>
                <a:schemeClr val="tx1">
                  <a:lumMod val="75000"/>
                  <a:lumOff val="25000"/>
                </a:schemeClr>
              </a:buClr>
              <a:buSzPct val="100000"/>
              <a:buNone/>
            </a:pPr>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(3) Enhance and strengthen practical education on the full awareness of risks of exceeding speed limits</a:t>
            </a:r>
          </a:p>
          <a:p>
            <a:pPr marL="0" lvl="0" indent="0" eaLnBrk="1" fontAlgn="auto" hangingPunct="1">
              <a:lnSpc>
                <a:spcPct val="110000"/>
              </a:lnSpc>
              <a:spcBef>
                <a:spcPts val="1200"/>
              </a:spcBef>
              <a:spcAft>
                <a:spcPts val="200"/>
              </a:spcAft>
              <a:buClr>
                <a:srgbClr val="E48312"/>
              </a:buClr>
              <a:buSzPct val="100000"/>
              <a:buNone/>
            </a:pPr>
            <a:r>
              <a:rPr lang="en-GB" altLang="ja-JP" sz="2000" b="1" dirty="0">
                <a:latin typeface="BIZ UDPゴシック" panose="020B0400000000000000" pitchFamily="50" charset="-128"/>
                <a:ea typeface="BIZ UDPゴシック" panose="020B0400000000000000" pitchFamily="50" charset="-128"/>
                <a:cs typeface="Arial" panose="020B0604020202020204" pitchFamily="34" charset="0"/>
              </a:rPr>
              <a:t>◎ The enhancement of education for practical driving skills which were perceived as a penalty of day shift education, </a:t>
            </a:r>
            <a:r>
              <a:rPr lang="en-GB" altLang="ja-JP" sz="2000" b="1" u="sng" dirty="0">
                <a:latin typeface="BIZ UDPゴシック" panose="020B0400000000000000" pitchFamily="50" charset="-128"/>
                <a:ea typeface="BIZ UDPゴシック" panose="020B0400000000000000" pitchFamily="50" charset="-128"/>
                <a:cs typeface="Arial" panose="020B0604020202020204" pitchFamily="34" charset="0"/>
              </a:rPr>
              <a:t>should not be biased towards psychological education but to effective accident prevention suitable to re-education</a:t>
            </a:r>
          </a:p>
        </p:txBody>
      </p:sp>
      <p:sp>
        <p:nvSpPr>
          <p:cNvPr id="4" name="Rectangle 2">
            <a:extLst>
              <a:ext uri="{FF2B5EF4-FFF2-40B4-BE49-F238E27FC236}">
                <a16:creationId xmlns:a16="http://schemas.microsoft.com/office/drawing/2014/main" id="{09ECF89A-DEC0-4813-9B11-84592D1AD859}"/>
              </a:ext>
            </a:extLst>
          </p:cNvPr>
          <p:cNvSpPr txBox="1">
            <a:spLocks noChangeArrowheads="1"/>
          </p:cNvSpPr>
          <p:nvPr/>
        </p:nvSpPr>
        <p:spPr bwMode="auto">
          <a:xfrm>
            <a:off x="0" y="117658"/>
            <a:ext cx="9394172"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kern="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4.4 Measures to be Taken (for “Staffs”)</a:t>
            </a:r>
          </a:p>
        </p:txBody>
      </p:sp>
    </p:spTree>
    <p:extLst>
      <p:ext uri="{BB962C8B-B14F-4D97-AF65-F5344CB8AC3E}">
        <p14:creationId xmlns:p14="http://schemas.microsoft.com/office/powerpoint/2010/main" val="411800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C91A234-DDC1-425E-B88E-A8F1CD4694D5}"/>
              </a:ext>
            </a:extLst>
          </p:cNvPr>
          <p:cNvSpPr>
            <a:spLocks noGrp="1"/>
          </p:cNvSpPr>
          <p:nvPr>
            <p:ph idx="1"/>
          </p:nvPr>
        </p:nvSpPr>
        <p:spPr>
          <a:xfrm>
            <a:off x="538571" y="794738"/>
            <a:ext cx="8066857" cy="4426438"/>
          </a:xfrm>
        </p:spPr>
        <p:txBody>
          <a:bodyPr>
            <a:noAutofit/>
          </a:bodyPr>
          <a:lstStyle/>
          <a:p>
            <a:pPr marL="450850" indent="-450850">
              <a:buNone/>
            </a:pPr>
            <a:r>
              <a:rPr kumimoji="1" lang="en-GB" altLang="ja-JP" sz="2200" dirty="0">
                <a:latin typeface="BIZ UDPゴシック" panose="020B0400000000000000" pitchFamily="50" charset="-128"/>
                <a:ea typeface="BIZ UDPゴシック" panose="020B0400000000000000" pitchFamily="50" charset="-128"/>
                <a:cs typeface="Arial" panose="020B0604020202020204" pitchFamily="34" charset="0"/>
                <a:sym typeface="Wingdings 2" panose="05020102010507070707" pitchFamily="18" charset="2"/>
              </a:rPr>
              <a:t> </a:t>
            </a:r>
            <a:r>
              <a:rPr kumimoji="1" lang="en-GB" altLang="ja-JP" sz="2200" dirty="0">
                <a:latin typeface="BIZ UDPゴシック" panose="020B0400000000000000" pitchFamily="50" charset="-128"/>
                <a:ea typeface="BIZ UDPゴシック" panose="020B0400000000000000" pitchFamily="50" charset="-128"/>
                <a:cs typeface="Arial" panose="020B0604020202020204" pitchFamily="34" charset="0"/>
              </a:rPr>
              <a:t>Improvement of braking device</a:t>
            </a:r>
          </a:p>
          <a:p>
            <a:pPr marL="450850" lvl="1" indent="0">
              <a:buNone/>
            </a:pPr>
            <a:r>
              <a:rPr kumimoji="1" lang="en-GB" altLang="ja-JP" sz="2200" dirty="0">
                <a:latin typeface="BIZ UDPゴシック" panose="020B0400000000000000" pitchFamily="50" charset="-128"/>
                <a:ea typeface="BIZ UDPゴシック" panose="020B0400000000000000" pitchFamily="50" charset="-128"/>
                <a:cs typeface="Arial" panose="020B0604020202020204" pitchFamily="34" charset="0"/>
              </a:rPr>
              <a:t>Minimize differences in braking performance based on different vehicle models and reduce the burden on drivers</a:t>
            </a:r>
          </a:p>
          <a:p>
            <a:pPr marL="450850" lvl="1" indent="0">
              <a:buNone/>
            </a:pPr>
            <a:endParaRPr kumimoji="1" lang="en-GB" altLang="ja-JP" sz="2200" dirty="0">
              <a:latin typeface="BIZ UDPゴシック" panose="020B0400000000000000" pitchFamily="50" charset="-128"/>
              <a:ea typeface="BIZ UDPゴシック" panose="020B0400000000000000" pitchFamily="50" charset="-128"/>
              <a:cs typeface="Arial" panose="020B0604020202020204" pitchFamily="34" charset="0"/>
            </a:endParaRPr>
          </a:p>
          <a:p>
            <a:pPr marL="450850" indent="-450850">
              <a:buNone/>
            </a:pPr>
            <a:r>
              <a:rPr kumimoji="1" lang="en-GB" altLang="ja-JP" sz="2200" dirty="0">
                <a:latin typeface="BIZ UDPゴシック" panose="020B0400000000000000" pitchFamily="50" charset="-128"/>
                <a:ea typeface="BIZ UDPゴシック" panose="020B0400000000000000" pitchFamily="50" charset="-128"/>
                <a:cs typeface="Arial" panose="020B0604020202020204" pitchFamily="34" charset="0"/>
                <a:sym typeface="Wingdings 2" panose="05020102010507070707" pitchFamily="18" charset="2"/>
              </a:rPr>
              <a:t> </a:t>
            </a:r>
            <a:r>
              <a:rPr kumimoji="1" lang="en-GB" altLang="ja-JP" sz="2200" dirty="0">
                <a:latin typeface="BIZ UDPゴシック" panose="020B0400000000000000" pitchFamily="50" charset="-128"/>
                <a:ea typeface="BIZ UDPゴシック" panose="020B0400000000000000" pitchFamily="50" charset="-128"/>
                <a:cs typeface="Arial" panose="020B0604020202020204" pitchFamily="34" charset="0"/>
              </a:rPr>
              <a:t>Establishment of markers</a:t>
            </a:r>
          </a:p>
          <a:p>
            <a:pPr marL="450850" lvl="1" indent="0">
              <a:buNone/>
            </a:pPr>
            <a:r>
              <a:rPr lang="en-GB" altLang="ja-JP" sz="2200" dirty="0">
                <a:latin typeface="BIZ UDPゴシック" panose="020B0400000000000000" pitchFamily="50" charset="-128"/>
                <a:ea typeface="BIZ UDPゴシック" panose="020B0400000000000000" pitchFamily="50" charset="-128"/>
                <a:cs typeface="Arial" panose="020B0604020202020204" pitchFamily="34" charset="0"/>
              </a:rPr>
              <a:t>Improve and enhance markers such as curve posts etc. so that they can be reliably and easily recognized</a:t>
            </a:r>
          </a:p>
          <a:p>
            <a:pPr marL="450850" lvl="1" indent="0">
              <a:buNone/>
            </a:pPr>
            <a:endParaRPr lang="en-GB" altLang="ja-JP" sz="2200" dirty="0">
              <a:latin typeface="BIZ UDPゴシック" panose="020B0400000000000000" pitchFamily="50" charset="-128"/>
              <a:ea typeface="BIZ UDPゴシック" panose="020B0400000000000000" pitchFamily="50" charset="-128"/>
              <a:cs typeface="Arial" panose="020B0604020202020204" pitchFamily="34" charset="0"/>
            </a:endParaRPr>
          </a:p>
          <a:p>
            <a:pPr marL="450850" indent="-450850">
              <a:buNone/>
            </a:pPr>
            <a:r>
              <a:rPr kumimoji="1" lang="en-GB" altLang="ja-JP" sz="2200" dirty="0">
                <a:latin typeface="BIZ UDPゴシック" panose="020B0400000000000000" pitchFamily="50" charset="-128"/>
                <a:ea typeface="BIZ UDPゴシック" panose="020B0400000000000000" pitchFamily="50" charset="-128"/>
                <a:cs typeface="Arial" panose="020B0604020202020204" pitchFamily="34" charset="0"/>
                <a:sym typeface="Wingdings 2" panose="05020102010507070707" pitchFamily="18" charset="2"/>
              </a:rPr>
              <a:t> </a:t>
            </a:r>
            <a:r>
              <a:rPr lang="en-GB" altLang="ja-JP" sz="2200" dirty="0">
                <a:latin typeface="BIZ UDPゴシック" panose="020B0400000000000000" pitchFamily="50" charset="-128"/>
                <a:ea typeface="BIZ UDPゴシック" panose="020B0400000000000000" pitchFamily="50" charset="-128"/>
                <a:cs typeface="Arial" panose="020B0604020202020204" pitchFamily="34" charset="0"/>
              </a:rPr>
              <a:t>Operation management with the highest priority on the safety of human life</a:t>
            </a:r>
          </a:p>
          <a:p>
            <a:pPr marL="400050" lvl="1" indent="0">
              <a:buNone/>
            </a:pPr>
            <a:r>
              <a:rPr lang="en-GB" altLang="ja-JP" sz="2200" dirty="0">
                <a:latin typeface="BIZ UDPゴシック" panose="020B0400000000000000" pitchFamily="50" charset="-128"/>
                <a:ea typeface="BIZ UDPゴシック" panose="020B0400000000000000" pitchFamily="50" charset="-128"/>
                <a:cs typeface="Arial" panose="020B0604020202020204" pitchFamily="34" charset="0"/>
              </a:rPr>
              <a:t>Promptly shut down power in the event of a train derailment accident. Also create a manual defining the safest means of response</a:t>
            </a:r>
          </a:p>
          <a:p>
            <a:pPr marL="400050" lvl="1" indent="0">
              <a:buNone/>
            </a:pPr>
            <a:endParaRPr kumimoji="1" lang="en-GB" altLang="ja-JP" sz="2200" dirty="0">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4" name="Rectangle 2">
            <a:extLst>
              <a:ext uri="{FF2B5EF4-FFF2-40B4-BE49-F238E27FC236}">
                <a16:creationId xmlns:a16="http://schemas.microsoft.com/office/drawing/2014/main" id="{B2517704-AE90-4482-AA6A-FFF35D34250A}"/>
              </a:ext>
            </a:extLst>
          </p:cNvPr>
          <p:cNvSpPr txBox="1">
            <a:spLocks noChangeArrowheads="1"/>
          </p:cNvSpPr>
          <p:nvPr/>
        </p:nvSpPr>
        <p:spPr bwMode="auto">
          <a:xfrm>
            <a:off x="395287" y="211787"/>
            <a:ext cx="8586667"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2400" kern="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4.4 Measures to be Taken (for “Hard” element)</a:t>
            </a:r>
          </a:p>
        </p:txBody>
      </p:sp>
    </p:spTree>
    <p:extLst>
      <p:ext uri="{BB962C8B-B14F-4D97-AF65-F5344CB8AC3E}">
        <p14:creationId xmlns:p14="http://schemas.microsoft.com/office/powerpoint/2010/main" val="33393693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2">
            <a:extLst>
              <a:ext uri="{FF2B5EF4-FFF2-40B4-BE49-F238E27FC236}">
                <a16:creationId xmlns:a16="http://schemas.microsoft.com/office/drawing/2014/main" id="{9557E353-E9DF-4501-AE0D-5045560AC37A}"/>
              </a:ext>
            </a:extLst>
          </p:cNvPr>
          <p:cNvSpPr txBox="1">
            <a:spLocks/>
          </p:cNvSpPr>
          <p:nvPr/>
        </p:nvSpPr>
        <p:spPr bwMode="auto">
          <a:xfrm>
            <a:off x="746034" y="1500181"/>
            <a:ext cx="8047422" cy="24663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en-GB" altLang="ja-JP" sz="2400">
                <a:latin typeface="BIZ UDPゴシック" panose="020B0400000000000000" pitchFamily="50" charset="-128"/>
                <a:ea typeface="BIZ UDPゴシック" panose="020B0400000000000000" pitchFamily="50" charset="-128"/>
                <a:cs typeface="Arial" panose="020B0604020202020204" pitchFamily="34" charset="0"/>
              </a:rPr>
              <a:t>Think about the lessons that can apply to DMTCL in response to the outline and factors of this accident.</a:t>
            </a:r>
            <a:endParaRPr lang="en-GB" altLang="ja-JP" sz="2400">
              <a:solidFill>
                <a:srgbClr val="FF0000"/>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5" name="Rectangle 2">
            <a:extLst>
              <a:ext uri="{FF2B5EF4-FFF2-40B4-BE49-F238E27FC236}">
                <a16:creationId xmlns:a16="http://schemas.microsoft.com/office/drawing/2014/main" id="{20A49F3D-ED2C-4131-8AF9-CDB82DDA45D6}"/>
              </a:ext>
            </a:extLst>
          </p:cNvPr>
          <p:cNvSpPr txBox="1">
            <a:spLocks noChangeArrowheads="1"/>
          </p:cNvSpPr>
          <p:nvPr/>
        </p:nvSpPr>
        <p:spPr bwMode="auto">
          <a:xfrm>
            <a:off x="395288" y="188913"/>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kern="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4.5 Lessons that Apply to DMTCL</a:t>
            </a:r>
          </a:p>
        </p:txBody>
      </p:sp>
    </p:spTree>
    <p:extLst>
      <p:ext uri="{BB962C8B-B14F-4D97-AF65-F5344CB8AC3E}">
        <p14:creationId xmlns:p14="http://schemas.microsoft.com/office/powerpoint/2010/main" val="3597680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39B4C5AF-8BA1-409A-97B4-16AB443F8B7A}"/>
              </a:ext>
            </a:extLst>
          </p:cNvPr>
          <p:cNvSpPr>
            <a:spLocks noGrp="1" noChangeArrowheads="1"/>
          </p:cNvSpPr>
          <p:nvPr>
            <p:ph type="body" idx="1"/>
          </p:nvPr>
        </p:nvSpPr>
        <p:spPr>
          <a:xfrm>
            <a:off x="644168" y="2583542"/>
            <a:ext cx="7807848" cy="3859493"/>
          </a:xfrm>
        </p:spPr>
        <p:txBody>
          <a:bodyPr>
            <a:noAutofit/>
          </a:bodyPr>
          <a:lstStyle/>
          <a:p>
            <a:pPr marL="0" indent="0" algn="just">
              <a:buNone/>
            </a:pPr>
            <a:r>
              <a:rPr lang="ja-JP" altLang="en-US" sz="2000" dirty="0">
                <a:latin typeface="BIZ UDPゴシック" panose="020B0400000000000000" pitchFamily="50" charset="-128"/>
                <a:ea typeface="BIZ UDPゴシック" panose="020B0400000000000000" pitchFamily="50" charset="-128"/>
                <a:cs typeface="Arial" panose="020B0604020202020204" pitchFamily="34" charset="0"/>
              </a:rPr>
              <a:t>   </a:t>
            </a:r>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Regarding the accident on the </a:t>
            </a:r>
            <a:r>
              <a:rPr lang="en-GB" altLang="ja-JP" sz="2000" dirty="0" err="1">
                <a:latin typeface="BIZ UDPゴシック" panose="020B0400000000000000" pitchFamily="50" charset="-128"/>
                <a:ea typeface="BIZ UDPゴシック" panose="020B0400000000000000" pitchFamily="50" charset="-128"/>
                <a:cs typeface="Arial" panose="020B0604020202020204" pitchFamily="34" charset="0"/>
              </a:rPr>
              <a:t>Fukuchiyama</a:t>
            </a:r>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 Line, as to whether there was a major deviation from the normal treatment of human action or a change in the quality of labour, the result was quite shocking.</a:t>
            </a:r>
          </a:p>
          <a:p>
            <a:pPr marL="0" indent="0" algn="just">
              <a:buNone/>
            </a:pPr>
            <a:r>
              <a:rPr lang="ja-JP" altLang="en-US" sz="2000" dirty="0">
                <a:latin typeface="BIZ UDPゴシック" panose="020B0400000000000000" pitchFamily="50" charset="-128"/>
                <a:ea typeface="BIZ UDPゴシック" panose="020B0400000000000000" pitchFamily="50" charset="-128"/>
                <a:cs typeface="Arial" panose="020B0604020202020204" pitchFamily="34" charset="0"/>
              </a:rPr>
              <a:t>   </a:t>
            </a:r>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I was also asked about what the relationship should have been between the people, machinery, society and organizations.</a:t>
            </a:r>
          </a:p>
          <a:p>
            <a:pPr marL="0" indent="0" algn="just">
              <a:buNone/>
            </a:pPr>
            <a:r>
              <a:rPr lang="ja-JP" altLang="en-US" sz="2000" dirty="0">
                <a:latin typeface="BIZ UDPゴシック" panose="020B0400000000000000" pitchFamily="50" charset="-128"/>
                <a:ea typeface="BIZ UDPゴシック" panose="020B0400000000000000" pitchFamily="50" charset="-128"/>
                <a:cs typeface="Arial" panose="020B0604020202020204" pitchFamily="34" charset="0"/>
              </a:rPr>
              <a:t>   </a:t>
            </a:r>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First of all, I think that </a:t>
            </a:r>
            <a:r>
              <a:rPr lang="en-GB" altLang="ja-JP" sz="2000" u="sng" dirty="0">
                <a:latin typeface="BIZ UDPゴシック" panose="020B0400000000000000" pitchFamily="50" charset="-128"/>
                <a:ea typeface="BIZ UDPゴシック" panose="020B0400000000000000" pitchFamily="50" charset="-128"/>
                <a:cs typeface="Arial" panose="020B0604020202020204" pitchFamily="34" charset="0"/>
              </a:rPr>
              <a:t>all technical systems, including the railway, were “incomplete”, and the “ethical action” and “continuous improvement efforts” of engineers are essential</a:t>
            </a:r>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a:t>
            </a:r>
          </a:p>
        </p:txBody>
      </p:sp>
      <p:sp>
        <p:nvSpPr>
          <p:cNvPr id="6" name="Rectangle 2">
            <a:extLst>
              <a:ext uri="{FF2B5EF4-FFF2-40B4-BE49-F238E27FC236}">
                <a16:creationId xmlns:a16="http://schemas.microsoft.com/office/drawing/2014/main" id="{182ABE91-6EF6-46D4-BCC6-88DE4E26C398}"/>
              </a:ext>
            </a:extLst>
          </p:cNvPr>
          <p:cNvSpPr txBox="1">
            <a:spLocks noChangeArrowheads="1"/>
          </p:cNvSpPr>
          <p:nvPr/>
        </p:nvSpPr>
        <p:spPr bwMode="auto">
          <a:xfrm>
            <a:off x="395287" y="211787"/>
            <a:ext cx="761774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2400" kern="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4.6 Comments from Industry Authority</a:t>
            </a:r>
          </a:p>
        </p:txBody>
      </p:sp>
      <p:sp>
        <p:nvSpPr>
          <p:cNvPr id="8" name="テキスト ボックス 7">
            <a:extLst>
              <a:ext uri="{FF2B5EF4-FFF2-40B4-BE49-F238E27FC236}">
                <a16:creationId xmlns:a16="http://schemas.microsoft.com/office/drawing/2014/main" id="{9710EDC5-1EAA-47E1-B61E-B3B1EF3CA920}"/>
              </a:ext>
            </a:extLst>
          </p:cNvPr>
          <p:cNvSpPr txBox="1"/>
          <p:nvPr/>
        </p:nvSpPr>
        <p:spPr>
          <a:xfrm>
            <a:off x="7776975" y="1790714"/>
            <a:ext cx="1267012" cy="553998"/>
          </a:xfrm>
          <a:prstGeom prst="rect">
            <a:avLst/>
          </a:prstGeom>
          <a:noFill/>
          <a:ln>
            <a:noFill/>
          </a:ln>
        </p:spPr>
        <p:txBody>
          <a:bodyPr wrap="square" rtlCol="0">
            <a:spAutoFit/>
          </a:bodyPr>
          <a:lstStyle/>
          <a:p>
            <a:r>
              <a:rPr lang="en-GB" altLang="ja-JP" sz="1000">
                <a:latin typeface="BIZ UDPゴシック" panose="020B0400000000000000" pitchFamily="50" charset="-128"/>
                <a:ea typeface="BIZ UDPゴシック" panose="020B0400000000000000" pitchFamily="50" charset="-128"/>
                <a:cs typeface="Arial" panose="020B0604020202020204" pitchFamily="34" charset="0"/>
              </a:rPr>
              <a:t>Japan Society of Civil Engineers HP</a:t>
            </a:r>
          </a:p>
        </p:txBody>
      </p:sp>
      <p:sp>
        <p:nvSpPr>
          <p:cNvPr id="9" name="テキスト ボックス 8">
            <a:extLst>
              <a:ext uri="{FF2B5EF4-FFF2-40B4-BE49-F238E27FC236}">
                <a16:creationId xmlns:a16="http://schemas.microsoft.com/office/drawing/2014/main" id="{947F1443-E903-4352-A629-71C3EE813DC7}"/>
              </a:ext>
            </a:extLst>
          </p:cNvPr>
          <p:cNvSpPr txBox="1"/>
          <p:nvPr/>
        </p:nvSpPr>
        <p:spPr>
          <a:xfrm>
            <a:off x="644168" y="811925"/>
            <a:ext cx="6831853" cy="1631216"/>
          </a:xfrm>
          <a:prstGeom prst="rect">
            <a:avLst/>
          </a:prstGeom>
          <a:noFill/>
          <a:ln>
            <a:solidFill>
              <a:schemeClr val="tx1"/>
            </a:solidFill>
          </a:ln>
        </p:spPr>
        <p:txBody>
          <a:bodyPr wrap="square" rtlCol="0">
            <a:spAutoFit/>
          </a:bodyPr>
          <a:lstStyle>
            <a:defPPr>
              <a:defRPr lang="ja-JP"/>
            </a:defPPr>
            <a:lvl1pPr>
              <a:defRPr sz="2400"/>
            </a:lvl1pPr>
          </a:lstStyle>
          <a:p>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Lessons and thoughtful comments were obtained from Professor Hitoshi </a:t>
            </a:r>
            <a:r>
              <a:rPr lang="en-GB" altLang="ja-JP" sz="2000" dirty="0" err="1">
                <a:latin typeface="BIZ UDPゴシック" panose="020B0400000000000000" pitchFamily="50" charset="-128"/>
                <a:ea typeface="BIZ UDPゴシック" panose="020B0400000000000000" pitchFamily="50" charset="-128"/>
                <a:cs typeface="Arial" panose="020B0604020202020204" pitchFamily="34" charset="0"/>
              </a:rPr>
              <a:t>Ieda</a:t>
            </a:r>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 Professor at the University of Tokyo and President of the Japan Society of Civil Engineers.</a:t>
            </a:r>
          </a:p>
        </p:txBody>
      </p:sp>
      <p:pic>
        <p:nvPicPr>
          <p:cNvPr id="2" name="図 1">
            <a:extLst>
              <a:ext uri="{FF2B5EF4-FFF2-40B4-BE49-F238E27FC236}">
                <a16:creationId xmlns:a16="http://schemas.microsoft.com/office/drawing/2014/main" id="{1E3C8663-8BBF-41AE-AB2C-4BCF2A1043A7}"/>
              </a:ext>
            </a:extLst>
          </p:cNvPr>
          <p:cNvPicPr>
            <a:picLocks noChangeAspect="1"/>
          </p:cNvPicPr>
          <p:nvPr/>
        </p:nvPicPr>
        <p:blipFill rotWithShape="1">
          <a:blip r:embed="rId3"/>
          <a:srcRect l="65686" t="48867" r="21895" b="18830"/>
          <a:stretch/>
        </p:blipFill>
        <p:spPr>
          <a:xfrm>
            <a:off x="7776975" y="186900"/>
            <a:ext cx="1135531" cy="1661459"/>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ctrTitle"/>
          </p:nvPr>
        </p:nvSpPr>
        <p:spPr>
          <a:xfrm>
            <a:off x="489175" y="1840832"/>
            <a:ext cx="8064500" cy="1878119"/>
          </a:xfrm>
        </p:spPr>
        <p:txBody>
          <a:bodyPr/>
          <a:lstStyle/>
          <a:p>
            <a:pPr marL="628650" indent="-628650"/>
            <a:r>
              <a:rPr lang="en-GB" altLang="ja-JP" dirty="0">
                <a:latin typeface="BIZ UDPゴシック" panose="020B0400000000000000" pitchFamily="50" charset="-128"/>
                <a:ea typeface="BIZ UDPゴシック" panose="020B0400000000000000" pitchFamily="50" charset="-128"/>
                <a:cs typeface="Arial" panose="020B0604020202020204" pitchFamily="34" charset="0"/>
              </a:rPr>
              <a:t>5. Improvements and Initiatives based on Lessons Learned from Accidents</a:t>
            </a:r>
            <a:endParaRPr lang="en-GB" dirty="0">
              <a:solidFill>
                <a:schemeClr val="bg2"/>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3" name="字幕 2">
            <a:extLst>
              <a:ext uri="{FF2B5EF4-FFF2-40B4-BE49-F238E27FC236}">
                <a16:creationId xmlns:a16="http://schemas.microsoft.com/office/drawing/2014/main" id="{9DF8C54C-D8BE-4BE1-A3E1-F3CBF48EBC96}"/>
              </a:ext>
            </a:extLst>
          </p:cNvPr>
          <p:cNvSpPr>
            <a:spLocks noGrp="1"/>
          </p:cNvSpPr>
          <p:nvPr>
            <p:ph type="subTitle" sz="quarter" idx="1"/>
          </p:nvPr>
        </p:nvSpPr>
        <p:spPr>
          <a:xfrm>
            <a:off x="539750" y="4292600"/>
            <a:ext cx="8105486" cy="1346200"/>
          </a:xfrm>
        </p:spPr>
        <p:txBody>
          <a:bodyPr/>
          <a:lstStyle/>
          <a:p>
            <a:r>
              <a:rPr lang="en-GB" altLang="ja-JP" sz="2600" dirty="0">
                <a:latin typeface="BIZ UDPゴシック" panose="020B0400000000000000" pitchFamily="50" charset="-128"/>
                <a:ea typeface="BIZ UDPゴシック" panose="020B0400000000000000" pitchFamily="50" charset="-128"/>
                <a:cs typeface="Arial" panose="020B0604020202020204" pitchFamily="34" charset="0"/>
              </a:rPr>
              <a:t>Learn about safety efforts for past serious accidents in Japan and their effectiveness.</a:t>
            </a:r>
            <a:endParaRPr kumimoji="1" lang="en-GB" altLang="ja-JP" sz="2600" dirty="0">
              <a:latin typeface="BIZ UDPゴシック" panose="020B0400000000000000" pitchFamily="50" charset="-128"/>
              <a:ea typeface="BIZ UDP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42771013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B7E4B70-E88B-424F-8794-E55A3ABCF134}"/>
              </a:ext>
            </a:extLst>
          </p:cNvPr>
          <p:cNvSpPr>
            <a:spLocks noGrp="1"/>
          </p:cNvSpPr>
          <p:nvPr>
            <p:ph idx="1"/>
          </p:nvPr>
        </p:nvSpPr>
        <p:spPr>
          <a:xfrm>
            <a:off x="395287" y="2978070"/>
            <a:ext cx="8526042" cy="3734622"/>
          </a:xfrm>
        </p:spPr>
        <p:txBody>
          <a:bodyPr>
            <a:normAutofit/>
          </a:bodyPr>
          <a:lstStyle/>
          <a:p>
            <a:r>
              <a:rPr kumimoji="1" lang="en-GB" altLang="ja-JP" sz="2200" dirty="0">
                <a:latin typeface="BIZ UDPゴシック" panose="020B0400000000000000" pitchFamily="50" charset="-128"/>
                <a:ea typeface="BIZ UDPゴシック" panose="020B0400000000000000" pitchFamily="50" charset="-128"/>
                <a:cs typeface="Arial" panose="020B0604020202020204" pitchFamily="34" charset="0"/>
              </a:rPr>
              <a:t>Installation of braking devices on locomotives (</a:t>
            </a:r>
            <a:r>
              <a:rPr kumimoji="1" lang="en-GB" altLang="ja-JP" sz="2200" dirty="0" err="1">
                <a:latin typeface="BIZ UDPゴシック" panose="020B0400000000000000" pitchFamily="50" charset="-128"/>
                <a:ea typeface="BIZ UDPゴシック" panose="020B0400000000000000" pitchFamily="50" charset="-128"/>
                <a:cs typeface="Arial" panose="020B0604020202020204" pitchFamily="34" charset="0"/>
              </a:rPr>
              <a:t>1870s</a:t>
            </a:r>
            <a:r>
              <a:rPr kumimoji="1" lang="en-GB" altLang="ja-JP" sz="2200" dirty="0">
                <a:latin typeface="BIZ UDPゴシック" panose="020B0400000000000000" pitchFamily="50" charset="-128"/>
                <a:ea typeface="BIZ UDPゴシック" panose="020B0400000000000000" pitchFamily="50" charset="-128"/>
                <a:cs typeface="Arial" panose="020B0604020202020204" pitchFamily="34" charset="0"/>
              </a:rPr>
              <a:t>)</a:t>
            </a:r>
          </a:p>
          <a:p>
            <a:r>
              <a:rPr lang="en-GB" altLang="ja-JP" sz="2200" dirty="0">
                <a:latin typeface="BIZ UDPゴシック" panose="020B0400000000000000" pitchFamily="50" charset="-128"/>
                <a:ea typeface="BIZ UDPゴシック" panose="020B0400000000000000" pitchFamily="50" charset="-128"/>
                <a:cs typeface="Arial" panose="020B0604020202020204" pitchFamily="34" charset="0"/>
              </a:rPr>
              <a:t>Time interval method (method of running trains at regular time intervals)</a:t>
            </a:r>
            <a:endParaRPr kumimoji="1" lang="en-GB" altLang="ja-JP" sz="2200" dirty="0">
              <a:latin typeface="BIZ UDPゴシック" panose="020B0400000000000000" pitchFamily="50" charset="-128"/>
              <a:ea typeface="BIZ UDPゴシック" panose="020B0400000000000000" pitchFamily="50" charset="-128"/>
              <a:cs typeface="Arial" panose="020B0604020202020204" pitchFamily="34" charset="0"/>
            </a:endParaRPr>
          </a:p>
          <a:p>
            <a:r>
              <a:rPr lang="en-GB" altLang="ja-JP" sz="2200" dirty="0">
                <a:latin typeface="BIZ UDPゴシック" panose="020B0400000000000000" pitchFamily="50" charset="-128"/>
                <a:ea typeface="BIZ UDPゴシック" panose="020B0400000000000000" pitchFamily="50" charset="-128"/>
                <a:cs typeface="Arial" panose="020B0604020202020204" pitchFamily="34" charset="0"/>
              </a:rPr>
              <a:t>Distance interval method (method of securing a certain distance or more)</a:t>
            </a:r>
          </a:p>
        </p:txBody>
      </p:sp>
      <p:sp>
        <p:nvSpPr>
          <p:cNvPr id="4" name="Rectangle 2">
            <a:extLst>
              <a:ext uri="{FF2B5EF4-FFF2-40B4-BE49-F238E27FC236}">
                <a16:creationId xmlns:a16="http://schemas.microsoft.com/office/drawing/2014/main" id="{FD178475-FAFC-4CD8-AE59-6847324B50A5}"/>
              </a:ext>
            </a:extLst>
          </p:cNvPr>
          <p:cNvSpPr txBox="1">
            <a:spLocks noChangeArrowheads="1"/>
          </p:cNvSpPr>
          <p:nvPr/>
        </p:nvSpPr>
        <p:spPr bwMode="auto">
          <a:xfrm>
            <a:off x="395287" y="199755"/>
            <a:ext cx="8353425" cy="11838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pPr marL="625475" indent="-625475"/>
            <a:r>
              <a:rPr lang="en-GB" altLang="ja-JP" sz="2400" kern="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5.1 Safety System Improvements in Response to Accidents</a:t>
            </a:r>
          </a:p>
        </p:txBody>
      </p:sp>
      <p:sp>
        <p:nvSpPr>
          <p:cNvPr id="11" name="テキスト ボックス 10">
            <a:extLst>
              <a:ext uri="{FF2B5EF4-FFF2-40B4-BE49-F238E27FC236}">
                <a16:creationId xmlns:a16="http://schemas.microsoft.com/office/drawing/2014/main" id="{03BFE45A-4233-4F63-AB3D-FAACB69EF6E0}"/>
              </a:ext>
            </a:extLst>
          </p:cNvPr>
          <p:cNvSpPr txBox="1"/>
          <p:nvPr/>
        </p:nvSpPr>
        <p:spPr>
          <a:xfrm>
            <a:off x="420480" y="1039078"/>
            <a:ext cx="8328232" cy="1938992"/>
          </a:xfrm>
          <a:prstGeom prst="rect">
            <a:avLst/>
          </a:prstGeom>
          <a:noFill/>
          <a:ln>
            <a:solidFill>
              <a:schemeClr val="tx1"/>
            </a:solidFill>
          </a:ln>
        </p:spPr>
        <p:txBody>
          <a:bodyPr wrap="square" rtlCol="0">
            <a:spAutoFit/>
          </a:bodyPr>
          <a:lstStyle>
            <a:defPPr>
              <a:defRPr lang="ja-JP"/>
            </a:defPPr>
            <a:lvl1pPr>
              <a:defRPr sz="2400"/>
            </a:lvl1pPr>
          </a:lstStyle>
          <a:p>
            <a:r>
              <a:rPr lang="en-GB" altLang="ja-JP" dirty="0">
                <a:latin typeface="BIZ UDPゴシック" panose="020B0400000000000000" pitchFamily="50" charset="-128"/>
                <a:ea typeface="BIZ UDPゴシック" panose="020B0400000000000000" pitchFamily="50" charset="-128"/>
                <a:cs typeface="Arial" panose="020B0604020202020204" pitchFamily="34" charset="0"/>
              </a:rPr>
              <a:t>Safety systems and technologies to respond to accidents have evolved, but railway systems that are operated by people cannot be perfect.</a:t>
            </a:r>
            <a:br>
              <a:rPr lang="en-GB" altLang="ja-JP" dirty="0">
                <a:latin typeface="BIZ UDPゴシック" panose="020B0400000000000000" pitchFamily="50" charset="-128"/>
                <a:ea typeface="BIZ UDPゴシック" panose="020B0400000000000000" pitchFamily="50" charset="-128"/>
                <a:cs typeface="Arial" panose="020B0604020202020204" pitchFamily="34" charset="0"/>
              </a:rPr>
            </a:br>
            <a:r>
              <a:rPr lang="en-GB" altLang="ja-JP" dirty="0">
                <a:latin typeface="BIZ UDPゴシック" panose="020B0400000000000000" pitchFamily="50" charset="-128"/>
                <a:ea typeface="BIZ UDPゴシック" panose="020B0400000000000000" pitchFamily="50" charset="-128"/>
                <a:cs typeface="Arial" panose="020B0604020202020204" pitchFamily="34" charset="0"/>
              </a:rPr>
              <a:t>The pursuit of safety requires constant effort and initiatives</a:t>
            </a:r>
          </a:p>
        </p:txBody>
      </p:sp>
    </p:spTree>
    <p:extLst>
      <p:ext uri="{BB962C8B-B14F-4D97-AF65-F5344CB8AC3E}">
        <p14:creationId xmlns:p14="http://schemas.microsoft.com/office/powerpoint/2010/main" val="35426555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B7E4B70-E88B-424F-8794-E55A3ABCF134}"/>
              </a:ext>
            </a:extLst>
          </p:cNvPr>
          <p:cNvSpPr>
            <a:spLocks noGrp="1"/>
          </p:cNvSpPr>
          <p:nvPr>
            <p:ph idx="1"/>
          </p:nvPr>
        </p:nvSpPr>
        <p:spPr>
          <a:xfrm>
            <a:off x="395287" y="3123378"/>
            <a:ext cx="8526042" cy="3734622"/>
          </a:xfrm>
        </p:spPr>
        <p:txBody>
          <a:bodyPr>
            <a:normAutofit/>
          </a:bodyPr>
          <a:lstStyle/>
          <a:p>
            <a:r>
              <a:rPr lang="en-GB" altLang="ja-JP" sz="2200" dirty="0">
                <a:latin typeface="BIZ UDPゴシック" panose="020B0400000000000000" pitchFamily="50" charset="-128"/>
                <a:ea typeface="BIZ UDPゴシック" panose="020B0400000000000000" pitchFamily="50" charset="-128"/>
                <a:cs typeface="Arial" panose="020B0604020202020204" pitchFamily="34" charset="0"/>
              </a:rPr>
              <a:t>Automatic signals (detects the presence of trains and automatically controls traffic signals)</a:t>
            </a:r>
          </a:p>
          <a:p>
            <a:r>
              <a:rPr lang="en-GB" altLang="ja-JP" sz="2200" dirty="0">
                <a:latin typeface="BIZ UDPゴシック" panose="020B0400000000000000" pitchFamily="50" charset="-128"/>
                <a:ea typeface="BIZ UDPゴシック" panose="020B0400000000000000" pitchFamily="50" charset="-128"/>
                <a:cs typeface="Arial" panose="020B0604020202020204" pitchFamily="34" charset="0"/>
              </a:rPr>
              <a:t>Interlocking devices (a device that does not convert points while trains are in progress)</a:t>
            </a:r>
          </a:p>
          <a:p>
            <a:r>
              <a:rPr lang="ja-JP" altLang="en-GB" sz="2200" dirty="0">
                <a:latin typeface="BIZ UDPゴシック" panose="020B0400000000000000" pitchFamily="50" charset="-128"/>
                <a:ea typeface="BIZ UDPゴシック" panose="020B0400000000000000" pitchFamily="50" charset="-128"/>
                <a:cs typeface="Arial" panose="020B0604020202020204" pitchFamily="34" charset="0"/>
              </a:rPr>
              <a:t>ＡＴＳ </a:t>
            </a:r>
            <a:r>
              <a:rPr lang="en-GB" altLang="ja-JP" sz="2200" dirty="0">
                <a:latin typeface="BIZ UDPゴシック" panose="020B0400000000000000" pitchFamily="50" charset="-128"/>
                <a:ea typeface="BIZ UDPゴシック" panose="020B0400000000000000" pitchFamily="50" charset="-128"/>
                <a:cs typeface="Arial" panose="020B0604020202020204" pitchFamily="34" charset="0"/>
              </a:rPr>
              <a:t>(Automatic Train Stopping device)</a:t>
            </a:r>
            <a:endParaRPr kumimoji="1" lang="en-GB" altLang="ja-JP" sz="2200" dirty="0">
              <a:latin typeface="BIZ UDPゴシック" panose="020B0400000000000000" pitchFamily="50" charset="-128"/>
              <a:ea typeface="BIZ UDPゴシック" panose="020B0400000000000000" pitchFamily="50" charset="-128"/>
              <a:cs typeface="Arial" panose="020B0604020202020204" pitchFamily="34" charset="0"/>
            </a:endParaRPr>
          </a:p>
          <a:p>
            <a:r>
              <a:rPr lang="ja-JP" altLang="en-GB" sz="2200" dirty="0">
                <a:latin typeface="BIZ UDPゴシック" panose="020B0400000000000000" pitchFamily="50" charset="-128"/>
                <a:ea typeface="BIZ UDPゴシック" panose="020B0400000000000000" pitchFamily="50" charset="-128"/>
                <a:cs typeface="Arial" panose="020B0604020202020204" pitchFamily="34" charset="0"/>
              </a:rPr>
              <a:t>ＡＴＣ </a:t>
            </a:r>
            <a:r>
              <a:rPr lang="en-GB" altLang="ja-JP" sz="2200" dirty="0">
                <a:latin typeface="BIZ UDPゴシック" panose="020B0400000000000000" pitchFamily="50" charset="-128"/>
                <a:ea typeface="BIZ UDPゴシック" panose="020B0400000000000000" pitchFamily="50" charset="-128"/>
                <a:cs typeface="Arial" panose="020B0604020202020204" pitchFamily="34" charset="0"/>
              </a:rPr>
              <a:t>(Automatic Train Control device)</a:t>
            </a:r>
          </a:p>
          <a:p>
            <a:r>
              <a:rPr lang="ja-JP" altLang="en-GB" sz="2200" dirty="0">
                <a:latin typeface="BIZ UDPゴシック" panose="020B0400000000000000" pitchFamily="50" charset="-128"/>
                <a:ea typeface="BIZ UDPゴシック" panose="020B0400000000000000" pitchFamily="50" charset="-128"/>
                <a:cs typeface="Arial" panose="020B0604020202020204" pitchFamily="34" charset="0"/>
              </a:rPr>
              <a:t>ＡＴＯ </a:t>
            </a:r>
            <a:r>
              <a:rPr lang="en-GB" altLang="ja-JP" sz="2200" dirty="0">
                <a:latin typeface="BIZ UDPゴシック" panose="020B0400000000000000" pitchFamily="50" charset="-128"/>
                <a:ea typeface="BIZ UDPゴシック" panose="020B0400000000000000" pitchFamily="50" charset="-128"/>
                <a:cs typeface="Arial" panose="020B0604020202020204" pitchFamily="34" charset="0"/>
              </a:rPr>
              <a:t>(Automatic Train Operation device)</a:t>
            </a:r>
            <a:endParaRPr kumimoji="1" lang="en-GB" altLang="ja-JP" sz="2200" dirty="0">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4" name="Rectangle 2">
            <a:extLst>
              <a:ext uri="{FF2B5EF4-FFF2-40B4-BE49-F238E27FC236}">
                <a16:creationId xmlns:a16="http://schemas.microsoft.com/office/drawing/2014/main" id="{FD178475-FAFC-4CD8-AE59-6847324B50A5}"/>
              </a:ext>
            </a:extLst>
          </p:cNvPr>
          <p:cNvSpPr txBox="1">
            <a:spLocks noChangeArrowheads="1"/>
          </p:cNvSpPr>
          <p:nvPr/>
        </p:nvSpPr>
        <p:spPr bwMode="auto">
          <a:xfrm>
            <a:off x="395287" y="199755"/>
            <a:ext cx="8353425" cy="11838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pPr marL="625475" indent="-625475"/>
            <a:r>
              <a:rPr lang="en-GB" altLang="ja-JP" sz="2400" kern="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5.1 Safety System Improvements in Response to Accidents</a:t>
            </a:r>
          </a:p>
        </p:txBody>
      </p:sp>
      <p:sp>
        <p:nvSpPr>
          <p:cNvPr id="11" name="テキスト ボックス 10">
            <a:extLst>
              <a:ext uri="{FF2B5EF4-FFF2-40B4-BE49-F238E27FC236}">
                <a16:creationId xmlns:a16="http://schemas.microsoft.com/office/drawing/2014/main" id="{03BFE45A-4233-4F63-AB3D-FAACB69EF6E0}"/>
              </a:ext>
            </a:extLst>
          </p:cNvPr>
          <p:cNvSpPr txBox="1"/>
          <p:nvPr/>
        </p:nvSpPr>
        <p:spPr>
          <a:xfrm>
            <a:off x="420480" y="1039078"/>
            <a:ext cx="8328232" cy="1938992"/>
          </a:xfrm>
          <a:prstGeom prst="rect">
            <a:avLst/>
          </a:prstGeom>
          <a:noFill/>
          <a:ln>
            <a:solidFill>
              <a:schemeClr val="tx1"/>
            </a:solidFill>
          </a:ln>
        </p:spPr>
        <p:txBody>
          <a:bodyPr wrap="square" rtlCol="0">
            <a:spAutoFit/>
          </a:bodyPr>
          <a:lstStyle>
            <a:defPPr>
              <a:defRPr lang="ja-JP"/>
            </a:defPPr>
            <a:lvl1pPr>
              <a:defRPr sz="2400"/>
            </a:lvl1pPr>
          </a:lstStyle>
          <a:p>
            <a:r>
              <a:rPr lang="en-GB" altLang="ja-JP" dirty="0">
                <a:latin typeface="BIZ UDPゴシック" panose="020B0400000000000000" pitchFamily="50" charset="-128"/>
                <a:ea typeface="BIZ UDPゴシック" panose="020B0400000000000000" pitchFamily="50" charset="-128"/>
                <a:cs typeface="Arial" panose="020B0604020202020204" pitchFamily="34" charset="0"/>
              </a:rPr>
              <a:t>Safety systems and technologies to respond to accidents have evolved, but railway systems that are operated by people cannot be perfect.</a:t>
            </a:r>
            <a:br>
              <a:rPr lang="en-GB" altLang="ja-JP" dirty="0">
                <a:latin typeface="BIZ UDPゴシック" panose="020B0400000000000000" pitchFamily="50" charset="-128"/>
                <a:ea typeface="BIZ UDPゴシック" panose="020B0400000000000000" pitchFamily="50" charset="-128"/>
                <a:cs typeface="Arial" panose="020B0604020202020204" pitchFamily="34" charset="0"/>
              </a:rPr>
            </a:br>
            <a:r>
              <a:rPr lang="en-GB" altLang="ja-JP" dirty="0">
                <a:latin typeface="BIZ UDPゴシック" panose="020B0400000000000000" pitchFamily="50" charset="-128"/>
                <a:ea typeface="BIZ UDPゴシック" panose="020B0400000000000000" pitchFamily="50" charset="-128"/>
                <a:cs typeface="Arial" panose="020B0604020202020204" pitchFamily="34" charset="0"/>
              </a:rPr>
              <a:t>The pursuit of safety requires constant effort and initiatives</a:t>
            </a:r>
          </a:p>
        </p:txBody>
      </p:sp>
    </p:spTree>
    <p:extLst>
      <p:ext uri="{BB962C8B-B14F-4D97-AF65-F5344CB8AC3E}">
        <p14:creationId xmlns:p14="http://schemas.microsoft.com/office/powerpoint/2010/main" val="39301505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a:extLst>
              <a:ext uri="{FF2B5EF4-FFF2-40B4-BE49-F238E27FC236}">
                <a16:creationId xmlns:a16="http://schemas.microsoft.com/office/drawing/2014/main" id="{CFEA2A03-E52A-4F79-A3E6-2932CB94AB37}"/>
              </a:ext>
            </a:extLst>
          </p:cNvPr>
          <p:cNvGraphicFramePr>
            <a:graphicFrameLocks/>
          </p:cNvGraphicFramePr>
          <p:nvPr>
            <p:extLst>
              <p:ext uri="{D42A27DB-BD31-4B8C-83A1-F6EECF244321}">
                <p14:modId xmlns:p14="http://schemas.microsoft.com/office/powerpoint/2010/main" val="2964732612"/>
              </p:ext>
            </p:extLst>
          </p:nvPr>
        </p:nvGraphicFramePr>
        <p:xfrm>
          <a:off x="242887" y="2249914"/>
          <a:ext cx="8517219" cy="4157133"/>
        </p:xfrm>
        <a:graphic>
          <a:graphicData uri="http://schemas.openxmlformats.org/drawingml/2006/chart">
            <c:chart xmlns:c="http://schemas.openxmlformats.org/drawingml/2006/chart" xmlns:r="http://schemas.openxmlformats.org/officeDocument/2006/relationships" r:id="rId3"/>
          </a:graphicData>
        </a:graphic>
      </p:graphicFrame>
      <p:sp>
        <p:nvSpPr>
          <p:cNvPr id="4" name="楕円 3">
            <a:extLst>
              <a:ext uri="{FF2B5EF4-FFF2-40B4-BE49-F238E27FC236}">
                <a16:creationId xmlns:a16="http://schemas.microsoft.com/office/drawing/2014/main" id="{2627B84D-7517-43A0-95DF-DA94A55B5A7E}"/>
              </a:ext>
            </a:extLst>
          </p:cNvPr>
          <p:cNvSpPr/>
          <p:nvPr/>
        </p:nvSpPr>
        <p:spPr>
          <a:xfrm>
            <a:off x="986217" y="2628159"/>
            <a:ext cx="406191" cy="399783"/>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ltLang="ja-JP" dirty="0">
              <a:solidFill>
                <a:schemeClr val="bg1"/>
              </a:solidFill>
              <a:latin typeface="Arial" panose="020B0604020202020204" pitchFamily="34" charset="0"/>
              <a:cs typeface="Arial" panose="020B0604020202020204" pitchFamily="34" charset="0"/>
            </a:endParaRPr>
          </a:p>
        </p:txBody>
      </p:sp>
      <p:sp>
        <p:nvSpPr>
          <p:cNvPr id="7" name="Rectangle 2">
            <a:extLst>
              <a:ext uri="{FF2B5EF4-FFF2-40B4-BE49-F238E27FC236}">
                <a16:creationId xmlns:a16="http://schemas.microsoft.com/office/drawing/2014/main" id="{DA3E13DD-DB2B-4D05-A59B-60735259C11C}"/>
              </a:ext>
            </a:extLst>
          </p:cNvPr>
          <p:cNvSpPr txBox="1">
            <a:spLocks noChangeArrowheads="1"/>
          </p:cNvSpPr>
          <p:nvPr/>
        </p:nvSpPr>
        <p:spPr bwMode="auto">
          <a:xfrm>
            <a:off x="359192" y="151629"/>
            <a:ext cx="8353425" cy="11116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pPr marL="722313" indent="-722313"/>
            <a:r>
              <a:rPr lang="en-GB" altLang="ja-JP" sz="3200" kern="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5.2 Trends in the Number of railway Accidents in Japan</a:t>
            </a:r>
          </a:p>
        </p:txBody>
      </p:sp>
      <p:sp>
        <p:nvSpPr>
          <p:cNvPr id="10" name="テキスト ボックス 9">
            <a:extLst>
              <a:ext uri="{FF2B5EF4-FFF2-40B4-BE49-F238E27FC236}">
                <a16:creationId xmlns:a16="http://schemas.microsoft.com/office/drawing/2014/main" id="{200E53E4-69F7-4E2A-B85F-D5F2A2595D63}"/>
              </a:ext>
            </a:extLst>
          </p:cNvPr>
          <p:cNvSpPr txBox="1"/>
          <p:nvPr/>
        </p:nvSpPr>
        <p:spPr>
          <a:xfrm>
            <a:off x="337135" y="1375313"/>
            <a:ext cx="8469730" cy="1015663"/>
          </a:xfrm>
          <a:prstGeom prst="rect">
            <a:avLst/>
          </a:prstGeom>
          <a:noFill/>
          <a:ln>
            <a:solidFill>
              <a:schemeClr val="tx1"/>
            </a:solidFill>
          </a:ln>
        </p:spPr>
        <p:txBody>
          <a:bodyPr wrap="square" rtlCol="0">
            <a:spAutoFit/>
          </a:bodyPr>
          <a:lstStyle>
            <a:defPPr>
              <a:defRPr lang="ja-JP"/>
            </a:defPPr>
            <a:lvl1pPr>
              <a:defRPr sz="2400"/>
            </a:lvl1pPr>
          </a:lstStyle>
          <a:p>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The incidence of large-scale accidents is on a downward trend due to technical improvements and employee education, but many accidents still occur every year.</a:t>
            </a:r>
          </a:p>
        </p:txBody>
      </p:sp>
      <p:sp>
        <p:nvSpPr>
          <p:cNvPr id="12" name="テキスト ボックス 11">
            <a:extLst>
              <a:ext uri="{FF2B5EF4-FFF2-40B4-BE49-F238E27FC236}">
                <a16:creationId xmlns:a16="http://schemas.microsoft.com/office/drawing/2014/main" id="{8C06DEBB-9B49-495D-BB21-336340D405D0}"/>
              </a:ext>
            </a:extLst>
          </p:cNvPr>
          <p:cNvSpPr txBox="1"/>
          <p:nvPr/>
        </p:nvSpPr>
        <p:spPr>
          <a:xfrm>
            <a:off x="9297829" y="803564"/>
            <a:ext cx="5241313" cy="1938992"/>
          </a:xfrm>
          <a:prstGeom prst="rect">
            <a:avLst/>
          </a:prstGeom>
          <a:noFill/>
          <a:ln>
            <a:solidFill>
              <a:schemeClr val="tx1"/>
            </a:solidFill>
          </a:ln>
        </p:spPr>
        <p:txBody>
          <a:bodyPr wrap="square" lIns="91440" tIns="45720" rIns="91440" bIns="45720" rtlCol="0" anchor="t">
            <a:spAutoFit/>
          </a:bodyPr>
          <a:lstStyle/>
          <a:p>
            <a:r>
              <a:rPr lang="ja-JP" altLang="en-GB" sz="2400" dirty="0">
                <a:latin typeface="Arial" panose="020B0604020202020204" pitchFamily="34" charset="0"/>
                <a:ea typeface="HGPｺﾞｼｯｸE"/>
                <a:cs typeface="Arial" panose="020B0604020202020204" pitchFamily="34" charset="0"/>
              </a:rPr>
              <a:t>鉄道事故報告</a:t>
            </a:r>
            <a:r>
              <a:rPr lang="en-GB" altLang="ja-JP" sz="2400" dirty="0">
                <a:latin typeface="Arial" panose="020B0604020202020204" pitchFamily="34" charset="0"/>
                <a:ea typeface="HGPｺﾞｼｯｸE"/>
                <a:cs typeface="Arial" panose="020B0604020202020204" pitchFamily="34" charset="0"/>
              </a:rPr>
              <a:t>(</a:t>
            </a:r>
            <a:r>
              <a:rPr lang="ja-JP" altLang="en-GB" sz="2400" dirty="0">
                <a:latin typeface="Arial" panose="020B0604020202020204" pitchFamily="34" charset="0"/>
                <a:ea typeface="HGPｺﾞｼｯｸE"/>
                <a:cs typeface="Arial" panose="020B0604020202020204" pitchFamily="34" charset="0"/>
              </a:rPr>
              <a:t>国交省</a:t>
            </a:r>
            <a:r>
              <a:rPr lang="en-GB" altLang="ja-JP" sz="2400" dirty="0">
                <a:latin typeface="Arial" panose="020B0604020202020204" pitchFamily="34" charset="0"/>
                <a:ea typeface="HGPｺﾞｼｯｸE"/>
                <a:cs typeface="Arial" panose="020B0604020202020204" pitchFamily="34" charset="0"/>
              </a:rPr>
              <a:t>)</a:t>
            </a:r>
            <a:br>
              <a:rPr lang="en-GB" altLang="ja-JP" sz="2400" dirty="0">
                <a:latin typeface="Arial" panose="020B0604020202020204" pitchFamily="34" charset="0"/>
                <a:ea typeface="HGPｺﾞｼｯｸE"/>
                <a:cs typeface="Arial" panose="020B0604020202020204" pitchFamily="34" charset="0"/>
              </a:rPr>
            </a:br>
            <a:r>
              <a:rPr lang="en-GB" sz="2400" dirty="0">
                <a:latin typeface="Arial" panose="020B0604020202020204" pitchFamily="34" charset="0"/>
                <a:ea typeface="HGPｺﾞｼｯｸE"/>
                <a:cs typeface="Arial" panose="020B0604020202020204" pitchFamily="34" charset="0"/>
              </a:rPr>
              <a:t>https://www.mlit.go.jp/report/press/tetsudo08_hh_000098.html</a:t>
            </a:r>
            <a:endParaRPr lang="en-GB" altLang="ja-JP" sz="2400" dirty="0">
              <a:latin typeface="Arial" panose="020B0604020202020204" pitchFamily="34" charset="0"/>
              <a:ea typeface="HGPｺﾞｼｯｸE"/>
              <a:cs typeface="Arial" panose="020B0604020202020204" pitchFamily="34" charset="0"/>
            </a:endParaRPr>
          </a:p>
          <a:p>
            <a:endParaRPr lang="en-GB" altLang="ja-JP" sz="2400" dirty="0">
              <a:latin typeface="Arial" panose="020B0604020202020204" pitchFamily="34" charset="0"/>
              <a:cs typeface="Arial" panose="020B0604020202020204" pitchFamily="34" charset="0"/>
            </a:endParaRPr>
          </a:p>
          <a:p>
            <a:endParaRPr lang="en-GB" altLang="ja-JP" sz="2400" dirty="0">
              <a:latin typeface="Arial" panose="020B0604020202020204" pitchFamily="34" charset="0"/>
              <a:cs typeface="Arial" panose="020B0604020202020204" pitchFamily="34" charset="0"/>
            </a:endParaRPr>
          </a:p>
        </p:txBody>
      </p:sp>
      <p:sp>
        <p:nvSpPr>
          <p:cNvPr id="13" name="テキスト ボックス 12">
            <a:extLst>
              <a:ext uri="{FF2B5EF4-FFF2-40B4-BE49-F238E27FC236}">
                <a16:creationId xmlns:a16="http://schemas.microsoft.com/office/drawing/2014/main" id="{9F004211-471A-46C1-B9AC-EED937144BA6}"/>
              </a:ext>
            </a:extLst>
          </p:cNvPr>
          <p:cNvSpPr txBox="1"/>
          <p:nvPr/>
        </p:nvSpPr>
        <p:spPr>
          <a:xfrm>
            <a:off x="3874168" y="3439877"/>
            <a:ext cx="2334128" cy="646331"/>
          </a:xfrm>
          <a:prstGeom prst="rect">
            <a:avLst/>
          </a:prstGeom>
          <a:noFill/>
          <a:ln>
            <a:solidFill>
              <a:schemeClr val="tx1"/>
            </a:solidFill>
          </a:ln>
        </p:spPr>
        <p:txBody>
          <a:bodyPr wrap="square" rtlCol="0">
            <a:spAutoFit/>
          </a:bodyPr>
          <a:lstStyle/>
          <a:p>
            <a:r>
              <a:rPr lang="en-GB" altLang="ja-JP" dirty="0" err="1">
                <a:latin typeface="Arial" panose="020B0604020202020204" pitchFamily="34" charset="0"/>
                <a:cs typeface="Arial" panose="020B0604020202020204" pitchFamily="34" charset="0"/>
              </a:rPr>
              <a:t>Fukuchiyama</a:t>
            </a:r>
            <a:r>
              <a:rPr lang="en-GB" altLang="ja-JP" dirty="0">
                <a:latin typeface="Arial" panose="020B0604020202020204" pitchFamily="34" charset="0"/>
                <a:cs typeface="Arial" panose="020B0604020202020204" pitchFamily="34" charset="0"/>
              </a:rPr>
              <a:t> Line Derailment Accident</a:t>
            </a:r>
          </a:p>
        </p:txBody>
      </p:sp>
      <p:cxnSp>
        <p:nvCxnSpPr>
          <p:cNvPr id="14" name="直線矢印コネクタ 13">
            <a:extLst>
              <a:ext uri="{FF2B5EF4-FFF2-40B4-BE49-F238E27FC236}">
                <a16:creationId xmlns:a16="http://schemas.microsoft.com/office/drawing/2014/main" id="{E598522E-3198-41B8-A817-5E6088C5D37B}"/>
              </a:ext>
            </a:extLst>
          </p:cNvPr>
          <p:cNvCxnSpPr>
            <a:cxnSpLocks/>
            <a:stCxn id="13" idx="2"/>
          </p:cNvCxnSpPr>
          <p:nvPr/>
        </p:nvCxnSpPr>
        <p:spPr>
          <a:xfrm>
            <a:off x="5041232" y="4086208"/>
            <a:ext cx="9626" cy="89665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フリーフォーム: 図形 17">
            <a:extLst>
              <a:ext uri="{FF2B5EF4-FFF2-40B4-BE49-F238E27FC236}">
                <a16:creationId xmlns:a16="http://schemas.microsoft.com/office/drawing/2014/main" id="{4224FA7A-08D2-44BE-BE2C-C530701AA26E}"/>
              </a:ext>
            </a:extLst>
          </p:cNvPr>
          <p:cNvSpPr/>
          <p:nvPr/>
        </p:nvSpPr>
        <p:spPr>
          <a:xfrm>
            <a:off x="1322892" y="2965512"/>
            <a:ext cx="6970208" cy="2076388"/>
          </a:xfrm>
          <a:custGeom>
            <a:avLst/>
            <a:gdLst>
              <a:gd name="connsiteX0" fmla="*/ 0 w 2263806"/>
              <a:gd name="connsiteY0" fmla="*/ 0 h 2175029"/>
              <a:gd name="connsiteX1" fmla="*/ 976543 w 2263806"/>
              <a:gd name="connsiteY1" fmla="*/ 1305017 h 2175029"/>
              <a:gd name="connsiteX2" fmla="*/ 2263806 w 2263806"/>
              <a:gd name="connsiteY2" fmla="*/ 2175029 h 2175029"/>
              <a:gd name="connsiteX0" fmla="*/ 0 w 2263806"/>
              <a:gd name="connsiteY0" fmla="*/ 0 h 2175029"/>
              <a:gd name="connsiteX1" fmla="*/ 491606 w 2263806"/>
              <a:gd name="connsiteY1" fmla="*/ 1691743 h 2175029"/>
              <a:gd name="connsiteX2" fmla="*/ 2263806 w 2263806"/>
              <a:gd name="connsiteY2" fmla="*/ 2175029 h 2175029"/>
              <a:gd name="connsiteX0" fmla="*/ 0 w 2263806"/>
              <a:gd name="connsiteY0" fmla="*/ 0 h 2175029"/>
              <a:gd name="connsiteX1" fmla="*/ 491606 w 2263806"/>
              <a:gd name="connsiteY1" fmla="*/ 1691743 h 2175029"/>
              <a:gd name="connsiteX2" fmla="*/ 2263806 w 2263806"/>
              <a:gd name="connsiteY2" fmla="*/ 2175029 h 2175029"/>
              <a:gd name="connsiteX0" fmla="*/ 0 w 2285044"/>
              <a:gd name="connsiteY0" fmla="*/ 0 h 2106783"/>
              <a:gd name="connsiteX1" fmla="*/ 491606 w 2285044"/>
              <a:gd name="connsiteY1" fmla="*/ 1691743 h 2106783"/>
              <a:gd name="connsiteX2" fmla="*/ 2285044 w 2285044"/>
              <a:gd name="connsiteY2" fmla="*/ 2106783 h 2106783"/>
              <a:gd name="connsiteX0" fmla="*/ 0 w 2285044"/>
              <a:gd name="connsiteY0" fmla="*/ 0 h 2106783"/>
              <a:gd name="connsiteX1" fmla="*/ 480987 w 2285044"/>
              <a:gd name="connsiteY1" fmla="*/ 1657620 h 2106783"/>
              <a:gd name="connsiteX2" fmla="*/ 2285044 w 2285044"/>
              <a:gd name="connsiteY2" fmla="*/ 2106783 h 2106783"/>
              <a:gd name="connsiteX0" fmla="*/ 0 w 2285044"/>
              <a:gd name="connsiteY0" fmla="*/ 0 h 2106783"/>
              <a:gd name="connsiteX1" fmla="*/ 480987 w 2285044"/>
              <a:gd name="connsiteY1" fmla="*/ 1657620 h 2106783"/>
              <a:gd name="connsiteX2" fmla="*/ 2285044 w 2285044"/>
              <a:gd name="connsiteY2" fmla="*/ 2106783 h 2106783"/>
            </a:gdLst>
            <a:ahLst/>
            <a:cxnLst>
              <a:cxn ang="0">
                <a:pos x="connsiteX0" y="connsiteY0"/>
              </a:cxn>
              <a:cxn ang="0">
                <a:pos x="connsiteX1" y="connsiteY1"/>
              </a:cxn>
              <a:cxn ang="0">
                <a:pos x="connsiteX2" y="connsiteY2"/>
              </a:cxn>
            </a:cxnLst>
            <a:rect l="l" t="t" r="r" b="b"/>
            <a:pathLst>
              <a:path w="2285044" h="2106783">
                <a:moveTo>
                  <a:pt x="0" y="0"/>
                </a:moveTo>
                <a:cubicBezTo>
                  <a:pt x="104938" y="789737"/>
                  <a:pt x="103686" y="1295115"/>
                  <a:pt x="480987" y="1657620"/>
                </a:cubicBezTo>
                <a:cubicBezTo>
                  <a:pt x="868907" y="1951879"/>
                  <a:pt x="1830063" y="1853029"/>
                  <a:pt x="2285044" y="2106783"/>
                </a:cubicBezTo>
              </a:path>
            </a:pathLst>
          </a:custGeom>
          <a:noFill/>
          <a:ln w="19050">
            <a:solidFill>
              <a:srgbClr val="FF0000"/>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ltLang="ja-JP" dirty="0">
              <a:latin typeface="Arial" panose="020B0604020202020204" pitchFamily="34" charset="0"/>
              <a:cs typeface="Arial" panose="020B0604020202020204" pitchFamily="34" charset="0"/>
            </a:endParaRPr>
          </a:p>
        </p:txBody>
      </p:sp>
      <p:sp>
        <p:nvSpPr>
          <p:cNvPr id="16" name="テキスト ボックス 15">
            <a:extLst>
              <a:ext uri="{FF2B5EF4-FFF2-40B4-BE49-F238E27FC236}">
                <a16:creationId xmlns:a16="http://schemas.microsoft.com/office/drawing/2014/main" id="{B62063D2-09D0-43A8-B084-54061CE1C4F7}"/>
              </a:ext>
            </a:extLst>
          </p:cNvPr>
          <p:cNvSpPr txBox="1"/>
          <p:nvPr/>
        </p:nvSpPr>
        <p:spPr>
          <a:xfrm>
            <a:off x="8552347" y="5986759"/>
            <a:ext cx="591653" cy="338554"/>
          </a:xfrm>
          <a:prstGeom prst="rect">
            <a:avLst/>
          </a:prstGeom>
          <a:noFill/>
          <a:ln>
            <a:noFill/>
          </a:ln>
        </p:spPr>
        <p:txBody>
          <a:bodyPr wrap="square" lIns="0" tIns="45720" rIns="0" bIns="45720" rtlCol="0" anchor="t">
            <a:spAutoFit/>
          </a:bodyPr>
          <a:lstStyle/>
          <a:p>
            <a:r>
              <a:rPr lang="en-GB" altLang="ja-JP" sz="1600" b="1" dirty="0">
                <a:latin typeface="Arial" panose="020B0604020202020204" pitchFamily="34" charset="0"/>
                <a:cs typeface="Arial" panose="020B0604020202020204" pitchFamily="34" charset="0"/>
              </a:rPr>
              <a:t>year</a:t>
            </a:r>
          </a:p>
        </p:txBody>
      </p:sp>
    </p:spTree>
    <p:extLst>
      <p:ext uri="{BB962C8B-B14F-4D97-AF65-F5344CB8AC3E}">
        <p14:creationId xmlns:p14="http://schemas.microsoft.com/office/powerpoint/2010/main" val="141374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ctrTitle"/>
          </p:nvPr>
        </p:nvSpPr>
        <p:spPr>
          <a:xfrm>
            <a:off x="513236" y="2044389"/>
            <a:ext cx="8543357" cy="1470025"/>
          </a:xfrm>
        </p:spPr>
        <p:txBody>
          <a:bodyPr/>
          <a:lstStyle/>
          <a:p>
            <a:pPr marL="625475" indent="-625475"/>
            <a:r>
              <a:rPr lang="en-GB" altLang="ja-JP" dirty="0">
                <a:latin typeface="BIZ UDPゴシック" panose="020B0400000000000000" pitchFamily="50" charset="-128"/>
                <a:ea typeface="BIZ UDPゴシック" panose="020B0400000000000000" pitchFamily="50" charset="-128"/>
                <a:cs typeface="Arial" panose="020B0604020202020204" pitchFamily="34" charset="0"/>
              </a:rPr>
              <a:t>6. Mission of Rail Operators and Expectations for DMTCL</a:t>
            </a:r>
            <a:endParaRPr lang="en-GB" dirty="0">
              <a:solidFill>
                <a:schemeClr val="bg2"/>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3" name="字幕 2">
            <a:extLst>
              <a:ext uri="{FF2B5EF4-FFF2-40B4-BE49-F238E27FC236}">
                <a16:creationId xmlns:a16="http://schemas.microsoft.com/office/drawing/2014/main" id="{9DF8C54C-D8BE-4BE1-A3E1-F3CBF48EBC96}"/>
              </a:ext>
            </a:extLst>
          </p:cNvPr>
          <p:cNvSpPr>
            <a:spLocks noGrp="1"/>
          </p:cNvSpPr>
          <p:nvPr>
            <p:ph type="subTitle" sz="quarter" idx="1"/>
          </p:nvPr>
        </p:nvSpPr>
        <p:spPr>
          <a:xfrm>
            <a:off x="623970" y="4148220"/>
            <a:ext cx="7796530" cy="1346200"/>
          </a:xfrm>
        </p:spPr>
        <p:txBody>
          <a:bodyPr/>
          <a:lstStyle/>
          <a:p>
            <a:r>
              <a:rPr kumimoji="1" lang="en-GB" altLang="ja-JP" sz="2600" dirty="0">
                <a:latin typeface="BIZ UDPゴシック" panose="020B0400000000000000" pitchFamily="50" charset="-128"/>
                <a:ea typeface="BIZ UDPゴシック" panose="020B0400000000000000" pitchFamily="50" charset="-128"/>
                <a:cs typeface="Arial" panose="020B0604020202020204" pitchFamily="34" charset="0"/>
              </a:rPr>
              <a:t>Learn about the mission imposed on railway operators and the expectations for DMTCL from JICA experts. Also consider the mission of DMTCL.</a:t>
            </a:r>
          </a:p>
        </p:txBody>
      </p:sp>
    </p:spTree>
    <p:extLst>
      <p:ext uri="{BB962C8B-B14F-4D97-AF65-F5344CB8AC3E}">
        <p14:creationId xmlns:p14="http://schemas.microsoft.com/office/powerpoint/2010/main" val="3354617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E54AE9B1-B764-4560-AF79-8FC141060663}"/>
              </a:ext>
            </a:extLst>
          </p:cNvPr>
          <p:cNvSpPr txBox="1">
            <a:spLocks noChangeArrowheads="1"/>
          </p:cNvSpPr>
          <p:nvPr/>
        </p:nvSpPr>
        <p:spPr bwMode="auto">
          <a:xfrm>
            <a:off x="359193" y="176882"/>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kern="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1.1 Worldwide History of Railways</a:t>
            </a:r>
          </a:p>
        </p:txBody>
      </p:sp>
      <p:sp>
        <p:nvSpPr>
          <p:cNvPr id="9" name="テキスト ボックス 8">
            <a:extLst>
              <a:ext uri="{FF2B5EF4-FFF2-40B4-BE49-F238E27FC236}">
                <a16:creationId xmlns:a16="http://schemas.microsoft.com/office/drawing/2014/main" id="{6036BDBB-77A8-4546-8F89-3217120DA152}"/>
              </a:ext>
            </a:extLst>
          </p:cNvPr>
          <p:cNvSpPr txBox="1"/>
          <p:nvPr/>
        </p:nvSpPr>
        <p:spPr>
          <a:xfrm>
            <a:off x="1090613" y="807651"/>
            <a:ext cx="7622005" cy="769441"/>
          </a:xfrm>
          <a:prstGeom prst="rect">
            <a:avLst/>
          </a:prstGeom>
          <a:noFill/>
          <a:ln>
            <a:solidFill>
              <a:schemeClr val="tx1"/>
            </a:solidFill>
          </a:ln>
        </p:spPr>
        <p:txBody>
          <a:bodyPr wrap="square" rtlCol="0">
            <a:spAutoFit/>
          </a:bodyPr>
          <a:lstStyle/>
          <a:p>
            <a:r>
              <a:rPr lang="en-GB" altLang="ja-JP" sz="2200" dirty="0">
                <a:latin typeface="BIZ UDPゴシック" panose="020B0400000000000000" pitchFamily="50" charset="-128"/>
                <a:ea typeface="BIZ UDPゴシック" panose="020B0400000000000000" pitchFamily="50" charset="-128"/>
                <a:cs typeface="Arial" panose="020B0604020202020204" pitchFamily="34" charset="0"/>
              </a:rPr>
              <a:t>R</a:t>
            </a:r>
            <a:r>
              <a:rPr kumimoji="1" lang="en-GB" altLang="ja-JP" sz="2200" dirty="0">
                <a:latin typeface="BIZ UDPゴシック" panose="020B0400000000000000" pitchFamily="50" charset="-128"/>
                <a:ea typeface="BIZ UDPゴシック" panose="020B0400000000000000" pitchFamily="50" charset="-128"/>
                <a:cs typeface="Arial" panose="020B0604020202020204" pitchFamily="34" charset="0"/>
              </a:rPr>
              <a:t>ailway technologies have continued to advance for nearly 200 years.</a:t>
            </a:r>
          </a:p>
        </p:txBody>
      </p:sp>
      <p:sp>
        <p:nvSpPr>
          <p:cNvPr id="5" name="矢印: 右 4">
            <a:extLst>
              <a:ext uri="{FF2B5EF4-FFF2-40B4-BE49-F238E27FC236}">
                <a16:creationId xmlns:a16="http://schemas.microsoft.com/office/drawing/2014/main" id="{2D1BDCE9-EF08-42D5-86DC-FBAAE92832A3}"/>
              </a:ext>
            </a:extLst>
          </p:cNvPr>
          <p:cNvSpPr/>
          <p:nvPr/>
        </p:nvSpPr>
        <p:spPr>
          <a:xfrm rot="5400000">
            <a:off x="-1976223" y="3716009"/>
            <a:ext cx="5054123" cy="948286"/>
          </a:xfrm>
          <a:prstGeom prst="rightArrow">
            <a:avLst>
              <a:gd name="adj1" fmla="val 6342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ltLang="ja-JP">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13" name="テキスト ボックス 12">
            <a:extLst>
              <a:ext uri="{FF2B5EF4-FFF2-40B4-BE49-F238E27FC236}">
                <a16:creationId xmlns:a16="http://schemas.microsoft.com/office/drawing/2014/main" id="{CF968B29-1E80-4D53-B5D7-CE73264FD200}"/>
              </a:ext>
            </a:extLst>
          </p:cNvPr>
          <p:cNvSpPr txBox="1"/>
          <p:nvPr/>
        </p:nvSpPr>
        <p:spPr>
          <a:xfrm>
            <a:off x="983750" y="1577092"/>
            <a:ext cx="7478130" cy="4939814"/>
          </a:xfrm>
          <a:prstGeom prst="rect">
            <a:avLst/>
          </a:prstGeom>
          <a:noFill/>
          <a:ln>
            <a:noFill/>
          </a:ln>
        </p:spPr>
        <p:txBody>
          <a:bodyPr wrap="square" rtlCol="0">
            <a:spAutoFit/>
          </a:bodyPr>
          <a:lstStyle/>
          <a:p>
            <a:pPr marL="342900" indent="-342900">
              <a:buFont typeface="Arial" panose="020B0604020202020204" pitchFamily="34" charset="0"/>
              <a:buChar char="•"/>
            </a:pPr>
            <a:r>
              <a:rPr lang="en-GB" altLang="ja-JP" sz="2100" u="sng" dirty="0">
                <a:latin typeface="BIZ UDPゴシック" panose="020B0400000000000000" pitchFamily="50" charset="-128"/>
                <a:ea typeface="BIZ UDPゴシック" panose="020B0400000000000000" pitchFamily="50" charset="-128"/>
                <a:cs typeface="Arial" panose="020B0604020202020204" pitchFamily="34" charset="0"/>
              </a:rPr>
              <a:t>Japan’s first subway</a:t>
            </a:r>
            <a:r>
              <a:rPr lang="en-GB" altLang="ja-JP" sz="2100" dirty="0">
                <a:latin typeface="BIZ UDPゴシック" panose="020B0400000000000000" pitchFamily="50" charset="-128"/>
                <a:ea typeface="BIZ UDPゴシック" panose="020B0400000000000000" pitchFamily="50" charset="-128"/>
                <a:cs typeface="Arial" panose="020B0604020202020204" pitchFamily="34" charset="0"/>
              </a:rPr>
              <a:t> opened between Ueno and Asakusa (Japan)</a:t>
            </a:r>
          </a:p>
          <a:p>
            <a:pPr marL="342900" indent="-342900">
              <a:buFont typeface="Arial" panose="020B0604020202020204" pitchFamily="34" charset="0"/>
              <a:buChar char="•"/>
            </a:pPr>
            <a:r>
              <a:rPr lang="en-GB" altLang="ja-JP" sz="2100" dirty="0">
                <a:latin typeface="BIZ UDPゴシック" panose="020B0400000000000000" pitchFamily="50" charset="-128"/>
                <a:ea typeface="BIZ UDPゴシック" panose="020B0400000000000000" pitchFamily="50" charset="-128"/>
                <a:cs typeface="Arial" panose="020B0604020202020204" pitchFamily="34" charset="0"/>
              </a:rPr>
              <a:t>All lines on the Tokaido Main Line </a:t>
            </a:r>
            <a:r>
              <a:rPr lang="en-GB" altLang="ja-JP" sz="2100" u="sng" dirty="0">
                <a:latin typeface="BIZ UDPゴシック" panose="020B0400000000000000" pitchFamily="50" charset="-128"/>
                <a:ea typeface="BIZ UDPゴシック" panose="020B0400000000000000" pitchFamily="50" charset="-128"/>
                <a:cs typeface="Arial" panose="020B0604020202020204" pitchFamily="34" charset="0"/>
              </a:rPr>
              <a:t>electrified</a:t>
            </a:r>
            <a:r>
              <a:rPr lang="en-GB" altLang="ja-JP" sz="2100" dirty="0">
                <a:latin typeface="BIZ UDPゴシック" panose="020B0400000000000000" pitchFamily="50" charset="-128"/>
                <a:ea typeface="BIZ UDPゴシック" panose="020B0400000000000000" pitchFamily="50" charset="-128"/>
                <a:cs typeface="Arial" panose="020B0604020202020204" pitchFamily="34" charset="0"/>
              </a:rPr>
              <a:t> (Japan, Tokyo to Osaka (550km) in </a:t>
            </a:r>
            <a:r>
              <a:rPr lang="en-GB" altLang="ja-JP" sz="2100" u="sng" dirty="0">
                <a:latin typeface="BIZ UDPゴシック" panose="020B0400000000000000" pitchFamily="50" charset="-128"/>
                <a:ea typeface="BIZ UDPゴシック" panose="020B0400000000000000" pitchFamily="50" charset="-128"/>
                <a:cs typeface="Arial" panose="020B0604020202020204" pitchFamily="34" charset="0"/>
              </a:rPr>
              <a:t>7 hours, 30 minutes</a:t>
            </a:r>
            <a:r>
              <a:rPr lang="en-GB" altLang="ja-JP" sz="2100" dirty="0">
                <a:latin typeface="BIZ UDPゴシック" panose="020B0400000000000000" pitchFamily="50" charset="-128"/>
                <a:ea typeface="BIZ UDPゴシック" panose="020B0400000000000000" pitchFamily="50" charset="-128"/>
                <a:cs typeface="Arial" panose="020B0604020202020204" pitchFamily="34" charset="0"/>
              </a:rPr>
              <a:t>)</a:t>
            </a:r>
          </a:p>
          <a:p>
            <a:pPr marL="342900" indent="-342900">
              <a:buFont typeface="Arial" panose="020B0604020202020204" pitchFamily="34" charset="0"/>
              <a:buChar char="•"/>
            </a:pPr>
            <a:r>
              <a:rPr lang="en-GB" altLang="ja-JP" sz="2100" dirty="0">
                <a:latin typeface="BIZ UDPゴシック" panose="020B0400000000000000" pitchFamily="50" charset="-128"/>
                <a:ea typeface="BIZ UDPゴシック" panose="020B0400000000000000" pitchFamily="50" charset="-128"/>
                <a:cs typeface="Arial" panose="020B0604020202020204" pitchFamily="34" charset="0"/>
              </a:rPr>
              <a:t>Started research into linear motor cars (levitated run successful in 1972)</a:t>
            </a:r>
          </a:p>
          <a:p>
            <a:pPr marL="342900" indent="-342900">
              <a:buFont typeface="Arial" panose="020B0604020202020204" pitchFamily="34" charset="0"/>
              <a:buChar char="•"/>
            </a:pPr>
            <a:r>
              <a:rPr lang="en-GB" altLang="ja-JP" sz="2100" dirty="0">
                <a:latin typeface="BIZ UDPゴシック" panose="020B0400000000000000" pitchFamily="50" charset="-128"/>
                <a:ea typeface="BIZ UDPゴシック" panose="020B0400000000000000" pitchFamily="50" charset="-128"/>
                <a:cs typeface="Arial" panose="020B0604020202020204" pitchFamily="34" charset="0"/>
              </a:rPr>
              <a:t>Started the commercial operation of the Tokaido Shinkansen (Tokyo to Osaka (550 km) in </a:t>
            </a:r>
            <a:r>
              <a:rPr lang="en-GB" altLang="ja-JP" sz="2100" u="sng" dirty="0">
                <a:latin typeface="BIZ UDPゴシック" panose="020B0400000000000000" pitchFamily="50" charset="-128"/>
                <a:ea typeface="BIZ UDPゴシック" panose="020B0400000000000000" pitchFamily="50" charset="-128"/>
                <a:cs typeface="Arial" panose="020B0604020202020204" pitchFamily="34" charset="0"/>
              </a:rPr>
              <a:t>4 hours</a:t>
            </a:r>
            <a:r>
              <a:rPr lang="en-GB" altLang="ja-JP" sz="2100" dirty="0">
                <a:latin typeface="BIZ UDPゴシック" panose="020B0400000000000000" pitchFamily="50" charset="-128"/>
                <a:ea typeface="BIZ UDPゴシック" panose="020B0400000000000000" pitchFamily="50" charset="-128"/>
                <a:cs typeface="Arial" panose="020B0604020202020204" pitchFamily="34" charset="0"/>
              </a:rPr>
              <a:t>)</a:t>
            </a:r>
          </a:p>
          <a:p>
            <a:pPr marL="342900" indent="-342900">
              <a:buFont typeface="Arial" panose="020B0604020202020204" pitchFamily="34" charset="0"/>
              <a:buChar char="•"/>
            </a:pPr>
            <a:r>
              <a:rPr lang="en-GB" altLang="ja-JP" sz="2100" dirty="0">
                <a:latin typeface="BIZ UDPゴシック" panose="020B0400000000000000" pitchFamily="50" charset="-128"/>
                <a:ea typeface="BIZ UDPゴシック" panose="020B0400000000000000" pitchFamily="50" charset="-128"/>
                <a:cs typeface="Arial" panose="020B0604020202020204" pitchFamily="34" charset="0"/>
              </a:rPr>
              <a:t>603 km/h achieved by the linear motor car on the Yamanashi maglev test line (manned driving)</a:t>
            </a:r>
          </a:p>
          <a:p>
            <a:pPr marL="342900" indent="-342900">
              <a:buFont typeface="Arial" panose="020B0604020202020204" pitchFamily="34" charset="0"/>
              <a:buChar char="•"/>
            </a:pPr>
            <a:r>
              <a:rPr lang="en-GB" altLang="ja-JP" sz="2100" dirty="0">
                <a:latin typeface="BIZ UDPゴシック" panose="020B0400000000000000" pitchFamily="50" charset="-128"/>
                <a:ea typeface="BIZ UDPゴシック" panose="020B0400000000000000" pitchFamily="50" charset="-128"/>
                <a:cs typeface="Arial" panose="020B0604020202020204" pitchFamily="34" charset="0"/>
              </a:rPr>
              <a:t>Aiming to open the Chuo Shinkansen (between Shinagawa and Nagoya)</a:t>
            </a:r>
          </a:p>
        </p:txBody>
      </p:sp>
      <p:sp>
        <p:nvSpPr>
          <p:cNvPr id="20" name="テキスト ボックス 19">
            <a:extLst>
              <a:ext uri="{FF2B5EF4-FFF2-40B4-BE49-F238E27FC236}">
                <a16:creationId xmlns:a16="http://schemas.microsoft.com/office/drawing/2014/main" id="{8E8C80C0-3FD0-46D1-BDE6-E6F37D4F41F0}"/>
              </a:ext>
            </a:extLst>
          </p:cNvPr>
          <p:cNvSpPr txBox="1"/>
          <p:nvPr/>
        </p:nvSpPr>
        <p:spPr>
          <a:xfrm>
            <a:off x="125435" y="1592405"/>
            <a:ext cx="1113370" cy="369332"/>
          </a:xfrm>
          <a:prstGeom prst="rect">
            <a:avLst/>
          </a:prstGeom>
          <a:noFill/>
        </p:spPr>
        <p:txBody>
          <a:bodyPr wrap="square" rtlCol="0">
            <a:spAutoFit/>
          </a:bodyPr>
          <a:lstStyle/>
          <a:p>
            <a:r>
              <a:rPr kumimoji="1" lang="en-GB" altLang="ja-JP" dirty="0">
                <a:latin typeface="BIZ UDPゴシック" panose="020B0400000000000000" pitchFamily="50" charset="-128"/>
                <a:ea typeface="BIZ UDPゴシック" panose="020B0400000000000000" pitchFamily="50" charset="-128"/>
                <a:cs typeface="Arial" panose="020B0604020202020204" pitchFamily="34" charset="0"/>
              </a:rPr>
              <a:t>1927</a:t>
            </a:r>
          </a:p>
        </p:txBody>
      </p:sp>
      <p:sp>
        <p:nvSpPr>
          <p:cNvPr id="21" name="テキスト ボックス 20">
            <a:extLst>
              <a:ext uri="{FF2B5EF4-FFF2-40B4-BE49-F238E27FC236}">
                <a16:creationId xmlns:a16="http://schemas.microsoft.com/office/drawing/2014/main" id="{4AE152A5-6694-46E0-817C-38CC21369CC4}"/>
              </a:ext>
            </a:extLst>
          </p:cNvPr>
          <p:cNvSpPr txBox="1"/>
          <p:nvPr/>
        </p:nvSpPr>
        <p:spPr>
          <a:xfrm>
            <a:off x="125435" y="2249758"/>
            <a:ext cx="1061397" cy="369332"/>
          </a:xfrm>
          <a:prstGeom prst="rect">
            <a:avLst/>
          </a:prstGeom>
          <a:noFill/>
        </p:spPr>
        <p:txBody>
          <a:bodyPr wrap="square" rtlCol="0">
            <a:spAutoFit/>
          </a:bodyPr>
          <a:lstStyle/>
          <a:p>
            <a:r>
              <a:rPr kumimoji="1" lang="en-GB" altLang="ja-JP" dirty="0">
                <a:latin typeface="BIZ UDPゴシック" panose="020B0400000000000000" pitchFamily="50" charset="-128"/>
                <a:ea typeface="BIZ UDPゴシック" panose="020B0400000000000000" pitchFamily="50" charset="-128"/>
                <a:cs typeface="Arial" panose="020B0604020202020204" pitchFamily="34" charset="0"/>
              </a:rPr>
              <a:t>1956</a:t>
            </a:r>
          </a:p>
        </p:txBody>
      </p:sp>
      <p:sp>
        <p:nvSpPr>
          <p:cNvPr id="22" name="テキスト ボックス 21">
            <a:extLst>
              <a:ext uri="{FF2B5EF4-FFF2-40B4-BE49-F238E27FC236}">
                <a16:creationId xmlns:a16="http://schemas.microsoft.com/office/drawing/2014/main" id="{1A69416F-AA35-477D-B936-B9BCFA14BC61}"/>
              </a:ext>
            </a:extLst>
          </p:cNvPr>
          <p:cNvSpPr txBox="1"/>
          <p:nvPr/>
        </p:nvSpPr>
        <p:spPr>
          <a:xfrm>
            <a:off x="104441" y="3214039"/>
            <a:ext cx="1061397" cy="369332"/>
          </a:xfrm>
          <a:prstGeom prst="rect">
            <a:avLst/>
          </a:prstGeom>
          <a:noFill/>
        </p:spPr>
        <p:txBody>
          <a:bodyPr wrap="square" rtlCol="0">
            <a:spAutoFit/>
          </a:bodyPr>
          <a:lstStyle/>
          <a:p>
            <a:r>
              <a:rPr kumimoji="1" lang="en-GB" altLang="ja-JP" dirty="0">
                <a:latin typeface="BIZ UDPゴシック" panose="020B0400000000000000" pitchFamily="50" charset="-128"/>
                <a:ea typeface="BIZ UDPゴシック" panose="020B0400000000000000" pitchFamily="50" charset="-128"/>
                <a:cs typeface="Arial" panose="020B0604020202020204" pitchFamily="34" charset="0"/>
              </a:rPr>
              <a:t>1962</a:t>
            </a:r>
          </a:p>
        </p:txBody>
      </p:sp>
      <p:sp>
        <p:nvSpPr>
          <p:cNvPr id="23" name="テキスト ボックス 22">
            <a:extLst>
              <a:ext uri="{FF2B5EF4-FFF2-40B4-BE49-F238E27FC236}">
                <a16:creationId xmlns:a16="http://schemas.microsoft.com/office/drawing/2014/main" id="{53494CE2-B49C-4065-8016-4A1F871042F0}"/>
              </a:ext>
            </a:extLst>
          </p:cNvPr>
          <p:cNvSpPr txBox="1"/>
          <p:nvPr/>
        </p:nvSpPr>
        <p:spPr>
          <a:xfrm>
            <a:off x="111988" y="3851230"/>
            <a:ext cx="1686637" cy="369332"/>
          </a:xfrm>
          <a:prstGeom prst="rect">
            <a:avLst/>
          </a:prstGeom>
          <a:noFill/>
        </p:spPr>
        <p:txBody>
          <a:bodyPr wrap="square" rtlCol="0">
            <a:spAutoFit/>
          </a:bodyPr>
          <a:lstStyle/>
          <a:p>
            <a:r>
              <a:rPr kumimoji="1" lang="en-GB" altLang="ja-JP" dirty="0">
                <a:latin typeface="BIZ UDPゴシック" panose="020B0400000000000000" pitchFamily="50" charset="-128"/>
                <a:ea typeface="BIZ UDPゴシック" panose="020B0400000000000000" pitchFamily="50" charset="-128"/>
                <a:cs typeface="Arial" panose="020B0604020202020204" pitchFamily="34" charset="0"/>
              </a:rPr>
              <a:t>1964</a:t>
            </a:r>
          </a:p>
        </p:txBody>
      </p:sp>
      <p:sp>
        <p:nvSpPr>
          <p:cNvPr id="24" name="テキスト ボックス 23">
            <a:extLst>
              <a:ext uri="{FF2B5EF4-FFF2-40B4-BE49-F238E27FC236}">
                <a16:creationId xmlns:a16="http://schemas.microsoft.com/office/drawing/2014/main" id="{68AFEF3A-724A-4C3A-AC2F-40C8ED29A08B}"/>
              </a:ext>
            </a:extLst>
          </p:cNvPr>
          <p:cNvSpPr txBox="1"/>
          <p:nvPr/>
        </p:nvSpPr>
        <p:spPr>
          <a:xfrm>
            <a:off x="111988" y="4825578"/>
            <a:ext cx="995529" cy="369332"/>
          </a:xfrm>
          <a:prstGeom prst="rect">
            <a:avLst/>
          </a:prstGeom>
          <a:noFill/>
        </p:spPr>
        <p:txBody>
          <a:bodyPr wrap="square" rtlCol="0">
            <a:spAutoFit/>
          </a:bodyPr>
          <a:lstStyle/>
          <a:p>
            <a:r>
              <a:rPr kumimoji="1" lang="en-GB" altLang="ja-JP" dirty="0">
                <a:latin typeface="BIZ UDPゴシック" panose="020B0400000000000000" pitchFamily="50" charset="-128"/>
                <a:ea typeface="BIZ UDPゴシック" panose="020B0400000000000000" pitchFamily="50" charset="-128"/>
                <a:cs typeface="Arial" panose="020B0604020202020204" pitchFamily="34" charset="0"/>
              </a:rPr>
              <a:t>2015</a:t>
            </a:r>
          </a:p>
        </p:txBody>
      </p:sp>
      <p:sp>
        <p:nvSpPr>
          <p:cNvPr id="25" name="テキスト ボックス 24">
            <a:extLst>
              <a:ext uri="{FF2B5EF4-FFF2-40B4-BE49-F238E27FC236}">
                <a16:creationId xmlns:a16="http://schemas.microsoft.com/office/drawing/2014/main" id="{A08CCF06-C3C3-481D-B529-3A3819248BE7}"/>
              </a:ext>
            </a:extLst>
          </p:cNvPr>
          <p:cNvSpPr txBox="1"/>
          <p:nvPr/>
        </p:nvSpPr>
        <p:spPr>
          <a:xfrm>
            <a:off x="105704" y="5771396"/>
            <a:ext cx="948287" cy="369332"/>
          </a:xfrm>
          <a:prstGeom prst="rect">
            <a:avLst/>
          </a:prstGeom>
          <a:noFill/>
        </p:spPr>
        <p:txBody>
          <a:bodyPr wrap="square" rtlCol="0">
            <a:spAutoFit/>
          </a:bodyPr>
          <a:lstStyle/>
          <a:p>
            <a:r>
              <a:rPr lang="en-GB" altLang="ja-JP" dirty="0">
                <a:latin typeface="BIZ UDPゴシック" panose="020B0400000000000000" pitchFamily="50" charset="-128"/>
                <a:ea typeface="BIZ UDPゴシック" panose="020B0400000000000000" pitchFamily="50" charset="-128"/>
                <a:cs typeface="Arial" panose="020B0604020202020204" pitchFamily="34" charset="0"/>
              </a:rPr>
              <a:t>2027</a:t>
            </a:r>
            <a:endParaRPr kumimoji="1" lang="en-GB" altLang="ja-JP" dirty="0">
              <a:latin typeface="BIZ UDPゴシック" panose="020B0400000000000000" pitchFamily="50" charset="-128"/>
              <a:ea typeface="BIZ UDP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3156925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CA380C7-0904-46CA-B250-02E650899558}"/>
              </a:ext>
            </a:extLst>
          </p:cNvPr>
          <p:cNvSpPr>
            <a:spLocks noGrp="1"/>
          </p:cNvSpPr>
          <p:nvPr>
            <p:ph idx="1"/>
          </p:nvPr>
        </p:nvSpPr>
        <p:spPr>
          <a:xfrm>
            <a:off x="502131" y="883904"/>
            <a:ext cx="8014811" cy="4917877"/>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buNone/>
            </a:pPr>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    Over the history of railway safety, improvements have been made to safety by taking advantage of lessons from the many accidents that have occurred in the past.</a:t>
            </a:r>
          </a:p>
          <a:p>
            <a:pPr marL="0" indent="0" algn="just">
              <a:buNone/>
            </a:pPr>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    However, it is true that major accidents that overturn our current thinking about safety still occur because of a failure to take advantage of past experience.</a:t>
            </a:r>
          </a:p>
          <a:p>
            <a:pPr marL="0" indent="0" algn="just">
              <a:buNone/>
            </a:pPr>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    As railway workers, it is important that we keep coming back to the basics of safety and continue to pursue safety and security without wasting the valuable lessons learned from past accidents.</a:t>
            </a:r>
          </a:p>
          <a:p>
            <a:pPr marL="0" indent="0" algn="just">
              <a:buNone/>
            </a:pPr>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    The mission of railway operators is to “ensure safety.” We must work to understand past accidents, learn the basic rules of train operation, and strive to prevent accidents, and then when accidents occur, </a:t>
            </a:r>
            <a:r>
              <a:rPr lang="en-GB" altLang="ja-JP" sz="2000" dirty="0" err="1">
                <a:latin typeface="BIZ UDPゴシック" panose="020B0400000000000000" pitchFamily="50" charset="-128"/>
                <a:ea typeface="BIZ UDPゴシック" panose="020B0400000000000000" pitchFamily="50" charset="-128"/>
                <a:cs typeface="Arial" panose="020B0604020202020204" pitchFamily="34" charset="0"/>
              </a:rPr>
              <a:t>give</a:t>
            </a:r>
            <a:r>
              <a:rPr lang="en-GB" altLang="ja-JP" sz="2000" dirty="0">
                <a:latin typeface="BIZ UDPゴシック" panose="020B0400000000000000" pitchFamily="50" charset="-128"/>
                <a:ea typeface="BIZ UDPゴシック" panose="020B0400000000000000" pitchFamily="50" charset="-128"/>
                <a:cs typeface="Arial" panose="020B0604020202020204" pitchFamily="34" charset="0"/>
              </a:rPr>
              <a:t> top priority to safely recusing our passengers.</a:t>
            </a:r>
          </a:p>
        </p:txBody>
      </p:sp>
      <p:sp>
        <p:nvSpPr>
          <p:cNvPr id="4" name="Rectangle 2">
            <a:extLst>
              <a:ext uri="{FF2B5EF4-FFF2-40B4-BE49-F238E27FC236}">
                <a16:creationId xmlns:a16="http://schemas.microsoft.com/office/drawing/2014/main" id="{BA2D0A58-3EA1-44CD-BB2A-F33BA90261EE}"/>
              </a:ext>
            </a:extLst>
          </p:cNvPr>
          <p:cNvSpPr txBox="1">
            <a:spLocks noChangeArrowheads="1"/>
          </p:cNvSpPr>
          <p:nvPr/>
        </p:nvSpPr>
        <p:spPr bwMode="auto">
          <a:xfrm>
            <a:off x="395287" y="211787"/>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kern="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6.1 Mission of railway Operators</a:t>
            </a:r>
          </a:p>
        </p:txBody>
      </p:sp>
    </p:spTree>
    <p:extLst>
      <p:ext uri="{BB962C8B-B14F-4D97-AF65-F5344CB8AC3E}">
        <p14:creationId xmlns:p14="http://schemas.microsoft.com/office/powerpoint/2010/main" val="38069800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D11CA5-A00C-4657-B541-1735602A2E4E}"/>
              </a:ext>
            </a:extLst>
          </p:cNvPr>
          <p:cNvSpPr>
            <a:spLocks noGrp="1"/>
          </p:cNvSpPr>
          <p:nvPr>
            <p:ph type="title"/>
          </p:nvPr>
        </p:nvSpPr>
        <p:spPr>
          <a:xfrm>
            <a:off x="512928" y="898490"/>
            <a:ext cx="8118141" cy="3664332"/>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spcBef>
                <a:spcPct val="20000"/>
              </a:spcBef>
            </a:pPr>
            <a:r>
              <a:rPr lang="en-GB" altLang="ja-JP" sz="2400" b="0" cap="none"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    DMTCL is a new railway operator, but there is a possibility that unfortunate accidents may occur after beginning operations.</a:t>
            </a:r>
            <a:br>
              <a:rPr lang="en-GB" altLang="ja-JP" sz="2400" b="0" cap="none"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br>
            <a:r>
              <a:rPr lang="ja-JP" altLang="en-US" sz="2400" b="0" cap="none"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    </a:t>
            </a:r>
            <a:r>
              <a:rPr lang="en-US" altLang="ja-JP" sz="2400" b="0" cap="none"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In</a:t>
            </a:r>
            <a:r>
              <a:rPr lang="en-GB" altLang="ja-JP" sz="2400" b="0" cap="none"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 preparation for this, it is necessary to learn the lessons of railway accidents not just internally, but from home and abroad.</a:t>
            </a:r>
            <a:br>
              <a:rPr lang="en-GB" altLang="ja-JP" sz="2400" b="0" cap="none"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br>
            <a:r>
              <a:rPr lang="ja-JP" altLang="en-US" sz="2400" b="0" cap="none"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    </a:t>
            </a:r>
            <a:r>
              <a:rPr lang="en-US" altLang="ja-JP" sz="2400" b="0" cap="none"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I</a:t>
            </a:r>
            <a:r>
              <a:rPr lang="en-GB" altLang="ja-JP" sz="2400" b="0" cap="none"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t is very important to take the lessons learned into the company, develop basic rules for accident response etc., and to ensure that necessary personnel understand these rules.</a:t>
            </a:r>
            <a:br>
              <a:rPr lang="en-GB" altLang="ja-JP" sz="2400" b="0" cap="none"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br>
            <a:r>
              <a:rPr lang="ja-JP" altLang="en-US" sz="2400" b="0" cap="none"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    </a:t>
            </a:r>
            <a:r>
              <a:rPr lang="en-GB" altLang="ja-JP" sz="2400" b="0" cap="none"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DMTCL is expected to prevent accidents, and also to prepare appropriate responses in the event that an accident takes place.</a:t>
            </a:r>
          </a:p>
        </p:txBody>
      </p:sp>
      <p:sp>
        <p:nvSpPr>
          <p:cNvPr id="4" name="Rectangle 2">
            <a:extLst>
              <a:ext uri="{FF2B5EF4-FFF2-40B4-BE49-F238E27FC236}">
                <a16:creationId xmlns:a16="http://schemas.microsoft.com/office/drawing/2014/main" id="{3FBE95CC-E7E3-46FF-A003-6A9A8C8DF408}"/>
              </a:ext>
            </a:extLst>
          </p:cNvPr>
          <p:cNvSpPr txBox="1">
            <a:spLocks noChangeArrowheads="1"/>
          </p:cNvSpPr>
          <p:nvPr/>
        </p:nvSpPr>
        <p:spPr bwMode="auto">
          <a:xfrm>
            <a:off x="395287" y="211787"/>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kern="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6.2</a:t>
            </a:r>
            <a:r>
              <a:rPr lang="ja-JP" altLang="en-GB" sz="3200" kern="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　</a:t>
            </a:r>
            <a:r>
              <a:rPr lang="en-GB" altLang="ja-JP" sz="3200" kern="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Expectations for DMTCL</a:t>
            </a:r>
          </a:p>
        </p:txBody>
      </p:sp>
      <p:sp>
        <p:nvSpPr>
          <p:cNvPr id="5" name="テキスト ボックス 4">
            <a:extLst>
              <a:ext uri="{FF2B5EF4-FFF2-40B4-BE49-F238E27FC236}">
                <a16:creationId xmlns:a16="http://schemas.microsoft.com/office/drawing/2014/main" id="{A4A216DF-7E56-45BF-B9E2-C315FA140F7E}"/>
              </a:ext>
            </a:extLst>
          </p:cNvPr>
          <p:cNvSpPr txBox="1"/>
          <p:nvPr/>
        </p:nvSpPr>
        <p:spPr>
          <a:xfrm>
            <a:off x="840442" y="5869005"/>
            <a:ext cx="7336178" cy="461665"/>
          </a:xfrm>
          <a:prstGeom prst="rect">
            <a:avLst/>
          </a:prstGeom>
          <a:noFill/>
          <a:ln>
            <a:noFill/>
          </a:ln>
        </p:spPr>
        <p:txBody>
          <a:bodyPr wrap="square" rtlCol="0">
            <a:spAutoFit/>
          </a:bodyPr>
          <a:lstStyle/>
          <a:p>
            <a:r>
              <a:rPr kumimoji="1"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Think about what the mission of DMTCL is.</a:t>
            </a:r>
          </a:p>
        </p:txBody>
      </p:sp>
    </p:spTree>
    <p:extLst>
      <p:ext uri="{BB962C8B-B14F-4D97-AF65-F5344CB8AC3E}">
        <p14:creationId xmlns:p14="http://schemas.microsoft.com/office/powerpoint/2010/main" val="40719600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ctrTitle"/>
          </p:nvPr>
        </p:nvSpPr>
        <p:spPr>
          <a:xfrm>
            <a:off x="489175" y="2248926"/>
            <a:ext cx="8064500" cy="1470025"/>
          </a:xfrm>
        </p:spPr>
        <p:txBody>
          <a:bodyPr/>
          <a:lstStyle/>
          <a:p>
            <a:r>
              <a:rPr lang="en-GB" altLang="ja-JP" dirty="0">
                <a:latin typeface="BIZ UDPゴシック" panose="020B0400000000000000" pitchFamily="50" charset="-128"/>
                <a:ea typeface="BIZ UDPゴシック" panose="020B0400000000000000" pitchFamily="50" charset="-128"/>
                <a:cs typeface="Arial" panose="020B0604020202020204" pitchFamily="34" charset="0"/>
              </a:rPr>
              <a:t>7. Summary</a:t>
            </a:r>
            <a:endParaRPr lang="en-GB" dirty="0">
              <a:solidFill>
                <a:schemeClr val="bg2"/>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3" name="字幕 2">
            <a:extLst>
              <a:ext uri="{FF2B5EF4-FFF2-40B4-BE49-F238E27FC236}">
                <a16:creationId xmlns:a16="http://schemas.microsoft.com/office/drawing/2014/main" id="{9DF8C54C-D8BE-4BE1-A3E1-F3CBF48EBC96}"/>
              </a:ext>
            </a:extLst>
          </p:cNvPr>
          <p:cNvSpPr>
            <a:spLocks noGrp="1"/>
          </p:cNvSpPr>
          <p:nvPr>
            <p:ph type="subTitle" sz="quarter" idx="1"/>
          </p:nvPr>
        </p:nvSpPr>
        <p:spPr>
          <a:xfrm>
            <a:off x="539750" y="4292600"/>
            <a:ext cx="7056438" cy="1346200"/>
          </a:xfrm>
        </p:spPr>
        <p:txBody>
          <a:bodyPr/>
          <a:lstStyle/>
          <a:p>
            <a:r>
              <a:rPr kumimoji="1" lang="en-GB" altLang="ja-JP" sz="2800" dirty="0">
                <a:latin typeface="BIZ UDPゴシック" panose="020B0400000000000000" pitchFamily="50" charset="-128"/>
                <a:ea typeface="BIZ UDPゴシック" panose="020B0400000000000000" pitchFamily="50" charset="-128"/>
                <a:cs typeface="Arial" panose="020B0604020202020204" pitchFamily="34" charset="0"/>
              </a:rPr>
              <a:t>Summary of this training.</a:t>
            </a:r>
          </a:p>
        </p:txBody>
      </p:sp>
    </p:spTree>
    <p:extLst>
      <p:ext uri="{BB962C8B-B14F-4D97-AF65-F5344CB8AC3E}">
        <p14:creationId xmlns:p14="http://schemas.microsoft.com/office/powerpoint/2010/main" val="36860503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A2D0A58-3EA1-44CD-BB2A-F33BA90261EE}"/>
              </a:ext>
            </a:extLst>
          </p:cNvPr>
          <p:cNvSpPr txBox="1">
            <a:spLocks noChangeArrowheads="1"/>
          </p:cNvSpPr>
          <p:nvPr/>
        </p:nvSpPr>
        <p:spPr bwMode="auto">
          <a:xfrm>
            <a:off x="395287" y="211787"/>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kern="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7.1 Summary</a:t>
            </a:r>
          </a:p>
        </p:txBody>
      </p:sp>
      <p:sp>
        <p:nvSpPr>
          <p:cNvPr id="2" name="テキスト ボックス 1">
            <a:extLst>
              <a:ext uri="{FF2B5EF4-FFF2-40B4-BE49-F238E27FC236}">
                <a16:creationId xmlns:a16="http://schemas.microsoft.com/office/drawing/2014/main" id="{441D1A67-BDEB-44FA-8599-573C9857DEF7}"/>
              </a:ext>
            </a:extLst>
          </p:cNvPr>
          <p:cNvSpPr txBox="1"/>
          <p:nvPr/>
        </p:nvSpPr>
        <p:spPr>
          <a:xfrm>
            <a:off x="705720" y="2095784"/>
            <a:ext cx="7400568" cy="34901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spcBef>
                <a:spcPct val="20000"/>
              </a:spcBef>
              <a:buChar char="•"/>
              <a:defRPr sz="2400">
                <a:latin typeface="+mn-lt"/>
                <a:ea typeface="+mn-ea"/>
              </a:defRPr>
            </a:lvl1pPr>
            <a:lvl2pPr marL="742950" indent="-285750">
              <a:spcBef>
                <a:spcPct val="20000"/>
              </a:spcBef>
              <a:buChar char="–"/>
              <a:defRPr sz="2800">
                <a:latin typeface="+mn-lt"/>
                <a:ea typeface="+mn-ea"/>
              </a:defRPr>
            </a:lvl2pPr>
            <a:lvl3pPr marL="1143000" indent="-228600">
              <a:spcBef>
                <a:spcPct val="20000"/>
              </a:spcBef>
              <a:buChar char="•"/>
              <a:defRPr sz="2400">
                <a:latin typeface="+mn-lt"/>
                <a:ea typeface="+mn-ea"/>
              </a:defRPr>
            </a:lvl3pPr>
            <a:lvl4pPr marL="1600200" indent="-228600">
              <a:spcBef>
                <a:spcPct val="20000"/>
              </a:spcBef>
              <a:buChar char="–"/>
              <a:defRPr sz="2000">
                <a:latin typeface="+mn-lt"/>
                <a:ea typeface="+mn-ea"/>
              </a:defRPr>
            </a:lvl4pPr>
            <a:lvl5pPr marL="2057400" indent="-228600">
              <a:spcBef>
                <a:spcPct val="20000"/>
              </a:spcBef>
              <a:buChar char="»"/>
              <a:defRPr sz="2000">
                <a:latin typeface="+mn-lt"/>
                <a:ea typeface="+mn-ea"/>
              </a:defRPr>
            </a:lvl5pPr>
            <a:lvl6pPr marL="2514600" indent="-228600" fontAlgn="base">
              <a:spcBef>
                <a:spcPct val="20000"/>
              </a:spcBef>
              <a:spcAft>
                <a:spcPct val="0"/>
              </a:spcAft>
              <a:buChar char="»"/>
              <a:defRPr sz="2000">
                <a:latin typeface="+mn-lt"/>
                <a:ea typeface="+mn-ea"/>
              </a:defRPr>
            </a:lvl6pPr>
            <a:lvl7pPr marL="2971800" indent="-228600" fontAlgn="base">
              <a:spcBef>
                <a:spcPct val="20000"/>
              </a:spcBef>
              <a:spcAft>
                <a:spcPct val="0"/>
              </a:spcAft>
              <a:buChar char="»"/>
              <a:defRPr sz="2000">
                <a:latin typeface="+mn-lt"/>
                <a:ea typeface="+mn-ea"/>
              </a:defRPr>
            </a:lvl7pPr>
            <a:lvl8pPr marL="3429000" indent="-228600" fontAlgn="base">
              <a:spcBef>
                <a:spcPct val="20000"/>
              </a:spcBef>
              <a:spcAft>
                <a:spcPct val="0"/>
              </a:spcAft>
              <a:buChar char="»"/>
              <a:defRPr sz="2000">
                <a:latin typeface="+mn-lt"/>
                <a:ea typeface="+mn-ea"/>
              </a:defRPr>
            </a:lvl8pPr>
            <a:lvl9pPr marL="3886200" indent="-228600" fontAlgn="base">
              <a:spcBef>
                <a:spcPct val="20000"/>
              </a:spcBef>
              <a:spcAft>
                <a:spcPct val="0"/>
              </a:spcAft>
              <a:buChar char="»"/>
              <a:defRPr sz="2000">
                <a:latin typeface="+mn-lt"/>
                <a:ea typeface="+mn-ea"/>
              </a:defRPr>
            </a:lvl9pPr>
          </a:lstStyle>
          <a:p>
            <a:r>
              <a:rPr lang="en-GB" altLang="ja-JP">
                <a:latin typeface="BIZ UDPゴシック" panose="020B0400000000000000" pitchFamily="50" charset="-128"/>
                <a:ea typeface="BIZ UDPゴシック" panose="020B0400000000000000" pitchFamily="50" charset="-128"/>
                <a:cs typeface="Arial" panose="020B0604020202020204" pitchFamily="34" charset="0"/>
              </a:rPr>
              <a:t>What was the background and factors surrounding accidents in Japan?</a:t>
            </a:r>
          </a:p>
          <a:p>
            <a:r>
              <a:rPr lang="en-GB" altLang="ja-JP">
                <a:latin typeface="BIZ UDPゴシック" panose="020B0400000000000000" pitchFamily="50" charset="-128"/>
                <a:ea typeface="BIZ UDPゴシック" panose="020B0400000000000000" pitchFamily="50" charset="-128"/>
                <a:cs typeface="Arial" panose="020B0604020202020204" pitchFamily="34" charset="0"/>
              </a:rPr>
              <a:t>Could such accidents occur in Dhaka?</a:t>
            </a:r>
          </a:p>
          <a:p>
            <a:r>
              <a:rPr lang="en-GB" altLang="ja-JP">
                <a:latin typeface="BIZ UDPゴシック" panose="020B0400000000000000" pitchFamily="50" charset="-128"/>
                <a:ea typeface="BIZ UDPゴシック" panose="020B0400000000000000" pitchFamily="50" charset="-128"/>
                <a:cs typeface="Arial" panose="020B0604020202020204" pitchFamily="34" charset="0"/>
              </a:rPr>
              <a:t>What lessons can be learned?</a:t>
            </a:r>
          </a:p>
        </p:txBody>
      </p:sp>
    </p:spTree>
    <p:extLst>
      <p:ext uri="{BB962C8B-B14F-4D97-AF65-F5344CB8AC3E}">
        <p14:creationId xmlns:p14="http://schemas.microsoft.com/office/powerpoint/2010/main" val="34844016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500A07F9-E7D4-4EF8-BF5D-E6054042E19E}"/>
              </a:ext>
            </a:extLst>
          </p:cNvPr>
          <p:cNvSpPr txBox="1">
            <a:spLocks noChangeArrowheads="1"/>
          </p:cNvSpPr>
          <p:nvPr/>
        </p:nvSpPr>
        <p:spPr bwMode="auto">
          <a:xfrm>
            <a:off x="174556" y="5676465"/>
            <a:ext cx="8794184" cy="1122480"/>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marL="0" indent="0">
              <a:spcBef>
                <a:spcPct val="20000"/>
              </a:spcBef>
              <a:buNone/>
              <a:defRPr sz="2400" kern="0">
                <a:latin typeface="Arial" panose="020B0604020202020204" pitchFamily="34" charset="0"/>
                <a:ea typeface="+mn-ea"/>
                <a:cs typeface="Arial" panose="020B0604020202020204" pitchFamily="34" charset="0"/>
              </a:defRPr>
            </a:lvl1pPr>
            <a:lvl2pPr marL="742950" indent="-285750">
              <a:spcBef>
                <a:spcPct val="20000"/>
              </a:spcBef>
              <a:buChar char="–"/>
              <a:defRPr sz="2800">
                <a:latin typeface="+mn-lt"/>
                <a:ea typeface="+mn-ea"/>
              </a:defRPr>
            </a:lvl2pPr>
            <a:lvl3pPr marL="1143000" indent="-228600">
              <a:spcBef>
                <a:spcPct val="20000"/>
              </a:spcBef>
              <a:buChar char="•"/>
              <a:defRPr sz="2400">
                <a:latin typeface="+mn-lt"/>
                <a:ea typeface="+mn-ea"/>
              </a:defRPr>
            </a:lvl3pPr>
            <a:lvl4pPr marL="1600200" indent="-228600">
              <a:spcBef>
                <a:spcPct val="20000"/>
              </a:spcBef>
              <a:buChar char="–"/>
              <a:defRPr sz="2000">
                <a:latin typeface="+mn-lt"/>
                <a:ea typeface="+mn-ea"/>
              </a:defRPr>
            </a:lvl4pPr>
            <a:lvl5pPr marL="2057400" indent="-228600">
              <a:spcBef>
                <a:spcPct val="20000"/>
              </a:spcBef>
              <a:buChar char="»"/>
              <a:defRPr sz="2000">
                <a:latin typeface="+mn-lt"/>
                <a:ea typeface="+mn-ea"/>
              </a:defRPr>
            </a:lvl5pPr>
            <a:lvl6pPr marL="2514600" indent="-228600" fontAlgn="base">
              <a:spcBef>
                <a:spcPct val="20000"/>
              </a:spcBef>
              <a:spcAft>
                <a:spcPct val="0"/>
              </a:spcAft>
              <a:buChar char="»"/>
              <a:defRPr sz="2000">
                <a:latin typeface="+mn-lt"/>
                <a:ea typeface="+mn-ea"/>
              </a:defRPr>
            </a:lvl6pPr>
            <a:lvl7pPr marL="2971800" indent="-228600" fontAlgn="base">
              <a:spcBef>
                <a:spcPct val="20000"/>
              </a:spcBef>
              <a:spcAft>
                <a:spcPct val="0"/>
              </a:spcAft>
              <a:buChar char="»"/>
              <a:defRPr sz="2000">
                <a:latin typeface="+mn-lt"/>
                <a:ea typeface="+mn-ea"/>
              </a:defRPr>
            </a:lvl7pPr>
            <a:lvl8pPr marL="3429000" indent="-228600" fontAlgn="base">
              <a:spcBef>
                <a:spcPct val="20000"/>
              </a:spcBef>
              <a:spcAft>
                <a:spcPct val="0"/>
              </a:spcAft>
              <a:buChar char="»"/>
              <a:defRPr sz="2000">
                <a:latin typeface="+mn-lt"/>
                <a:ea typeface="+mn-ea"/>
              </a:defRPr>
            </a:lvl8pPr>
            <a:lvl9pPr marL="3886200" indent="-228600" fontAlgn="base">
              <a:spcBef>
                <a:spcPct val="20000"/>
              </a:spcBef>
              <a:spcAft>
                <a:spcPct val="0"/>
              </a:spcAft>
              <a:buChar char="»"/>
              <a:defRPr sz="2000">
                <a:latin typeface="+mn-lt"/>
                <a:ea typeface="+mn-ea"/>
              </a:defRPr>
            </a:lvl9pPr>
          </a:lstStyle>
          <a:p>
            <a:pPr algn="ctr"/>
            <a:endParaRPr lang="en-GB" altLang="ja-JP" sz="3200" b="1">
              <a:ea typeface="ＭＳ Ｐゴシック" pitchFamily="50" charset="-128"/>
            </a:endParaRPr>
          </a:p>
        </p:txBody>
      </p:sp>
      <p:pic>
        <p:nvPicPr>
          <p:cNvPr id="4" name="図 3">
            <a:extLst>
              <a:ext uri="{FF2B5EF4-FFF2-40B4-BE49-F238E27FC236}">
                <a16:creationId xmlns:a16="http://schemas.microsoft.com/office/drawing/2014/main" id="{04920E3E-FF13-417C-8359-24BDE70B5D63}"/>
              </a:ext>
            </a:extLst>
          </p:cNvPr>
          <p:cNvPicPr>
            <a:picLocks noChangeAspect="1"/>
          </p:cNvPicPr>
          <p:nvPr/>
        </p:nvPicPr>
        <p:blipFill rotWithShape="1">
          <a:blip r:embed="rId3">
            <a:alphaModFix amt="20000"/>
          </a:blip>
          <a:srcRect l="32331" t="20800" r="41678" b="42863"/>
          <a:stretch/>
        </p:blipFill>
        <p:spPr>
          <a:xfrm>
            <a:off x="0" y="59055"/>
            <a:ext cx="9144000" cy="6858000"/>
          </a:xfrm>
          <a:prstGeom prst="rect">
            <a:avLst/>
          </a:prstGeom>
          <a:ln>
            <a:noFill/>
          </a:ln>
          <a:effectLst>
            <a:softEdge rad="63500"/>
          </a:effectLst>
        </p:spPr>
      </p:pic>
      <p:sp>
        <p:nvSpPr>
          <p:cNvPr id="15" name="Rectangle 3">
            <a:extLst>
              <a:ext uri="{FF2B5EF4-FFF2-40B4-BE49-F238E27FC236}">
                <a16:creationId xmlns:a16="http://schemas.microsoft.com/office/drawing/2014/main" id="{FE00D180-466C-43EF-8740-09B33E89ABF2}"/>
              </a:ext>
            </a:extLst>
          </p:cNvPr>
          <p:cNvSpPr txBox="1">
            <a:spLocks noChangeArrowheads="1"/>
          </p:cNvSpPr>
          <p:nvPr/>
        </p:nvSpPr>
        <p:spPr bwMode="auto">
          <a:xfrm>
            <a:off x="449443" y="2542740"/>
            <a:ext cx="8519297" cy="11224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marL="0" indent="0">
              <a:spcBef>
                <a:spcPct val="20000"/>
              </a:spcBef>
              <a:buNone/>
              <a:defRPr sz="2400" kern="0">
                <a:latin typeface="Arial" panose="020B0604020202020204" pitchFamily="34" charset="0"/>
                <a:ea typeface="+mn-ea"/>
                <a:cs typeface="Arial" panose="020B0604020202020204" pitchFamily="34" charset="0"/>
              </a:defRPr>
            </a:lvl1pPr>
            <a:lvl2pPr marL="742950" indent="-285750">
              <a:spcBef>
                <a:spcPct val="20000"/>
              </a:spcBef>
              <a:buChar char="–"/>
              <a:defRPr sz="2800">
                <a:latin typeface="+mn-lt"/>
                <a:ea typeface="+mn-ea"/>
              </a:defRPr>
            </a:lvl2pPr>
            <a:lvl3pPr marL="1143000" indent="-228600">
              <a:spcBef>
                <a:spcPct val="20000"/>
              </a:spcBef>
              <a:buChar char="•"/>
              <a:defRPr sz="2400">
                <a:latin typeface="+mn-lt"/>
                <a:ea typeface="+mn-ea"/>
              </a:defRPr>
            </a:lvl3pPr>
            <a:lvl4pPr marL="1600200" indent="-228600">
              <a:spcBef>
                <a:spcPct val="20000"/>
              </a:spcBef>
              <a:buChar char="–"/>
              <a:defRPr sz="2000">
                <a:latin typeface="+mn-lt"/>
                <a:ea typeface="+mn-ea"/>
              </a:defRPr>
            </a:lvl4pPr>
            <a:lvl5pPr marL="2057400" indent="-228600">
              <a:spcBef>
                <a:spcPct val="20000"/>
              </a:spcBef>
              <a:buChar char="»"/>
              <a:defRPr sz="2000">
                <a:latin typeface="+mn-lt"/>
                <a:ea typeface="+mn-ea"/>
              </a:defRPr>
            </a:lvl5pPr>
            <a:lvl6pPr marL="2514600" indent="-228600" fontAlgn="base">
              <a:spcBef>
                <a:spcPct val="20000"/>
              </a:spcBef>
              <a:spcAft>
                <a:spcPct val="0"/>
              </a:spcAft>
              <a:buChar char="»"/>
              <a:defRPr sz="2000">
                <a:latin typeface="+mn-lt"/>
                <a:ea typeface="+mn-ea"/>
              </a:defRPr>
            </a:lvl6pPr>
            <a:lvl7pPr marL="2971800" indent="-228600" fontAlgn="base">
              <a:spcBef>
                <a:spcPct val="20000"/>
              </a:spcBef>
              <a:spcAft>
                <a:spcPct val="0"/>
              </a:spcAft>
              <a:buChar char="»"/>
              <a:defRPr sz="2000">
                <a:latin typeface="+mn-lt"/>
                <a:ea typeface="+mn-ea"/>
              </a:defRPr>
            </a:lvl7pPr>
            <a:lvl8pPr marL="3429000" indent="-228600" fontAlgn="base">
              <a:spcBef>
                <a:spcPct val="20000"/>
              </a:spcBef>
              <a:spcAft>
                <a:spcPct val="0"/>
              </a:spcAft>
              <a:buChar char="»"/>
              <a:defRPr sz="2000">
                <a:latin typeface="+mn-lt"/>
                <a:ea typeface="+mn-ea"/>
              </a:defRPr>
            </a:lvl8pPr>
            <a:lvl9pPr marL="3886200" indent="-228600" fontAlgn="base">
              <a:spcBef>
                <a:spcPct val="20000"/>
              </a:spcBef>
              <a:spcAft>
                <a:spcPct val="0"/>
              </a:spcAft>
              <a:buChar char="»"/>
              <a:defRPr sz="2000">
                <a:latin typeface="+mn-lt"/>
                <a:ea typeface="+mn-ea"/>
              </a:defRPr>
            </a:lvl9pPr>
          </a:lstStyle>
          <a:p>
            <a:pPr algn="ctr"/>
            <a:r>
              <a:rPr lang="en-GB" altLang="ja-JP" sz="3200" dirty="0">
                <a:latin typeface="BIZ UDPゴシック" panose="020B0400000000000000" pitchFamily="50" charset="-128"/>
                <a:ea typeface="BIZ UDPゴシック" panose="020B0400000000000000" pitchFamily="50" charset="-128"/>
              </a:rPr>
              <a:t>Thank you very much for your kind attention</a:t>
            </a:r>
          </a:p>
          <a:p>
            <a:pPr algn="ctr"/>
            <a:r>
              <a:rPr lang="en-GB" altLang="ja-JP" sz="3200" b="1" dirty="0" err="1">
                <a:latin typeface="BIZ UDPゴシック" panose="020B0400000000000000" pitchFamily="50" charset="-128"/>
                <a:ea typeface="BIZ UDPゴシック" panose="020B0400000000000000" pitchFamily="50" charset="-128"/>
                <a:cs typeface="Segoe UI" panose="020B0502040204020203" pitchFamily="34" charset="0"/>
              </a:rPr>
              <a:t>আপনাদের</a:t>
            </a:r>
            <a:r>
              <a:rPr lang="en-GB" altLang="ja-JP" sz="3200" b="1" dirty="0">
                <a:latin typeface="BIZ UDPゴシック" panose="020B0400000000000000" pitchFamily="50" charset="-128"/>
                <a:ea typeface="BIZ UDPゴシック" panose="020B0400000000000000" pitchFamily="50" charset="-128"/>
                <a:cs typeface="Segoe UI" panose="020B0502040204020203" pitchFamily="34" charset="0"/>
              </a:rPr>
              <a:t> </a:t>
            </a:r>
            <a:r>
              <a:rPr lang="en-GB" altLang="ja-JP" sz="3200" b="1" dirty="0" err="1">
                <a:latin typeface="BIZ UDPゴシック" panose="020B0400000000000000" pitchFamily="50" charset="-128"/>
                <a:ea typeface="BIZ UDPゴシック" panose="020B0400000000000000" pitchFamily="50" charset="-128"/>
                <a:cs typeface="Segoe UI" panose="020B0502040204020203" pitchFamily="34" charset="0"/>
              </a:rPr>
              <a:t>সবাইকে</a:t>
            </a:r>
            <a:r>
              <a:rPr lang="en-GB" altLang="ja-JP" sz="3200" b="1" dirty="0">
                <a:latin typeface="BIZ UDPゴシック" panose="020B0400000000000000" pitchFamily="50" charset="-128"/>
                <a:ea typeface="BIZ UDPゴシック" panose="020B0400000000000000" pitchFamily="50" charset="-128"/>
                <a:cs typeface="Segoe UI" panose="020B0502040204020203" pitchFamily="34" charset="0"/>
              </a:rPr>
              <a:t> </a:t>
            </a:r>
            <a:r>
              <a:rPr lang="en-GB" altLang="ja-JP" sz="3200" b="1" dirty="0" err="1">
                <a:latin typeface="BIZ UDPゴシック" panose="020B0400000000000000" pitchFamily="50" charset="-128"/>
                <a:ea typeface="BIZ UDPゴシック" panose="020B0400000000000000" pitchFamily="50" charset="-128"/>
                <a:cs typeface="Segoe UI" panose="020B0502040204020203" pitchFamily="34" charset="0"/>
              </a:rPr>
              <a:t>ধন্যবাদ</a:t>
            </a:r>
            <a:endParaRPr lang="en-GB" altLang="ja-JP" sz="32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15854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矢印: 右 19">
            <a:extLst>
              <a:ext uri="{FF2B5EF4-FFF2-40B4-BE49-F238E27FC236}">
                <a16:creationId xmlns:a16="http://schemas.microsoft.com/office/drawing/2014/main" id="{AC04A9FF-3D18-4D12-ADCF-99B3BD4DC6FF}"/>
              </a:ext>
            </a:extLst>
          </p:cNvPr>
          <p:cNvSpPr/>
          <p:nvPr/>
        </p:nvSpPr>
        <p:spPr>
          <a:xfrm rot="5400000">
            <a:off x="-1332281" y="4134839"/>
            <a:ext cx="3718113" cy="948286"/>
          </a:xfrm>
          <a:prstGeom prst="rightArrow">
            <a:avLst>
              <a:gd name="adj1" fmla="val 6342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ltLang="ja-JP">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10" name="Rectangle 2">
            <a:extLst>
              <a:ext uri="{FF2B5EF4-FFF2-40B4-BE49-F238E27FC236}">
                <a16:creationId xmlns:a16="http://schemas.microsoft.com/office/drawing/2014/main" id="{E54AE9B1-B764-4560-AF79-8FC141060663}"/>
              </a:ext>
            </a:extLst>
          </p:cNvPr>
          <p:cNvSpPr txBox="1">
            <a:spLocks noChangeArrowheads="1"/>
          </p:cNvSpPr>
          <p:nvPr/>
        </p:nvSpPr>
        <p:spPr bwMode="auto">
          <a:xfrm>
            <a:off x="156834" y="188913"/>
            <a:ext cx="8899760"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2800" kern="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1.2 Worldwide History of Railway Accidents</a:t>
            </a:r>
          </a:p>
        </p:txBody>
      </p:sp>
      <p:sp>
        <p:nvSpPr>
          <p:cNvPr id="9" name="テキスト ボックス 8">
            <a:extLst>
              <a:ext uri="{FF2B5EF4-FFF2-40B4-BE49-F238E27FC236}">
                <a16:creationId xmlns:a16="http://schemas.microsoft.com/office/drawing/2014/main" id="{6036BDBB-77A8-4546-8F89-3217120DA152}"/>
              </a:ext>
            </a:extLst>
          </p:cNvPr>
          <p:cNvSpPr txBox="1"/>
          <p:nvPr/>
        </p:nvSpPr>
        <p:spPr>
          <a:xfrm>
            <a:off x="928170" y="891679"/>
            <a:ext cx="7811337" cy="1938992"/>
          </a:xfrm>
          <a:prstGeom prst="rect">
            <a:avLst/>
          </a:prstGeom>
          <a:noFill/>
          <a:ln>
            <a:solidFill>
              <a:schemeClr val="tx1"/>
            </a:solidFill>
          </a:ln>
        </p:spPr>
        <p:txBody>
          <a:bodyPr wrap="square" rtlCol="0">
            <a:spAutoFit/>
          </a:bodyPr>
          <a:lstStyle/>
          <a:p>
            <a:r>
              <a:rPr kumimoji="1"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With the progress of railway technologies, many tragic accidents have also occurred. Technological progress and employee education </a:t>
            </a:r>
            <a:r>
              <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are being carried out from the lessons learned from these accidents.</a:t>
            </a:r>
            <a:endParaRPr kumimoji="1" lang="en-GB" altLang="ja-JP" sz="2400" dirty="0">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8" name="テキスト ボックス 7">
            <a:extLst>
              <a:ext uri="{FF2B5EF4-FFF2-40B4-BE49-F238E27FC236}">
                <a16:creationId xmlns:a16="http://schemas.microsoft.com/office/drawing/2014/main" id="{F66DB041-034E-4667-BD22-8D5688133F92}"/>
              </a:ext>
            </a:extLst>
          </p:cNvPr>
          <p:cNvSpPr txBox="1"/>
          <p:nvPr/>
        </p:nvSpPr>
        <p:spPr>
          <a:xfrm>
            <a:off x="72124" y="2884416"/>
            <a:ext cx="948287" cy="369332"/>
          </a:xfrm>
          <a:prstGeom prst="rect">
            <a:avLst/>
          </a:prstGeom>
          <a:noFill/>
        </p:spPr>
        <p:txBody>
          <a:bodyPr wrap="square" rtlCol="0">
            <a:spAutoFit/>
          </a:bodyPr>
          <a:lstStyle/>
          <a:p>
            <a:r>
              <a:rPr kumimoji="1" lang="en-GB" altLang="ja-JP" dirty="0">
                <a:latin typeface="BIZ UDPゴシック" panose="020B0400000000000000" pitchFamily="50" charset="-128"/>
                <a:ea typeface="BIZ UDPゴシック" panose="020B0400000000000000" pitchFamily="50" charset="-128"/>
                <a:cs typeface="Arial" panose="020B0604020202020204" pitchFamily="34" charset="0"/>
              </a:rPr>
              <a:t>1830</a:t>
            </a:r>
          </a:p>
        </p:txBody>
      </p:sp>
      <p:sp>
        <p:nvSpPr>
          <p:cNvPr id="13" name="テキスト ボックス 12">
            <a:extLst>
              <a:ext uri="{FF2B5EF4-FFF2-40B4-BE49-F238E27FC236}">
                <a16:creationId xmlns:a16="http://schemas.microsoft.com/office/drawing/2014/main" id="{CF968B29-1E80-4D53-B5D7-CE73264FD200}"/>
              </a:ext>
            </a:extLst>
          </p:cNvPr>
          <p:cNvSpPr txBox="1"/>
          <p:nvPr/>
        </p:nvSpPr>
        <p:spPr>
          <a:xfrm>
            <a:off x="928170" y="2830671"/>
            <a:ext cx="8325288" cy="3416320"/>
          </a:xfrm>
          <a:prstGeom prst="rect">
            <a:avLst/>
          </a:prstGeom>
          <a:noFill/>
          <a:ln>
            <a:noFill/>
          </a:ln>
        </p:spPr>
        <p:txBody>
          <a:bodyPr wrap="square" rtlCol="0">
            <a:spAutoFit/>
          </a:bodyPr>
          <a:lstStyle/>
          <a:p>
            <a:pPr marL="342900" indent="-342900">
              <a:buFont typeface="Arial" panose="020B0604020202020204" pitchFamily="34" charset="0"/>
              <a:buChar char="•"/>
            </a:pPr>
            <a:r>
              <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Liverpool and Manchester railway </a:t>
            </a:r>
            <a:r>
              <a:rPr lang="en-GB" altLang="ja-JP" sz="2400" u="sng" dirty="0">
                <a:latin typeface="BIZ UDPゴシック" panose="020B0400000000000000" pitchFamily="50" charset="-128"/>
                <a:ea typeface="BIZ UDPゴシック" panose="020B0400000000000000" pitchFamily="50" charset="-128"/>
                <a:cs typeface="Arial" panose="020B0604020202020204" pitchFamily="34" charset="0"/>
              </a:rPr>
              <a:t>casualties</a:t>
            </a:r>
            <a:r>
              <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 (England) *</a:t>
            </a:r>
            <a:r>
              <a:rPr lang="en-GB" altLang="ja-JP" sz="2400" u="sng" dirty="0">
                <a:latin typeface="BIZ UDPゴシック" panose="020B0400000000000000" pitchFamily="50" charset="-128"/>
                <a:ea typeface="BIZ UDPゴシック" panose="020B0400000000000000" pitchFamily="50" charset="-128"/>
                <a:cs typeface="Arial" panose="020B0604020202020204" pitchFamily="34" charset="0"/>
              </a:rPr>
              <a:t>First railway accident</a:t>
            </a:r>
            <a:r>
              <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 in the world</a:t>
            </a:r>
          </a:p>
          <a:p>
            <a:pPr marL="342900" indent="-342900">
              <a:buFont typeface="Arial" panose="020B0604020202020204" pitchFamily="34" charset="0"/>
              <a:buChar char="•"/>
            </a:pPr>
            <a:endPar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endParaRPr>
          </a:p>
          <a:p>
            <a:pPr marL="342900" indent="-342900">
              <a:buFont typeface="Arial" panose="020B0604020202020204" pitchFamily="34" charset="0"/>
              <a:buChar char="•"/>
            </a:pPr>
            <a:r>
              <a:rPr lang="en-GB" altLang="ja-JP" sz="2400" dirty="0" err="1">
                <a:latin typeface="BIZ UDPゴシック" panose="020B0400000000000000" pitchFamily="50" charset="-128"/>
                <a:ea typeface="BIZ UDPゴシック" panose="020B0400000000000000" pitchFamily="50" charset="-128"/>
                <a:cs typeface="Arial" panose="020B0604020202020204" pitchFamily="34" charset="0"/>
              </a:rPr>
              <a:t>Shimbashi</a:t>
            </a:r>
            <a:r>
              <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 Station Yard train </a:t>
            </a:r>
            <a:r>
              <a:rPr lang="en-GB" altLang="ja-JP" sz="2400" u="sng" dirty="0">
                <a:latin typeface="BIZ UDPゴシック" panose="020B0400000000000000" pitchFamily="50" charset="-128"/>
                <a:ea typeface="BIZ UDPゴシック" panose="020B0400000000000000" pitchFamily="50" charset="-128"/>
                <a:cs typeface="Arial" panose="020B0604020202020204" pitchFamily="34" charset="0"/>
              </a:rPr>
              <a:t>derailment accident </a:t>
            </a:r>
            <a:r>
              <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a:t>
            </a:r>
            <a:r>
              <a:rPr lang="en-GB" altLang="ja-JP" sz="2400" u="sng" dirty="0">
                <a:latin typeface="BIZ UDPゴシック" panose="020B0400000000000000" pitchFamily="50" charset="-128"/>
                <a:ea typeface="BIZ UDPゴシック" panose="020B0400000000000000" pitchFamily="50" charset="-128"/>
                <a:cs typeface="Arial" panose="020B0604020202020204" pitchFamily="34" charset="0"/>
              </a:rPr>
              <a:t>First accident in Japan</a:t>
            </a:r>
          </a:p>
          <a:p>
            <a:pPr marL="342900" indent="-342900">
              <a:buFont typeface="Arial" panose="020B0604020202020204" pitchFamily="34" charset="0"/>
              <a:buChar char="•"/>
            </a:pPr>
            <a:endParaRPr lang="en-GB" altLang="ja-JP" sz="2400" u="sng" dirty="0">
              <a:latin typeface="BIZ UDPゴシック" panose="020B0400000000000000" pitchFamily="50" charset="-128"/>
              <a:ea typeface="BIZ UDPゴシック" panose="020B0400000000000000" pitchFamily="50" charset="-128"/>
              <a:cs typeface="Arial" panose="020B0604020202020204" pitchFamily="34" charset="0"/>
            </a:endParaRPr>
          </a:p>
          <a:p>
            <a:pPr marL="342900" indent="-342900">
              <a:buFont typeface="Arial" panose="020B0604020202020204" pitchFamily="34" charset="0"/>
              <a:buChar char="•"/>
            </a:pPr>
            <a:r>
              <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Tokaido Line train </a:t>
            </a:r>
            <a:r>
              <a:rPr lang="en-GB" altLang="ja-JP" sz="2400" u="sng" dirty="0">
                <a:latin typeface="BIZ UDPゴシック" panose="020B0400000000000000" pitchFamily="50" charset="-128"/>
                <a:ea typeface="BIZ UDPゴシック" panose="020B0400000000000000" pitchFamily="50" charset="-128"/>
                <a:cs typeface="Arial" panose="020B0604020202020204" pitchFamily="34" charset="0"/>
              </a:rPr>
              <a:t>collision accident </a:t>
            </a:r>
            <a:r>
              <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(3 dead)</a:t>
            </a:r>
          </a:p>
          <a:p>
            <a:endPar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endParaRPr>
          </a:p>
          <a:p>
            <a:endPar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22" name="テキスト ボックス 21">
            <a:extLst>
              <a:ext uri="{FF2B5EF4-FFF2-40B4-BE49-F238E27FC236}">
                <a16:creationId xmlns:a16="http://schemas.microsoft.com/office/drawing/2014/main" id="{5E3577B2-7645-4EAA-AAC0-40361A6A6168}"/>
              </a:ext>
            </a:extLst>
          </p:cNvPr>
          <p:cNvSpPr txBox="1"/>
          <p:nvPr/>
        </p:nvSpPr>
        <p:spPr>
          <a:xfrm>
            <a:off x="72605" y="3861602"/>
            <a:ext cx="1140807" cy="369332"/>
          </a:xfrm>
          <a:prstGeom prst="rect">
            <a:avLst/>
          </a:prstGeom>
          <a:noFill/>
        </p:spPr>
        <p:txBody>
          <a:bodyPr wrap="square" rtlCol="0">
            <a:spAutoFit/>
          </a:bodyPr>
          <a:lstStyle/>
          <a:p>
            <a:r>
              <a:rPr kumimoji="1" lang="en-GB" altLang="ja-JP" dirty="0">
                <a:latin typeface="BIZ UDPゴシック" panose="020B0400000000000000" pitchFamily="50" charset="-128"/>
                <a:ea typeface="BIZ UDPゴシック" panose="020B0400000000000000" pitchFamily="50" charset="-128"/>
                <a:cs typeface="Arial" panose="020B0604020202020204" pitchFamily="34" charset="0"/>
              </a:rPr>
              <a:t>1874</a:t>
            </a:r>
          </a:p>
        </p:txBody>
      </p:sp>
      <p:sp>
        <p:nvSpPr>
          <p:cNvPr id="23" name="テキスト ボックス 22">
            <a:extLst>
              <a:ext uri="{FF2B5EF4-FFF2-40B4-BE49-F238E27FC236}">
                <a16:creationId xmlns:a16="http://schemas.microsoft.com/office/drawing/2014/main" id="{54EE89B3-16F1-4F3D-991F-EEBEAB448250}"/>
              </a:ext>
            </a:extLst>
          </p:cNvPr>
          <p:cNvSpPr txBox="1"/>
          <p:nvPr/>
        </p:nvSpPr>
        <p:spPr>
          <a:xfrm>
            <a:off x="72605" y="5058371"/>
            <a:ext cx="1140807" cy="369332"/>
          </a:xfrm>
          <a:prstGeom prst="rect">
            <a:avLst/>
          </a:prstGeom>
          <a:noFill/>
        </p:spPr>
        <p:txBody>
          <a:bodyPr wrap="square" rtlCol="0">
            <a:spAutoFit/>
          </a:bodyPr>
          <a:lstStyle/>
          <a:p>
            <a:r>
              <a:rPr kumimoji="1" lang="en-GB" altLang="ja-JP" dirty="0">
                <a:latin typeface="BIZ UDPゴシック" panose="020B0400000000000000" pitchFamily="50" charset="-128"/>
                <a:ea typeface="BIZ UDPゴシック" panose="020B0400000000000000" pitchFamily="50" charset="-128"/>
                <a:cs typeface="Arial" panose="020B0604020202020204" pitchFamily="34" charset="0"/>
              </a:rPr>
              <a:t>1877</a:t>
            </a:r>
          </a:p>
        </p:txBody>
      </p:sp>
    </p:spTree>
    <p:extLst>
      <p:ext uri="{BB962C8B-B14F-4D97-AF65-F5344CB8AC3E}">
        <p14:creationId xmlns:p14="http://schemas.microsoft.com/office/powerpoint/2010/main" val="1080774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矢印: 右 19">
            <a:extLst>
              <a:ext uri="{FF2B5EF4-FFF2-40B4-BE49-F238E27FC236}">
                <a16:creationId xmlns:a16="http://schemas.microsoft.com/office/drawing/2014/main" id="{AC04A9FF-3D18-4D12-ADCF-99B3BD4DC6FF}"/>
              </a:ext>
            </a:extLst>
          </p:cNvPr>
          <p:cNvSpPr/>
          <p:nvPr/>
        </p:nvSpPr>
        <p:spPr>
          <a:xfrm rot="5400000">
            <a:off x="-1268407" y="4044069"/>
            <a:ext cx="3590365" cy="948286"/>
          </a:xfrm>
          <a:prstGeom prst="rightArrow">
            <a:avLst>
              <a:gd name="adj1" fmla="val 6342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ltLang="ja-JP">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10" name="Rectangle 2">
            <a:extLst>
              <a:ext uri="{FF2B5EF4-FFF2-40B4-BE49-F238E27FC236}">
                <a16:creationId xmlns:a16="http://schemas.microsoft.com/office/drawing/2014/main" id="{E54AE9B1-B764-4560-AF79-8FC141060663}"/>
              </a:ext>
            </a:extLst>
          </p:cNvPr>
          <p:cNvSpPr txBox="1">
            <a:spLocks noChangeArrowheads="1"/>
          </p:cNvSpPr>
          <p:nvPr/>
        </p:nvSpPr>
        <p:spPr bwMode="auto">
          <a:xfrm>
            <a:off x="156834" y="188913"/>
            <a:ext cx="8899760"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2800" kern="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1.2 Worldwide History of Railway Accidents</a:t>
            </a:r>
          </a:p>
        </p:txBody>
      </p:sp>
      <p:sp>
        <p:nvSpPr>
          <p:cNvPr id="9" name="テキスト ボックス 8">
            <a:extLst>
              <a:ext uri="{FF2B5EF4-FFF2-40B4-BE49-F238E27FC236}">
                <a16:creationId xmlns:a16="http://schemas.microsoft.com/office/drawing/2014/main" id="{6036BDBB-77A8-4546-8F89-3217120DA152}"/>
              </a:ext>
            </a:extLst>
          </p:cNvPr>
          <p:cNvSpPr txBox="1"/>
          <p:nvPr/>
        </p:nvSpPr>
        <p:spPr>
          <a:xfrm>
            <a:off x="928170" y="891679"/>
            <a:ext cx="7811337" cy="1938992"/>
          </a:xfrm>
          <a:prstGeom prst="rect">
            <a:avLst/>
          </a:prstGeom>
          <a:noFill/>
          <a:ln>
            <a:solidFill>
              <a:schemeClr val="tx1"/>
            </a:solidFill>
          </a:ln>
        </p:spPr>
        <p:txBody>
          <a:bodyPr wrap="square" rtlCol="0">
            <a:spAutoFit/>
          </a:bodyPr>
          <a:lstStyle/>
          <a:p>
            <a:r>
              <a:rPr kumimoji="1"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With the progress of railway technologies, many tragic accidents have also occurred. Technological progress and employee education </a:t>
            </a:r>
            <a:r>
              <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are being carried out from the lessons learned from these accidents.</a:t>
            </a:r>
            <a:endParaRPr kumimoji="1" lang="en-GB" altLang="ja-JP" sz="2400" dirty="0">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13" name="テキスト ボックス 12">
            <a:extLst>
              <a:ext uri="{FF2B5EF4-FFF2-40B4-BE49-F238E27FC236}">
                <a16:creationId xmlns:a16="http://schemas.microsoft.com/office/drawing/2014/main" id="{CF968B29-1E80-4D53-B5D7-CE73264FD200}"/>
              </a:ext>
            </a:extLst>
          </p:cNvPr>
          <p:cNvSpPr txBox="1"/>
          <p:nvPr/>
        </p:nvSpPr>
        <p:spPr>
          <a:xfrm>
            <a:off x="1101142" y="2935505"/>
            <a:ext cx="7478130" cy="3785652"/>
          </a:xfrm>
          <a:prstGeom prst="rect">
            <a:avLst/>
          </a:prstGeom>
          <a:noFill/>
          <a:ln>
            <a:noFill/>
          </a:ln>
        </p:spPr>
        <p:txBody>
          <a:bodyPr wrap="square" rtlCol="0">
            <a:spAutoFit/>
          </a:bodyPr>
          <a:lstStyle/>
          <a:p>
            <a:pPr marL="342900" indent="-342900">
              <a:buFont typeface="Arial" panose="020B0604020202020204" pitchFamily="34" charset="0"/>
              <a:buChar char="•"/>
            </a:pPr>
            <a:r>
              <a:rPr lang="en-GB" altLang="ja-JP" sz="2400" u="sng" dirty="0">
                <a:latin typeface="BIZ UDPゴシック" panose="020B0400000000000000" pitchFamily="50" charset="-128"/>
                <a:ea typeface="BIZ UDPゴシック" panose="020B0400000000000000" pitchFamily="50" charset="-128"/>
                <a:cs typeface="Arial" panose="020B0604020202020204" pitchFamily="34" charset="0"/>
              </a:rPr>
              <a:t>Derailment/fire accident</a:t>
            </a:r>
            <a:r>
              <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 at Saint-Michel-de-</a:t>
            </a:r>
            <a:r>
              <a:rPr lang="en-GB" altLang="ja-JP" sz="2400" dirty="0" err="1">
                <a:latin typeface="BIZ UDPゴシック" panose="020B0400000000000000" pitchFamily="50" charset="-128"/>
                <a:ea typeface="BIZ UDPゴシック" panose="020B0400000000000000" pitchFamily="50" charset="-128"/>
                <a:cs typeface="Arial" panose="020B0604020202020204" pitchFamily="34" charset="0"/>
              </a:rPr>
              <a:t>Maurienne</a:t>
            </a:r>
            <a:r>
              <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 (France, 543 dead)</a:t>
            </a:r>
          </a:p>
          <a:p>
            <a:r>
              <a:rPr lang="ja-JP" altLang="en-GB" sz="2400" dirty="0">
                <a:latin typeface="BIZ UDPゴシック" panose="020B0400000000000000" pitchFamily="50" charset="-128"/>
                <a:ea typeface="BIZ UDPゴシック" panose="020B0400000000000000" pitchFamily="50" charset="-128"/>
                <a:cs typeface="Arial" panose="020B0604020202020204" pitchFamily="34" charset="0"/>
              </a:rPr>
              <a:t>　　</a:t>
            </a:r>
            <a:r>
              <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a:t>
            </a:r>
            <a:r>
              <a:rPr lang="en-GB" altLang="ja-JP" sz="2400" u="sng" dirty="0">
                <a:latin typeface="BIZ UDPゴシック" panose="020B0400000000000000" pitchFamily="50" charset="-128"/>
                <a:ea typeface="BIZ UDPゴシック" panose="020B0400000000000000" pitchFamily="50" charset="-128"/>
                <a:cs typeface="Arial" panose="020B0604020202020204" pitchFamily="34" charset="0"/>
              </a:rPr>
              <a:t>World’s largest railway accident</a:t>
            </a:r>
          </a:p>
          <a:p>
            <a:endParaRPr lang="en-GB" altLang="ja-JP" sz="2400" u="sng" dirty="0">
              <a:latin typeface="BIZ UDPゴシック" panose="020B0400000000000000" pitchFamily="50" charset="-128"/>
              <a:ea typeface="BIZ UDPゴシック" panose="020B0400000000000000" pitchFamily="50" charset="-128"/>
              <a:cs typeface="Arial" panose="020B0604020202020204" pitchFamily="34" charset="0"/>
            </a:endParaRPr>
          </a:p>
          <a:p>
            <a:pPr marL="342900" indent="-342900">
              <a:buFont typeface="Arial" panose="020B0604020202020204" pitchFamily="34" charset="0"/>
              <a:buChar char="•"/>
            </a:pPr>
            <a:r>
              <a:rPr lang="en-GB" altLang="ja-JP" sz="2400" u="sng" dirty="0">
                <a:latin typeface="BIZ UDPゴシック" panose="020B0400000000000000" pitchFamily="50" charset="-128"/>
                <a:ea typeface="BIZ UDPゴシック" panose="020B0400000000000000" pitchFamily="50" charset="-128"/>
                <a:cs typeface="Arial" panose="020B0604020202020204" pitchFamily="34" charset="0"/>
              </a:rPr>
              <a:t>Bangladesh Railway train head-on collision </a:t>
            </a:r>
            <a:r>
              <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(16 dead)</a:t>
            </a:r>
          </a:p>
          <a:p>
            <a:endPar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endParaRPr>
          </a:p>
          <a:p>
            <a:pPr marL="342900" indent="-342900">
              <a:buFont typeface="Arial" panose="020B0604020202020204" pitchFamily="34" charset="0"/>
              <a:buChar char="•"/>
            </a:pPr>
            <a:r>
              <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And many others.</a:t>
            </a:r>
          </a:p>
          <a:p>
            <a:pPr marL="342900" indent="-342900">
              <a:buFont typeface="Arial" panose="020B0604020202020204" pitchFamily="34" charset="0"/>
              <a:buChar char="•"/>
            </a:pPr>
            <a:endParaRPr lang="en-GB" altLang="ja-JP" sz="2400" dirty="0">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21" name="テキスト ボックス 20">
            <a:extLst>
              <a:ext uri="{FF2B5EF4-FFF2-40B4-BE49-F238E27FC236}">
                <a16:creationId xmlns:a16="http://schemas.microsoft.com/office/drawing/2014/main" id="{6D68A6FB-361F-4C53-A2DA-E710A2613C4F}"/>
              </a:ext>
            </a:extLst>
          </p:cNvPr>
          <p:cNvSpPr txBox="1"/>
          <p:nvPr/>
        </p:nvSpPr>
        <p:spPr>
          <a:xfrm>
            <a:off x="95730" y="3043404"/>
            <a:ext cx="1034646" cy="369332"/>
          </a:xfrm>
          <a:prstGeom prst="rect">
            <a:avLst/>
          </a:prstGeom>
          <a:noFill/>
        </p:spPr>
        <p:txBody>
          <a:bodyPr wrap="square" rtlCol="0">
            <a:spAutoFit/>
          </a:bodyPr>
          <a:lstStyle/>
          <a:p>
            <a:r>
              <a:rPr kumimoji="1" lang="en-GB" altLang="ja-JP" dirty="0">
                <a:latin typeface="BIZ UDPゴシック" panose="020B0400000000000000" pitchFamily="50" charset="-128"/>
                <a:ea typeface="BIZ UDPゴシック" panose="020B0400000000000000" pitchFamily="50" charset="-128"/>
                <a:cs typeface="Arial" panose="020B0604020202020204" pitchFamily="34" charset="0"/>
              </a:rPr>
              <a:t>1917</a:t>
            </a:r>
          </a:p>
        </p:txBody>
      </p:sp>
      <p:sp>
        <p:nvSpPr>
          <p:cNvPr id="24" name="テキスト ボックス 23">
            <a:extLst>
              <a:ext uri="{FF2B5EF4-FFF2-40B4-BE49-F238E27FC236}">
                <a16:creationId xmlns:a16="http://schemas.microsoft.com/office/drawing/2014/main" id="{C2FE8417-E013-4E9D-AADC-502D49469F92}"/>
              </a:ext>
            </a:extLst>
          </p:cNvPr>
          <p:cNvSpPr txBox="1"/>
          <p:nvPr/>
        </p:nvSpPr>
        <p:spPr>
          <a:xfrm>
            <a:off x="103042" y="4848503"/>
            <a:ext cx="1035772" cy="369332"/>
          </a:xfrm>
          <a:prstGeom prst="rect">
            <a:avLst/>
          </a:prstGeom>
          <a:noFill/>
        </p:spPr>
        <p:txBody>
          <a:bodyPr wrap="square" rtlCol="0">
            <a:spAutoFit/>
          </a:bodyPr>
          <a:lstStyle/>
          <a:p>
            <a:r>
              <a:rPr kumimoji="1" lang="en-GB" altLang="ja-JP" dirty="0">
                <a:latin typeface="BIZ UDPゴシック" panose="020B0400000000000000" pitchFamily="50" charset="-128"/>
                <a:ea typeface="BIZ UDPゴシック" panose="020B0400000000000000" pitchFamily="50" charset="-128"/>
                <a:cs typeface="Arial" panose="020B0604020202020204" pitchFamily="34" charset="0"/>
              </a:rPr>
              <a:t>2019</a:t>
            </a:r>
          </a:p>
        </p:txBody>
      </p:sp>
    </p:spTree>
    <p:extLst>
      <p:ext uri="{BB962C8B-B14F-4D97-AF65-F5344CB8AC3E}">
        <p14:creationId xmlns:p14="http://schemas.microsoft.com/office/powerpoint/2010/main" val="2738873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コンテンツ プレースホルダー 13"/>
          <p:cNvSpPr>
            <a:spLocks noGrp="1"/>
          </p:cNvSpPr>
          <p:nvPr>
            <p:ph idx="1"/>
          </p:nvPr>
        </p:nvSpPr>
        <p:spPr>
          <a:xfrm>
            <a:off x="-35296" y="2586325"/>
            <a:ext cx="9214592" cy="3583236"/>
          </a:xfrm>
        </p:spPr>
        <p:txBody>
          <a:bodyPr rtlCol="0">
            <a:normAutofit/>
          </a:bodyPr>
          <a:lstStyle/>
          <a:p>
            <a:pPr marL="0" indent="0">
              <a:buNone/>
            </a:pPr>
            <a:r>
              <a:rPr lang="en-GB" altLang="ja-JP" sz="2400" b="1" u="sng" dirty="0">
                <a:latin typeface="BIZ UDPゴシック" panose="020B0400000000000000" pitchFamily="50" charset="-128"/>
                <a:ea typeface="BIZ UDPゴシック" panose="020B0400000000000000" pitchFamily="50" charset="-128"/>
                <a:cs typeface="Arial" panose="020B0604020202020204" pitchFamily="34" charset="0"/>
              </a:rPr>
              <a:t>Percentages of accident factors in the early stages of railway operation (1840-50)</a:t>
            </a:r>
          </a:p>
          <a:p>
            <a:pPr marL="0" indent="0">
              <a:spcBef>
                <a:spcPts val="600"/>
              </a:spcBef>
              <a:buNone/>
            </a:pPr>
            <a:r>
              <a:rPr lang="ja-JP" altLang="en-GB"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　</a:t>
            </a:r>
            <a:r>
              <a:rPr lang="en-GB" altLang="ja-JP"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(1) Train collisions (56%)</a:t>
            </a:r>
          </a:p>
          <a:p>
            <a:pPr marL="0" indent="0">
              <a:spcBef>
                <a:spcPts val="600"/>
              </a:spcBef>
              <a:buNone/>
            </a:pPr>
            <a:r>
              <a:rPr lang="ja-JP" altLang="en-GB"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　</a:t>
            </a:r>
            <a:r>
              <a:rPr lang="en-GB" altLang="ja-JP"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(2) Damage to axles and wheels (</a:t>
            </a:r>
            <a:r>
              <a:rPr lang="en-GB" altLang="ja-JP" dirty="0">
                <a:latin typeface="BIZ UDPゴシック" panose="020B0400000000000000" pitchFamily="50" charset="-128"/>
                <a:ea typeface="BIZ UDPゴシック" panose="020B0400000000000000" pitchFamily="50" charset="-128"/>
                <a:cs typeface="Arial" panose="020B0604020202020204" pitchFamily="34" charset="0"/>
              </a:rPr>
              <a:t>18</a:t>
            </a:r>
            <a:r>
              <a:rPr lang="en-GB" altLang="ja-JP"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a:t>
            </a:r>
          </a:p>
          <a:p>
            <a:pPr marL="0" indent="0">
              <a:spcBef>
                <a:spcPts val="600"/>
              </a:spcBef>
              <a:buNone/>
            </a:pPr>
            <a:r>
              <a:rPr lang="ja-JP" altLang="en-GB"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　</a:t>
            </a:r>
            <a:r>
              <a:rPr lang="en-GB" altLang="ja-JP"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(3) Rail damage (14%)</a:t>
            </a:r>
          </a:p>
          <a:p>
            <a:pPr marL="0" indent="0">
              <a:spcBef>
                <a:spcPts val="600"/>
              </a:spcBef>
              <a:buNone/>
            </a:pPr>
            <a:r>
              <a:rPr lang="ja-JP" altLang="en-GB" dirty="0">
                <a:latin typeface="BIZ UDPゴシック" panose="020B0400000000000000" pitchFamily="50" charset="-128"/>
                <a:ea typeface="BIZ UDPゴシック" panose="020B0400000000000000" pitchFamily="50" charset="-128"/>
                <a:cs typeface="Arial" panose="020B0604020202020204" pitchFamily="34" charset="0"/>
              </a:rPr>
              <a:t>　</a:t>
            </a:r>
            <a:r>
              <a:rPr lang="en-GB" altLang="ja-JP" dirty="0">
                <a:latin typeface="BIZ UDPゴシック" panose="020B0400000000000000" pitchFamily="50" charset="-128"/>
                <a:ea typeface="BIZ UDPゴシック" panose="020B0400000000000000" pitchFamily="50" charset="-128"/>
                <a:cs typeface="Arial" panose="020B0604020202020204" pitchFamily="34" charset="0"/>
              </a:rPr>
              <a:t>(4) </a:t>
            </a:r>
            <a:r>
              <a:rPr lang="en-GB" altLang="ja-JP" u="sng" dirty="0">
                <a:latin typeface="BIZ UDPゴシック" panose="020B0400000000000000" pitchFamily="50" charset="-128"/>
                <a:ea typeface="BIZ UDPゴシック" panose="020B0400000000000000" pitchFamily="50" charset="-128"/>
                <a:cs typeface="Arial" panose="020B0604020202020204" pitchFamily="34" charset="0"/>
              </a:rPr>
              <a:t>Railway worker mistakes (6%)</a:t>
            </a:r>
          </a:p>
        </p:txBody>
      </p:sp>
      <p:sp>
        <p:nvSpPr>
          <p:cNvPr id="7" name="Rectangle 2">
            <a:extLst>
              <a:ext uri="{FF2B5EF4-FFF2-40B4-BE49-F238E27FC236}">
                <a16:creationId xmlns:a16="http://schemas.microsoft.com/office/drawing/2014/main" id="{167A8A39-56EC-476F-97BD-CA10BD1A6E67}"/>
              </a:ext>
            </a:extLst>
          </p:cNvPr>
          <p:cNvSpPr txBox="1">
            <a:spLocks noChangeArrowheads="1"/>
          </p:cNvSpPr>
          <p:nvPr/>
        </p:nvSpPr>
        <p:spPr bwMode="auto">
          <a:xfrm>
            <a:off x="395288" y="128755"/>
            <a:ext cx="8353425" cy="9901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pPr marL="722313" indent="-722313"/>
            <a:r>
              <a:rPr lang="en-GB" altLang="ja-JP" sz="3200" kern="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1.3 Accident Factors at the Early Stages of Railway Operation</a:t>
            </a:r>
          </a:p>
        </p:txBody>
      </p:sp>
      <p:sp>
        <p:nvSpPr>
          <p:cNvPr id="9" name="テキスト ボックス 8">
            <a:extLst>
              <a:ext uri="{FF2B5EF4-FFF2-40B4-BE49-F238E27FC236}">
                <a16:creationId xmlns:a16="http://schemas.microsoft.com/office/drawing/2014/main" id="{744ADB5C-67B2-4969-B306-B84433A797AA}"/>
              </a:ext>
            </a:extLst>
          </p:cNvPr>
          <p:cNvSpPr txBox="1"/>
          <p:nvPr/>
        </p:nvSpPr>
        <p:spPr>
          <a:xfrm>
            <a:off x="666331" y="1315603"/>
            <a:ext cx="7811337" cy="1200329"/>
          </a:xfrm>
          <a:prstGeom prst="rect">
            <a:avLst/>
          </a:prstGeom>
          <a:noFill/>
          <a:ln>
            <a:solidFill>
              <a:schemeClr val="tx1"/>
            </a:solidFill>
          </a:ln>
        </p:spPr>
        <p:txBody>
          <a:bodyPr wrap="square" rtlCol="0">
            <a:spAutoFit/>
          </a:bodyPr>
          <a:lstStyle/>
          <a:p>
            <a:r>
              <a:rPr kumimoji="1" lang="en-GB" altLang="ja-JP" sz="2400" dirty="0">
                <a:latin typeface="BIZ UDPゴシック" panose="020B0400000000000000" pitchFamily="50" charset="-128"/>
                <a:ea typeface="BIZ UDPゴシック" panose="020B0400000000000000" pitchFamily="50" charset="-128"/>
                <a:cs typeface="Arial" panose="020B0604020202020204" pitchFamily="34" charset="0"/>
              </a:rPr>
              <a:t>At the early stages of immature infrastructure there are some accidents due to “human error.”</a:t>
            </a:r>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wipe(left)">
                                      <p:cBhvr>
                                        <p:cTn id="15" dur="500"/>
                                        <p:tgtEl>
                                          <p:spTgt spid="14">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14">
                                            <p:txEl>
                                              <p:pRg st="3" end="3"/>
                                            </p:txEl>
                                          </p:spTgt>
                                        </p:tgtEl>
                                        <p:attrNameLst>
                                          <p:attrName>style.visibility</p:attrName>
                                        </p:attrNameLst>
                                      </p:cBhvr>
                                      <p:to>
                                        <p:strVal val="visible"/>
                                      </p:to>
                                    </p:set>
                                    <p:animEffect transition="in" filter="wipe(left)">
                                      <p:cBhvr>
                                        <p:cTn id="18" dur="500"/>
                                        <p:tgtEl>
                                          <p:spTgt spid="1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wipe(left)">
                                      <p:cBhvr>
                                        <p:cTn id="23"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ctrTitle"/>
          </p:nvPr>
        </p:nvSpPr>
        <p:spPr>
          <a:xfrm>
            <a:off x="453080" y="1406502"/>
            <a:ext cx="8064500" cy="2022498"/>
          </a:xfrm>
        </p:spPr>
        <p:txBody>
          <a:bodyPr/>
          <a:lstStyle/>
          <a:p>
            <a:pPr marL="541338" indent="-541338"/>
            <a:r>
              <a:rPr lang="en-GB" altLang="ja-JP" dirty="0">
                <a:latin typeface="BIZ UDPゴシック" panose="020B0400000000000000" pitchFamily="50" charset="-128"/>
                <a:ea typeface="BIZ UDPゴシック" panose="020B0400000000000000" pitchFamily="50" charset="-128"/>
                <a:cs typeface="Arial" panose="020B0604020202020204" pitchFamily="34" charset="0"/>
              </a:rPr>
              <a:t>2. Japanese Accident Case Study and Lessons Learned (1951 Train Fire Accident)</a:t>
            </a:r>
            <a:endParaRPr lang="en-GB" sz="6000" dirty="0">
              <a:solidFill>
                <a:schemeClr val="bg2"/>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3" name="字幕 2">
            <a:extLst>
              <a:ext uri="{FF2B5EF4-FFF2-40B4-BE49-F238E27FC236}">
                <a16:creationId xmlns:a16="http://schemas.microsoft.com/office/drawing/2014/main" id="{9DF8C54C-D8BE-4BE1-A3E1-F3CBF48EBC96}"/>
              </a:ext>
            </a:extLst>
          </p:cNvPr>
          <p:cNvSpPr>
            <a:spLocks noGrp="1"/>
          </p:cNvSpPr>
          <p:nvPr>
            <p:ph type="subTitle" sz="quarter" idx="1"/>
          </p:nvPr>
        </p:nvSpPr>
        <p:spPr>
          <a:xfrm>
            <a:off x="539750" y="4100094"/>
            <a:ext cx="8105486" cy="1831474"/>
          </a:xfrm>
        </p:spPr>
        <p:txBody>
          <a:bodyPr/>
          <a:lstStyle/>
          <a:p>
            <a:r>
              <a:rPr kumimoji="1" lang="en-GB" altLang="ja-JP" sz="2600" dirty="0">
                <a:latin typeface="BIZ UDPゴシック" panose="020B0400000000000000" pitchFamily="50" charset="-128"/>
                <a:ea typeface="BIZ UDPゴシック" panose="020B0400000000000000" pitchFamily="50" charset="-128"/>
                <a:cs typeface="Arial" panose="020B0604020202020204" pitchFamily="34" charset="0"/>
              </a:rPr>
              <a:t>In this chapter, you wil</a:t>
            </a:r>
            <a:r>
              <a:rPr lang="en-GB" altLang="ja-JP" sz="2600" dirty="0">
                <a:latin typeface="BIZ UDPゴシック" panose="020B0400000000000000" pitchFamily="50" charset="-128"/>
                <a:ea typeface="BIZ UDPゴシック" panose="020B0400000000000000" pitchFamily="50" charset="-128"/>
                <a:cs typeface="Arial" panose="020B0604020202020204" pitchFamily="34" charset="0"/>
              </a:rPr>
              <a:t>l learn about the fire accident that occurred at Sakuragicho Station on the Keihin-Tohoku Line in 1951, and lessons learned.</a:t>
            </a:r>
            <a:endParaRPr kumimoji="1" lang="en-GB" altLang="ja-JP" sz="2600" dirty="0">
              <a:latin typeface="BIZ UDPゴシック" panose="020B0400000000000000" pitchFamily="50" charset="-128"/>
              <a:ea typeface="BIZ UDP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246347200"/>
      </p:ext>
    </p:extLst>
  </p:cSld>
  <p:clrMapOvr>
    <a:masterClrMapping/>
  </p:clrMapOvr>
</p:sld>
</file>

<file path=ppt/theme/theme1.xml><?xml version="1.0" encoding="utf-8"?>
<a:theme xmlns:a="http://schemas.openxmlformats.org/drawingml/2006/main" name="pp2007">
  <a:themeElements>
    <a:clrScheme name="powerpoint 1">
      <a:dk1>
        <a:srgbClr val="000000"/>
      </a:dk1>
      <a:lt1>
        <a:srgbClr val="FFFFFF"/>
      </a:lt1>
      <a:dk2>
        <a:srgbClr val="000000"/>
      </a:dk2>
      <a:lt2>
        <a:srgbClr val="808080"/>
      </a:lt2>
      <a:accent1>
        <a:srgbClr val="D1EAEA"/>
      </a:accent1>
      <a:accent2>
        <a:srgbClr val="0A1E92"/>
      </a:accent2>
      <a:accent3>
        <a:srgbClr val="FFFFFF"/>
      </a:accent3>
      <a:accent4>
        <a:srgbClr val="000000"/>
      </a:accent4>
      <a:accent5>
        <a:srgbClr val="E5F3F3"/>
      </a:accent5>
      <a:accent6>
        <a:srgbClr val="081A84"/>
      </a:accent6>
      <a:hlink>
        <a:srgbClr val="81BD1E"/>
      </a:hlink>
      <a:folHlink>
        <a:srgbClr val="FD9F0A"/>
      </a:folHlink>
    </a:clrScheme>
    <a:fontScheme name="powerpoint">
      <a:majorFont>
        <a:latin typeface="HGPｺﾞｼｯｸE"/>
        <a:ea typeface="HGPｺﾞｼｯｸE"/>
        <a:cs typeface=""/>
      </a:majorFont>
      <a:minorFont>
        <a:latin typeface="HGPｺﾞｼｯｸE"/>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point 1">
        <a:dk1>
          <a:srgbClr val="000000"/>
        </a:dk1>
        <a:lt1>
          <a:srgbClr val="FFFFFF"/>
        </a:lt1>
        <a:dk2>
          <a:srgbClr val="000000"/>
        </a:dk2>
        <a:lt2>
          <a:srgbClr val="808080"/>
        </a:lt2>
        <a:accent1>
          <a:srgbClr val="D1EAEA"/>
        </a:accent1>
        <a:accent2>
          <a:srgbClr val="0A1E92"/>
        </a:accent2>
        <a:accent3>
          <a:srgbClr val="FFFFFF"/>
        </a:accent3>
        <a:accent4>
          <a:srgbClr val="000000"/>
        </a:accent4>
        <a:accent5>
          <a:srgbClr val="E5F3F3"/>
        </a:accent5>
        <a:accent6>
          <a:srgbClr val="081A84"/>
        </a:accent6>
        <a:hlink>
          <a:srgbClr val="81BD1E"/>
        </a:hlink>
        <a:folHlink>
          <a:srgbClr val="FD9F0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中表紙">
  <a:themeElements>
    <a:clrScheme name="中表紙 1">
      <a:dk1>
        <a:srgbClr val="000000"/>
      </a:dk1>
      <a:lt1>
        <a:srgbClr val="FFFFFF"/>
      </a:lt1>
      <a:dk2>
        <a:srgbClr val="000000"/>
      </a:dk2>
      <a:lt2>
        <a:srgbClr val="808080"/>
      </a:lt2>
      <a:accent1>
        <a:srgbClr val="D1EAEA"/>
      </a:accent1>
      <a:accent2>
        <a:srgbClr val="0A1E92"/>
      </a:accent2>
      <a:accent3>
        <a:srgbClr val="FFFFFF"/>
      </a:accent3>
      <a:accent4>
        <a:srgbClr val="000000"/>
      </a:accent4>
      <a:accent5>
        <a:srgbClr val="E5F3F3"/>
      </a:accent5>
      <a:accent6>
        <a:srgbClr val="081A84"/>
      </a:accent6>
      <a:hlink>
        <a:srgbClr val="81BD1E"/>
      </a:hlink>
      <a:folHlink>
        <a:srgbClr val="FD9F0A"/>
      </a:folHlink>
    </a:clrScheme>
    <a:fontScheme name="中表紙">
      <a:majorFont>
        <a:latin typeface="HGPｺﾞｼｯｸE"/>
        <a:ea typeface="HGPｺﾞｼｯｸE"/>
        <a:cs typeface=""/>
      </a:majorFont>
      <a:minorFont>
        <a:latin typeface="HGPｺﾞｼｯｸE"/>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中表紙 1">
        <a:dk1>
          <a:srgbClr val="000000"/>
        </a:dk1>
        <a:lt1>
          <a:srgbClr val="FFFFFF"/>
        </a:lt1>
        <a:dk2>
          <a:srgbClr val="000000"/>
        </a:dk2>
        <a:lt2>
          <a:srgbClr val="808080"/>
        </a:lt2>
        <a:accent1>
          <a:srgbClr val="D1EAEA"/>
        </a:accent1>
        <a:accent2>
          <a:srgbClr val="0A1E92"/>
        </a:accent2>
        <a:accent3>
          <a:srgbClr val="FFFFFF"/>
        </a:accent3>
        <a:accent4>
          <a:srgbClr val="000000"/>
        </a:accent4>
        <a:accent5>
          <a:srgbClr val="E5F3F3"/>
        </a:accent5>
        <a:accent6>
          <a:srgbClr val="081A84"/>
        </a:accent6>
        <a:hlink>
          <a:srgbClr val="81BD1E"/>
        </a:hlink>
        <a:folHlink>
          <a:srgbClr val="FD9F0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CFF4559CEE92BE47976BE74BF03E4FCD" ma:contentTypeVersion="11" ma:contentTypeDescription="新しいドキュメントを作成します。" ma:contentTypeScope="" ma:versionID="827c2a13d4c0df66fbcd47f697541c36">
  <xsd:schema xmlns:xsd="http://www.w3.org/2001/XMLSchema" xmlns:xs="http://www.w3.org/2001/XMLSchema" xmlns:p="http://schemas.microsoft.com/office/2006/metadata/properties" xmlns:ns2="d282456b-f019-48ec-9c30-01228d37f622" targetNamespace="http://schemas.microsoft.com/office/2006/metadata/properties" ma:root="true" ma:fieldsID="91c3ae95ab05599a206e3316baee8576" ns2:_="">
    <xsd:import namespace="d282456b-f019-48ec-9c30-01228d37f6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82456b-f019-48ec-9c30-01228d37f6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427253-A1C0-497E-9B69-3610EFA6AD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82456b-f019-48ec-9c30-01228d37f6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FA9257-5561-4DF2-9099-6685F384C938}">
  <ds:schemaRefs>
    <ds:schemaRef ds:uri="d282456b-f019-48ec-9c30-01228d37f62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80C5FD5-FB89-470C-A834-C0DF847482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MRT6 Safety Management Project</Template>
  <TotalTime>5749</TotalTime>
  <Words>13694</Words>
  <Application>Microsoft Office PowerPoint</Application>
  <PresentationFormat>画面に合わせる (4:3)</PresentationFormat>
  <Paragraphs>774</Paragraphs>
  <Slides>54</Slides>
  <Notes>51</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54</vt:i4>
      </vt:variant>
    </vt:vector>
  </HeadingPairs>
  <TitlesOfParts>
    <vt:vector size="65" baseType="lpstr">
      <vt:lpstr>BIZ UDPゴシック</vt:lpstr>
      <vt:lpstr>HGPｺﾞｼｯｸE</vt:lpstr>
      <vt:lpstr>ＭＳ Ｐゴシック</vt:lpstr>
      <vt:lpstr>游ゴシック</vt:lpstr>
      <vt:lpstr>Arial</vt:lpstr>
      <vt:lpstr>Calibri</vt:lpstr>
      <vt:lpstr>Century Gothic</vt:lpstr>
      <vt:lpstr>Wingdings</vt:lpstr>
      <vt:lpstr>Wingdings 2</vt:lpstr>
      <vt:lpstr>pp2007</vt:lpstr>
      <vt:lpstr>中表紙</vt:lpstr>
      <vt:lpstr>The Project on  Technical Assistance for  MRT Safety Management System on Line 6</vt:lpstr>
      <vt:lpstr>Outline</vt:lpstr>
      <vt:lpstr>1. Worldwide History of Railways and Accidents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2. Japanese Accident Case Study and Lessons Learned (1951 Train Fire Accident)</vt:lpstr>
      <vt:lpstr>Animation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3. Japanese Accident Case Study and Lessons Learned (1962 Train Collision)</vt:lpstr>
      <vt:lpstr>Animation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4. Japanese Accident Case Study and Lessons Learned (2005 Train Derailment)</vt:lpstr>
      <vt:lpstr>Animation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5. Improvements and Initiatives based on Lessons Learned from Accidents</vt:lpstr>
      <vt:lpstr>PowerPoint プレゼンテーション</vt:lpstr>
      <vt:lpstr>PowerPoint プレゼンテーション</vt:lpstr>
      <vt:lpstr>PowerPoint プレゼンテーション</vt:lpstr>
      <vt:lpstr>6. Mission of Rail Operators and Expectations for DMTCL</vt:lpstr>
      <vt:lpstr>PowerPoint プレゼンテーション</vt:lpstr>
      <vt:lpstr>    DMTCL is a new railway operator, but there is a possibility that unfortunate accidents may occur after beginning operations.     In preparation for this, it is necessary to learn the lessons of railway accidents not just internally, but from home and abroad.     It is very important to take the lessons learned into the company, develop basic rules for accident response etc., and to ensure that necessary personnel understand these rules.     DMTCL is expected to prevent accidents, and also to prepare appropriate responses in the event that an accident takes place.</vt:lpstr>
      <vt:lpstr>7. Summary</vt:lpstr>
      <vt:lpstr>PowerPoint プレゼンテーション</vt:lpstr>
      <vt:lpstr>PowerPoint プレゼンテーション</vt:lpstr>
    </vt:vector>
  </TitlesOfParts>
  <Company>日本工営株式会社</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表紙タイトル○○○○○○  (HGPゴシックE 44pt)</dc:title>
  <dc:creator>Yoshiyuki Tajima(田島　佳幸)</dc:creator>
  <cp:lastModifiedBy>Ryohei Hashimoto(橋本　諒平)</cp:lastModifiedBy>
  <cp:revision>100</cp:revision>
  <dcterms:created xsi:type="dcterms:W3CDTF">2021-01-10T05:59:31Z</dcterms:created>
  <dcterms:modified xsi:type="dcterms:W3CDTF">2021-07-01T11:46:50Z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0x010100CFF4559CEE92BE47976BE74BF03E4FCD</vt:lpwstr>
  </property>
</Properties>
</file>