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77"/>
  </p:notesMasterIdLst>
  <p:sldIdLst>
    <p:sldId id="269" r:id="rId6"/>
    <p:sldId id="271" r:id="rId7"/>
    <p:sldId id="753" r:id="rId8"/>
    <p:sldId id="722" r:id="rId9"/>
    <p:sldId id="747" r:id="rId10"/>
    <p:sldId id="754" r:id="rId11"/>
    <p:sldId id="570" r:id="rId12"/>
    <p:sldId id="755" r:id="rId13"/>
    <p:sldId id="257" r:id="rId14"/>
    <p:sldId id="748" r:id="rId15"/>
    <p:sldId id="756" r:id="rId16"/>
    <p:sldId id="577" r:id="rId17"/>
    <p:sldId id="739" r:id="rId18"/>
    <p:sldId id="556" r:id="rId19"/>
    <p:sldId id="557" r:id="rId20"/>
    <p:sldId id="558" r:id="rId21"/>
    <p:sldId id="559" r:id="rId22"/>
    <p:sldId id="561" r:id="rId23"/>
    <p:sldId id="560" r:id="rId24"/>
    <p:sldId id="562" r:id="rId25"/>
    <p:sldId id="563" r:id="rId26"/>
    <p:sldId id="757" r:id="rId27"/>
    <p:sldId id="564" r:id="rId28"/>
    <p:sldId id="758" r:id="rId29"/>
    <p:sldId id="759" r:id="rId30"/>
    <p:sldId id="578" r:id="rId31"/>
    <p:sldId id="654" r:id="rId32"/>
    <p:sldId id="760" r:id="rId33"/>
    <p:sldId id="743" r:id="rId34"/>
    <p:sldId id="761" r:id="rId35"/>
    <p:sldId id="741" r:id="rId36"/>
    <p:sldId id="662" r:id="rId37"/>
    <p:sldId id="762" r:id="rId38"/>
    <p:sldId id="764" r:id="rId39"/>
    <p:sldId id="571" r:id="rId40"/>
    <p:sldId id="765" r:id="rId41"/>
    <p:sldId id="573" r:id="rId42"/>
    <p:sldId id="749" r:id="rId43"/>
    <p:sldId id="766" r:id="rId44"/>
    <p:sldId id="767" r:id="rId45"/>
    <p:sldId id="574" r:id="rId46"/>
    <p:sldId id="768" r:id="rId47"/>
    <p:sldId id="769" r:id="rId48"/>
    <p:sldId id="744" r:id="rId49"/>
    <p:sldId id="663" r:id="rId50"/>
    <p:sldId id="770" r:id="rId51"/>
    <p:sldId id="576" r:id="rId52"/>
    <p:sldId id="771" r:id="rId53"/>
    <p:sldId id="575" r:id="rId54"/>
    <p:sldId id="772" r:id="rId55"/>
    <p:sldId id="752" r:id="rId56"/>
    <p:sldId id="773" r:id="rId57"/>
    <p:sldId id="512" r:id="rId58"/>
    <p:sldId id="774" r:id="rId59"/>
    <p:sldId id="542" r:id="rId60"/>
    <p:sldId id="775" r:id="rId61"/>
    <p:sldId id="546" r:id="rId62"/>
    <p:sldId id="776" r:id="rId63"/>
    <p:sldId id="548" r:id="rId64"/>
    <p:sldId id="777" r:id="rId65"/>
    <p:sldId id="547" r:id="rId66"/>
    <p:sldId id="778" r:id="rId67"/>
    <p:sldId id="779" r:id="rId68"/>
    <p:sldId id="745" r:id="rId69"/>
    <p:sldId id="565" r:id="rId70"/>
    <p:sldId id="763" r:id="rId71"/>
    <p:sldId id="728" r:id="rId72"/>
    <p:sldId id="538" r:id="rId73"/>
    <p:sldId id="750" r:id="rId74"/>
    <p:sldId id="751" r:id="rId75"/>
    <p:sldId id="340" r:id="rId7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ｺﾞｼｯｸE" pitchFamily="50" charset="-128"/>
        <a:cs typeface="+mn-cs"/>
      </a:defRPr>
    </a:lvl1pPr>
    <a:lvl2pPr marL="457200" algn="l" rtl="0" fontAlgn="base">
      <a:spcBef>
        <a:spcPct val="0"/>
      </a:spcBef>
      <a:spcAft>
        <a:spcPct val="0"/>
      </a:spcAft>
      <a:defRPr kumimoji="1" kern="1200">
        <a:solidFill>
          <a:schemeClr val="tx1"/>
        </a:solidFill>
        <a:latin typeface="Arial" charset="0"/>
        <a:ea typeface="HGPｺﾞｼｯｸE" pitchFamily="50" charset="-128"/>
        <a:cs typeface="+mn-cs"/>
      </a:defRPr>
    </a:lvl2pPr>
    <a:lvl3pPr marL="914400" algn="l" rtl="0" fontAlgn="base">
      <a:spcBef>
        <a:spcPct val="0"/>
      </a:spcBef>
      <a:spcAft>
        <a:spcPct val="0"/>
      </a:spcAft>
      <a:defRPr kumimoji="1" kern="1200">
        <a:solidFill>
          <a:schemeClr val="tx1"/>
        </a:solidFill>
        <a:latin typeface="Arial" charset="0"/>
        <a:ea typeface="HGPｺﾞｼｯｸE" pitchFamily="50" charset="-128"/>
        <a:cs typeface="+mn-cs"/>
      </a:defRPr>
    </a:lvl3pPr>
    <a:lvl4pPr marL="1371600" algn="l" rtl="0" fontAlgn="base">
      <a:spcBef>
        <a:spcPct val="0"/>
      </a:spcBef>
      <a:spcAft>
        <a:spcPct val="0"/>
      </a:spcAft>
      <a:defRPr kumimoji="1" kern="1200">
        <a:solidFill>
          <a:schemeClr val="tx1"/>
        </a:solidFill>
        <a:latin typeface="Arial" charset="0"/>
        <a:ea typeface="HGPｺﾞｼｯｸE" pitchFamily="50" charset="-128"/>
        <a:cs typeface="+mn-cs"/>
      </a:defRPr>
    </a:lvl4pPr>
    <a:lvl5pPr marL="1828800" algn="l" rtl="0" fontAlgn="base">
      <a:spcBef>
        <a:spcPct val="0"/>
      </a:spcBef>
      <a:spcAft>
        <a:spcPct val="0"/>
      </a:spcAft>
      <a:defRPr kumimoji="1" kern="1200">
        <a:solidFill>
          <a:schemeClr val="tx1"/>
        </a:solidFill>
        <a:latin typeface="Arial" charset="0"/>
        <a:ea typeface="HGPｺﾞｼｯｸE" pitchFamily="50" charset="-128"/>
        <a:cs typeface="+mn-cs"/>
      </a:defRPr>
    </a:lvl5pPr>
    <a:lvl6pPr marL="2286000" algn="l" defTabSz="914400" rtl="0" eaLnBrk="1" latinLnBrk="0" hangingPunct="1">
      <a:defRPr kumimoji="1" kern="1200">
        <a:solidFill>
          <a:schemeClr val="tx1"/>
        </a:solidFill>
        <a:latin typeface="Arial" charset="0"/>
        <a:ea typeface="HGPｺﾞｼｯｸE" pitchFamily="50" charset="-128"/>
        <a:cs typeface="+mn-cs"/>
      </a:defRPr>
    </a:lvl6pPr>
    <a:lvl7pPr marL="2743200" algn="l" defTabSz="914400" rtl="0" eaLnBrk="1" latinLnBrk="0" hangingPunct="1">
      <a:defRPr kumimoji="1" kern="1200">
        <a:solidFill>
          <a:schemeClr val="tx1"/>
        </a:solidFill>
        <a:latin typeface="Arial" charset="0"/>
        <a:ea typeface="HGPｺﾞｼｯｸE" pitchFamily="50" charset="-128"/>
        <a:cs typeface="+mn-cs"/>
      </a:defRPr>
    </a:lvl7pPr>
    <a:lvl8pPr marL="3200400" algn="l" defTabSz="914400" rtl="0" eaLnBrk="1" latinLnBrk="0" hangingPunct="1">
      <a:defRPr kumimoji="1" kern="1200">
        <a:solidFill>
          <a:schemeClr val="tx1"/>
        </a:solidFill>
        <a:latin typeface="Arial" charset="0"/>
        <a:ea typeface="HGPｺﾞｼｯｸE" pitchFamily="50" charset="-128"/>
        <a:cs typeface="+mn-cs"/>
      </a:defRPr>
    </a:lvl8pPr>
    <a:lvl9pPr marL="3657600" algn="l" defTabSz="914400" rtl="0" eaLnBrk="1" latinLnBrk="0" hangingPunct="1">
      <a:defRPr kumimoji="1" kern="1200">
        <a:solidFill>
          <a:schemeClr val="tx1"/>
        </a:solidFill>
        <a:latin typeface="Arial" charset="0"/>
        <a:ea typeface="HGPｺﾞｼｯｸE"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inou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FFCC"/>
    <a:srgbClr val="CCFFCC"/>
    <a:srgbClr val="FFCCCC"/>
    <a:srgbClr val="FFCCFF"/>
    <a:srgbClr val="1F75BF"/>
    <a:srgbClr val="F46E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濃色スタイル 2 - アクセント 1/アクセント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9" autoAdjust="0"/>
    <p:restoredTop sz="64420" autoAdjust="0"/>
  </p:normalViewPr>
  <p:slideViewPr>
    <p:cSldViewPr snapToGrid="0">
      <p:cViewPr varScale="1">
        <p:scale>
          <a:sx n="47" d="100"/>
          <a:sy n="47" d="100"/>
        </p:scale>
        <p:origin x="624"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endParaRPr lang="en-US" altLang="ja-JP"/>
          </a:p>
        </p:txBody>
      </p:sp>
      <p:sp>
        <p:nvSpPr>
          <p:cNvPr id="1945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endParaRPr lang="en-US" altLang="ja-JP"/>
          </a:p>
        </p:txBody>
      </p:sp>
      <p:sp>
        <p:nvSpPr>
          <p:cNvPr id="19460" name="Rectangle 4"/>
          <p:cNvSpPr>
            <a:spLocks noGrp="1" noRot="1" noChangeAspect="1" noChangeArrowheads="1" noTextEdit="1"/>
          </p:cNvSpPr>
          <p:nvPr>
            <p:ph type="sldImg" idx="2"/>
          </p:nvPr>
        </p:nvSpPr>
        <p:spPr bwMode="auto">
          <a:xfrm>
            <a:off x="901700" y="739775"/>
            <a:ext cx="4933950" cy="3700463"/>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946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endParaRPr lang="en-US" altLang="ja-JP"/>
          </a:p>
        </p:txBody>
      </p:sp>
      <p:sp>
        <p:nvSpPr>
          <p:cNvPr id="1946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fld id="{CEC9BB6F-D726-4B69-B74C-E9C08A217E33}"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fontAlgn="base">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fontAlgn="base">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fontAlgn="base">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fontAlgn="base">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0B546-A358-4DCF-A167-DF00EA394D59}" type="slidenum">
              <a:rPr lang="en-US" altLang="ja-JP"/>
              <a:pPr/>
              <a:t>1</a:t>
            </a:fld>
            <a:endParaRPr lang="en-US" altLang="ja-JP"/>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次に、鉄道の特性以外で、安全を脅かす要因となるものはどのようなことがあるかお分かりでしょうか？</a:t>
            </a:r>
            <a:endParaRPr kumimoji="1" lang="en-US" altLang="ja-JP" dirty="0"/>
          </a:p>
          <a:p>
            <a:endParaRPr kumimoji="1" lang="en-US" altLang="ja-JP" dirty="0"/>
          </a:p>
          <a:p>
            <a:r>
              <a:rPr kumimoji="1" lang="ja-JP" altLang="en-US" dirty="0"/>
              <a:t>例えば、</a:t>
            </a:r>
            <a:r>
              <a:rPr kumimoji="1" lang="en-US" altLang="ja-JP" dirty="0"/>
              <a:t>【</a:t>
            </a:r>
            <a:r>
              <a:rPr kumimoji="1" lang="ja-JP" altLang="en-US" dirty="0"/>
              <a:t>ク</a:t>
            </a:r>
            <a:r>
              <a:rPr kumimoji="1" lang="en-US" altLang="ja-JP" dirty="0"/>
              <a:t>】</a:t>
            </a:r>
          </a:p>
          <a:p>
            <a:r>
              <a:rPr kumimoji="1" lang="ja-JP" altLang="en-US" dirty="0"/>
              <a:t>○施設の火災や列車火災、また運行に支障するような沿線での火災</a:t>
            </a:r>
            <a:r>
              <a:rPr kumimoji="1" lang="en-US" altLang="ja-JP" dirty="0"/>
              <a:t>【</a:t>
            </a:r>
            <a:r>
              <a:rPr kumimoji="1" lang="ja-JP" altLang="en-US" dirty="0"/>
              <a:t>く</a:t>
            </a:r>
            <a:r>
              <a:rPr kumimoji="1" lang="en-US" altLang="ja-JP" dirty="0"/>
              <a:t>】</a:t>
            </a:r>
          </a:p>
          <a:p>
            <a:r>
              <a:rPr kumimoji="1" lang="ja-JP" altLang="en-US" dirty="0"/>
              <a:t>○また、地震、津波、サイクロン等による風水害</a:t>
            </a:r>
            <a:r>
              <a:rPr kumimoji="1" lang="en-US" altLang="ja-JP" dirty="0"/>
              <a:t>【</a:t>
            </a:r>
            <a:r>
              <a:rPr kumimoji="1" lang="ja-JP" altLang="en-US" dirty="0"/>
              <a:t>く</a:t>
            </a:r>
            <a:r>
              <a:rPr kumimoji="1" lang="en-US" altLang="ja-JP" dirty="0"/>
              <a:t>】</a:t>
            </a:r>
          </a:p>
          <a:p>
            <a:r>
              <a:rPr kumimoji="1" lang="ja-JP" altLang="en-US" dirty="0"/>
              <a:t>○新型インフルエンザや新型コロナウイルスなどの未知の感染症や一旦衰えたものの勢いを盛り返した感染症、また新たな細菌による食中毒など</a:t>
            </a:r>
            <a:r>
              <a:rPr kumimoji="1" lang="en-US" altLang="ja-JP" dirty="0"/>
              <a:t>【</a:t>
            </a:r>
            <a:r>
              <a:rPr kumimoji="1" lang="ja-JP" altLang="en-US" dirty="0"/>
              <a:t>く</a:t>
            </a:r>
            <a:r>
              <a:rPr kumimoji="1" lang="en-US" altLang="ja-JP" dirty="0"/>
              <a:t>】</a:t>
            </a:r>
          </a:p>
          <a:p>
            <a:r>
              <a:rPr kumimoji="1" lang="ja-JP" altLang="en-US" dirty="0"/>
              <a:t>○さらに、コンピューターシステムに対するサイバーテロやシステム障害及び通信障害による運行不能となる場合</a:t>
            </a:r>
            <a:r>
              <a:rPr kumimoji="1" lang="en-US" altLang="ja-JP" dirty="0"/>
              <a:t>【</a:t>
            </a:r>
            <a:r>
              <a:rPr kumimoji="1" lang="ja-JP" altLang="en-US" dirty="0"/>
              <a:t>く</a:t>
            </a:r>
            <a:r>
              <a:rPr kumimoji="1" lang="en-US" altLang="ja-JP" dirty="0"/>
              <a:t>】</a:t>
            </a:r>
          </a:p>
          <a:p>
            <a:r>
              <a:rPr kumimoji="1" lang="ja-JP" altLang="en-US" dirty="0"/>
              <a:t>○爆発物や化学兵器、銃器、刃物による犯罪行為</a:t>
            </a:r>
            <a:endParaRPr kumimoji="1" lang="en-US" altLang="ja-JP" dirty="0"/>
          </a:p>
          <a:p>
            <a:r>
              <a:rPr kumimoji="1" lang="ja-JP" altLang="en-US" dirty="0"/>
              <a:t>など、鉄道の安全・安心を脅かすものとして様々な要因があげられる。</a:t>
            </a:r>
            <a:endParaRPr kumimoji="1" lang="en-US" altLang="ja-JP" dirty="0"/>
          </a:p>
          <a:p>
            <a:endParaRPr kumimoji="1" lang="en-US" altLang="ja-JP" dirty="0"/>
          </a:p>
          <a:p>
            <a:r>
              <a:rPr kumimoji="1" lang="ja-JP" altLang="en-US" dirty="0"/>
              <a:t>鉄道事業者として、このような要因に対しても、事前の対策などや、また発生した際にはどうのように対処することで被害を最小限にできるかを検討しておかなければならない。</a:t>
            </a:r>
            <a:endParaRPr kumimoji="1" lang="en-US" altLang="ja-JP" dirty="0"/>
          </a:p>
          <a:p>
            <a:r>
              <a:rPr kumimoji="1" lang="ja-JP" altLang="en-US" dirty="0"/>
              <a:t>なお、対策や対処法は検討し、策定するだけではなく、取り扱う社員に対する教育・訓練は必須である。</a:t>
            </a:r>
            <a:endParaRPr kumimoji="1" lang="en-US" altLang="ja-JP" dirty="0"/>
          </a:p>
          <a:p>
            <a:endParaRPr kumimoji="1" lang="en-US" altLang="ja-JP" dirty="0"/>
          </a:p>
          <a:p>
            <a:r>
              <a:rPr kumimoji="1" lang="ja-JP" altLang="en-US" dirty="0"/>
              <a:t>ただし、これらの要因に加え、さらに大きな要因となり得るのが、</a:t>
            </a:r>
            <a:r>
              <a:rPr kumimoji="1" lang="en-US" altLang="ja-JP" dirty="0"/>
              <a:t>【</a:t>
            </a:r>
            <a:r>
              <a:rPr kumimoji="1" lang="ja-JP" altLang="en-US" dirty="0"/>
              <a:t>く</a:t>
            </a:r>
            <a:r>
              <a:rPr kumimoji="1" lang="en-US" altLang="ja-JP" dirty="0"/>
              <a:t>】</a:t>
            </a:r>
          </a:p>
          <a:p>
            <a:r>
              <a:rPr kumimoji="1" lang="ja-JP" altLang="en-US" dirty="0"/>
              <a:t>◎ヒューマンエラーであり、日本の鉄道事故でも紹介したように鉄道の初期段階からエラーを防止することが大きなテーマとなっている。</a:t>
            </a:r>
            <a:endParaRPr kumimoji="1" lang="en-US" altLang="ja-JP" dirty="0"/>
          </a:p>
          <a:p>
            <a:r>
              <a:rPr kumimoji="1" lang="ja-JP" altLang="en-US" dirty="0"/>
              <a:t>また、</a:t>
            </a:r>
            <a:r>
              <a:rPr kumimoji="1" lang="en-US" altLang="ja-JP" dirty="0"/>
              <a:t>【</a:t>
            </a:r>
            <a:r>
              <a:rPr kumimoji="1" lang="ja-JP" altLang="en-US" dirty="0"/>
              <a:t>ク</a:t>
            </a:r>
            <a:r>
              <a:rPr kumimoji="1" lang="en-US" altLang="ja-JP" dirty="0"/>
              <a:t>】</a:t>
            </a:r>
            <a:r>
              <a:rPr kumimoji="1" lang="ja-JP" altLang="en-US" dirty="0"/>
              <a:t>エラーが発生する背景となりえる</a:t>
            </a:r>
            <a:endParaRPr kumimoji="1" lang="en-US" altLang="ja-JP" dirty="0"/>
          </a:p>
          <a:p>
            <a:r>
              <a:rPr kumimoji="1" lang="ja-JP" altLang="en-US" dirty="0"/>
              <a:t>◎会社組織の安全風土が大きなポイントになってくる。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10</a:t>
            </a:fld>
            <a:endParaRPr kumimoji="1" lang="ja-JP" altLang="en-US"/>
          </a:p>
        </p:txBody>
      </p:sp>
    </p:spTree>
    <p:extLst>
      <p:ext uri="{BB962C8B-B14F-4D97-AF65-F5344CB8AC3E}">
        <p14:creationId xmlns:p14="http://schemas.microsoft.com/office/powerpoint/2010/main" val="125875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次に、鉄道の特性以外で、安全を脅かす要因となるものはどのようなことがあるかお分かりでしょうか？</a:t>
            </a:r>
            <a:endParaRPr kumimoji="1" lang="en-US" altLang="ja-JP" dirty="0"/>
          </a:p>
          <a:p>
            <a:endParaRPr kumimoji="1" lang="en-US" altLang="ja-JP" dirty="0"/>
          </a:p>
          <a:p>
            <a:r>
              <a:rPr kumimoji="1" lang="ja-JP" altLang="en-US" dirty="0"/>
              <a:t>例えば、</a:t>
            </a:r>
            <a:r>
              <a:rPr kumimoji="1" lang="en-US" altLang="ja-JP" dirty="0"/>
              <a:t>【</a:t>
            </a:r>
            <a:r>
              <a:rPr kumimoji="1" lang="ja-JP" altLang="en-US" dirty="0"/>
              <a:t>ク</a:t>
            </a:r>
            <a:r>
              <a:rPr kumimoji="1" lang="en-US" altLang="ja-JP" dirty="0"/>
              <a:t>】</a:t>
            </a:r>
          </a:p>
          <a:p>
            <a:r>
              <a:rPr kumimoji="1" lang="ja-JP" altLang="en-US" dirty="0"/>
              <a:t>○施設の火災や列車火災、また運行に支障するような沿線での火災</a:t>
            </a:r>
            <a:r>
              <a:rPr kumimoji="1" lang="en-US" altLang="ja-JP" dirty="0"/>
              <a:t>【</a:t>
            </a:r>
            <a:r>
              <a:rPr kumimoji="1" lang="ja-JP" altLang="en-US" dirty="0"/>
              <a:t>く</a:t>
            </a:r>
            <a:r>
              <a:rPr kumimoji="1" lang="en-US" altLang="ja-JP" dirty="0"/>
              <a:t>】</a:t>
            </a:r>
          </a:p>
          <a:p>
            <a:r>
              <a:rPr kumimoji="1" lang="ja-JP" altLang="en-US" dirty="0"/>
              <a:t>○また、地震、津波、サイクロン等による風水害</a:t>
            </a:r>
            <a:r>
              <a:rPr kumimoji="1" lang="en-US" altLang="ja-JP" dirty="0"/>
              <a:t>【</a:t>
            </a:r>
            <a:r>
              <a:rPr kumimoji="1" lang="ja-JP" altLang="en-US" dirty="0"/>
              <a:t>く</a:t>
            </a:r>
            <a:r>
              <a:rPr kumimoji="1" lang="en-US" altLang="ja-JP" dirty="0"/>
              <a:t>】</a:t>
            </a:r>
          </a:p>
          <a:p>
            <a:r>
              <a:rPr kumimoji="1" lang="ja-JP" altLang="en-US" dirty="0"/>
              <a:t>○新型インフルエンザや新型コロナウイルスなどの未知の感染症や一旦衰えたものの勢いを盛り返した感染症、また新たな細菌による食中毒など</a:t>
            </a:r>
            <a:r>
              <a:rPr kumimoji="1" lang="en-US" altLang="ja-JP" dirty="0"/>
              <a:t>【</a:t>
            </a:r>
            <a:r>
              <a:rPr kumimoji="1" lang="ja-JP" altLang="en-US" dirty="0"/>
              <a:t>く</a:t>
            </a:r>
            <a:r>
              <a:rPr kumimoji="1" lang="en-US" altLang="ja-JP" dirty="0"/>
              <a:t>】</a:t>
            </a:r>
          </a:p>
          <a:p>
            <a:r>
              <a:rPr kumimoji="1" lang="ja-JP" altLang="en-US" dirty="0"/>
              <a:t>○さらに、コンピューターシステムに対するサイバーテロやシステム障害及び通信障害による運行不能となる場合</a:t>
            </a:r>
            <a:r>
              <a:rPr kumimoji="1" lang="en-US" altLang="ja-JP" dirty="0"/>
              <a:t>【</a:t>
            </a:r>
            <a:r>
              <a:rPr kumimoji="1" lang="ja-JP" altLang="en-US" dirty="0"/>
              <a:t>く</a:t>
            </a:r>
            <a:r>
              <a:rPr kumimoji="1" lang="en-US" altLang="ja-JP" dirty="0"/>
              <a:t>】</a:t>
            </a:r>
          </a:p>
          <a:p>
            <a:r>
              <a:rPr kumimoji="1" lang="ja-JP" altLang="en-US" dirty="0"/>
              <a:t>○爆発物や化学兵器、銃器、刃物による犯罪行為</a:t>
            </a:r>
            <a:endParaRPr kumimoji="1" lang="en-US" altLang="ja-JP" dirty="0"/>
          </a:p>
          <a:p>
            <a:r>
              <a:rPr kumimoji="1" lang="ja-JP" altLang="en-US" dirty="0"/>
              <a:t>など、鉄道の安全・安心を脅かすものとして様々な要因があげられる。</a:t>
            </a:r>
            <a:endParaRPr kumimoji="1" lang="en-US" altLang="ja-JP" dirty="0"/>
          </a:p>
          <a:p>
            <a:endParaRPr kumimoji="1" lang="en-US" altLang="ja-JP" dirty="0"/>
          </a:p>
          <a:p>
            <a:r>
              <a:rPr kumimoji="1" lang="ja-JP" altLang="en-US" dirty="0"/>
              <a:t>鉄道事業者として、このような要因に対しても、事前の対策などや、また発生した際にはどうのように対処することで被害を最小限にできるかを検討しておかなければならない。</a:t>
            </a:r>
            <a:endParaRPr kumimoji="1" lang="en-US" altLang="ja-JP" dirty="0"/>
          </a:p>
          <a:p>
            <a:r>
              <a:rPr kumimoji="1" lang="ja-JP" altLang="en-US" dirty="0"/>
              <a:t>なお、対策や対処法は検討し、策定するだけではなく、取り扱う社員に対する教育・訓練は必須である。</a:t>
            </a:r>
            <a:endParaRPr kumimoji="1" lang="en-US" altLang="ja-JP" dirty="0"/>
          </a:p>
          <a:p>
            <a:endParaRPr kumimoji="1" lang="en-US" altLang="ja-JP" dirty="0"/>
          </a:p>
          <a:p>
            <a:r>
              <a:rPr kumimoji="1" lang="ja-JP" altLang="en-US" dirty="0"/>
              <a:t>ただし、これらの要因に加え、さらに大きな要因となり得るのが、</a:t>
            </a:r>
            <a:r>
              <a:rPr kumimoji="1" lang="en-US" altLang="ja-JP" dirty="0"/>
              <a:t>【</a:t>
            </a:r>
            <a:r>
              <a:rPr kumimoji="1" lang="ja-JP" altLang="en-US" dirty="0"/>
              <a:t>く</a:t>
            </a:r>
            <a:r>
              <a:rPr kumimoji="1" lang="en-US" altLang="ja-JP" dirty="0"/>
              <a:t>】</a:t>
            </a:r>
          </a:p>
          <a:p>
            <a:r>
              <a:rPr kumimoji="1" lang="ja-JP" altLang="en-US" dirty="0"/>
              <a:t>◎ヒューマンエラーであり、日本の鉄道事故でも紹介したように鉄道の初期段階からエラーを防止することが大きなテーマとなっている。</a:t>
            </a:r>
            <a:endParaRPr kumimoji="1" lang="en-US" altLang="ja-JP" dirty="0"/>
          </a:p>
          <a:p>
            <a:r>
              <a:rPr kumimoji="1" lang="ja-JP" altLang="en-US" dirty="0"/>
              <a:t>また、</a:t>
            </a:r>
            <a:r>
              <a:rPr kumimoji="1" lang="en-US" altLang="ja-JP" dirty="0"/>
              <a:t>【</a:t>
            </a:r>
            <a:r>
              <a:rPr kumimoji="1" lang="ja-JP" altLang="en-US" dirty="0"/>
              <a:t>ク</a:t>
            </a:r>
            <a:r>
              <a:rPr kumimoji="1" lang="en-US" altLang="ja-JP" dirty="0"/>
              <a:t>】</a:t>
            </a:r>
            <a:r>
              <a:rPr kumimoji="1" lang="ja-JP" altLang="en-US" dirty="0"/>
              <a:t>エラーが発生する背景となりえる</a:t>
            </a:r>
            <a:endParaRPr kumimoji="1" lang="en-US" altLang="ja-JP" dirty="0"/>
          </a:p>
          <a:p>
            <a:r>
              <a:rPr kumimoji="1" lang="ja-JP" altLang="en-US" dirty="0"/>
              <a:t>◎会社組織の安全風土が大きなポイントになってくる。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11</a:t>
            </a:fld>
            <a:endParaRPr kumimoji="1" lang="ja-JP" altLang="en-US"/>
          </a:p>
        </p:txBody>
      </p:sp>
    </p:spTree>
    <p:extLst>
      <p:ext uri="{BB962C8B-B14F-4D97-AF65-F5344CB8AC3E}">
        <p14:creationId xmlns:p14="http://schemas.microsoft.com/office/powerpoint/2010/main" val="3984734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次に、鉄道の特性以外で、安全を脅かす要因となるものはどのようなことがあるかお分かりでしょうか？</a:t>
            </a:r>
            <a:endParaRPr kumimoji="1" lang="en-US" altLang="ja-JP" dirty="0"/>
          </a:p>
          <a:p>
            <a:endParaRPr kumimoji="1" lang="en-US" altLang="ja-JP" dirty="0"/>
          </a:p>
          <a:p>
            <a:r>
              <a:rPr kumimoji="1" lang="ja-JP" altLang="en-US" dirty="0"/>
              <a:t>例えば、</a:t>
            </a:r>
            <a:r>
              <a:rPr kumimoji="1" lang="en-US" altLang="ja-JP" dirty="0"/>
              <a:t>【</a:t>
            </a:r>
            <a:r>
              <a:rPr kumimoji="1" lang="ja-JP" altLang="en-US" dirty="0"/>
              <a:t>ク</a:t>
            </a:r>
            <a:r>
              <a:rPr kumimoji="1" lang="en-US" altLang="ja-JP" dirty="0"/>
              <a:t>】</a:t>
            </a:r>
          </a:p>
          <a:p>
            <a:r>
              <a:rPr kumimoji="1" lang="ja-JP" altLang="en-US" dirty="0"/>
              <a:t>○施設の火災や列車火災、また運行に支障するような沿線での火災</a:t>
            </a:r>
            <a:r>
              <a:rPr kumimoji="1" lang="en-US" altLang="ja-JP" dirty="0"/>
              <a:t>【</a:t>
            </a:r>
            <a:r>
              <a:rPr kumimoji="1" lang="ja-JP" altLang="en-US" dirty="0"/>
              <a:t>く</a:t>
            </a:r>
            <a:r>
              <a:rPr kumimoji="1" lang="en-US" altLang="ja-JP" dirty="0"/>
              <a:t>】</a:t>
            </a:r>
          </a:p>
          <a:p>
            <a:r>
              <a:rPr kumimoji="1" lang="ja-JP" altLang="en-US" dirty="0"/>
              <a:t>○また、地震、津波、サイクロン等による風水害</a:t>
            </a:r>
            <a:r>
              <a:rPr kumimoji="1" lang="en-US" altLang="ja-JP" dirty="0"/>
              <a:t>【</a:t>
            </a:r>
            <a:r>
              <a:rPr kumimoji="1" lang="ja-JP" altLang="en-US" dirty="0"/>
              <a:t>く</a:t>
            </a:r>
            <a:r>
              <a:rPr kumimoji="1" lang="en-US" altLang="ja-JP" dirty="0"/>
              <a:t>】</a:t>
            </a:r>
          </a:p>
          <a:p>
            <a:r>
              <a:rPr kumimoji="1" lang="ja-JP" altLang="en-US" dirty="0"/>
              <a:t>○新型インフルエンザや新型コロナウイルスなどの未知の感染症や一旦衰えたものの勢いを盛り返した感染症、また新たな細菌による食中毒など</a:t>
            </a:r>
            <a:r>
              <a:rPr kumimoji="1" lang="en-US" altLang="ja-JP" dirty="0"/>
              <a:t>【</a:t>
            </a:r>
            <a:r>
              <a:rPr kumimoji="1" lang="ja-JP" altLang="en-US" dirty="0"/>
              <a:t>く</a:t>
            </a:r>
            <a:r>
              <a:rPr kumimoji="1" lang="en-US" altLang="ja-JP" dirty="0"/>
              <a:t>】</a:t>
            </a:r>
          </a:p>
          <a:p>
            <a:r>
              <a:rPr kumimoji="1" lang="ja-JP" altLang="en-US" dirty="0"/>
              <a:t>○さらに、コンピューターシステムに対するサイバーテロやシステム障害及び通信障害による運行不能となる場合</a:t>
            </a:r>
            <a:r>
              <a:rPr kumimoji="1" lang="en-US" altLang="ja-JP" dirty="0"/>
              <a:t>【</a:t>
            </a:r>
            <a:r>
              <a:rPr kumimoji="1" lang="ja-JP" altLang="en-US" dirty="0"/>
              <a:t>く</a:t>
            </a:r>
            <a:r>
              <a:rPr kumimoji="1" lang="en-US" altLang="ja-JP" dirty="0"/>
              <a:t>】</a:t>
            </a:r>
          </a:p>
          <a:p>
            <a:r>
              <a:rPr kumimoji="1" lang="ja-JP" altLang="en-US" dirty="0"/>
              <a:t>○爆発物や化学兵器、銃器、刃物による犯罪行為</a:t>
            </a:r>
            <a:endParaRPr kumimoji="1" lang="en-US" altLang="ja-JP" dirty="0"/>
          </a:p>
          <a:p>
            <a:r>
              <a:rPr kumimoji="1" lang="ja-JP" altLang="en-US" dirty="0"/>
              <a:t>など、鉄道の安全・安心を脅かすものとして様々な要因があげられる。</a:t>
            </a:r>
            <a:endParaRPr kumimoji="1" lang="en-US" altLang="ja-JP" dirty="0"/>
          </a:p>
          <a:p>
            <a:endParaRPr kumimoji="1" lang="en-US" altLang="ja-JP" dirty="0"/>
          </a:p>
          <a:p>
            <a:r>
              <a:rPr kumimoji="1" lang="ja-JP" altLang="en-US" dirty="0"/>
              <a:t>鉄道事業者として、このような要因に対しても、事前の対策などや、また発生した際にはどうのように対処することで被害を最小限にできるかを検討しておかなければならない。</a:t>
            </a:r>
            <a:endParaRPr kumimoji="1" lang="en-US" altLang="ja-JP" dirty="0"/>
          </a:p>
          <a:p>
            <a:r>
              <a:rPr kumimoji="1" lang="ja-JP" altLang="en-US" dirty="0"/>
              <a:t>なお、対策や対処法は検討し、策定するだけではなく、取り扱う社員に対する教育・訓練は必須である。</a:t>
            </a:r>
            <a:endParaRPr kumimoji="1" lang="en-US" altLang="ja-JP" dirty="0"/>
          </a:p>
          <a:p>
            <a:endParaRPr kumimoji="1" lang="en-US" altLang="ja-JP" dirty="0"/>
          </a:p>
          <a:p>
            <a:r>
              <a:rPr kumimoji="1" lang="ja-JP" altLang="en-US" dirty="0"/>
              <a:t>ただし、これらの要因に加え、さらに大きな要因となり得るのが、</a:t>
            </a:r>
            <a:r>
              <a:rPr kumimoji="1" lang="en-US" altLang="ja-JP" dirty="0"/>
              <a:t>【</a:t>
            </a:r>
            <a:r>
              <a:rPr kumimoji="1" lang="ja-JP" altLang="en-US" dirty="0"/>
              <a:t>く</a:t>
            </a:r>
            <a:r>
              <a:rPr kumimoji="1" lang="en-US" altLang="ja-JP" dirty="0"/>
              <a:t>】</a:t>
            </a:r>
          </a:p>
          <a:p>
            <a:r>
              <a:rPr kumimoji="1" lang="ja-JP" altLang="en-US" dirty="0"/>
              <a:t>◎ヒューマンエラーであり、日本の鉄道事故でも紹介したように鉄道の初期段階からエラーを防止することが大きなテーマとなっている。</a:t>
            </a:r>
            <a:endParaRPr kumimoji="1" lang="en-US" altLang="ja-JP" dirty="0"/>
          </a:p>
          <a:p>
            <a:r>
              <a:rPr kumimoji="1" lang="ja-JP" altLang="en-US" dirty="0"/>
              <a:t>また、</a:t>
            </a:r>
            <a:r>
              <a:rPr kumimoji="1" lang="en-US" altLang="ja-JP" dirty="0"/>
              <a:t>【</a:t>
            </a:r>
            <a:r>
              <a:rPr kumimoji="1" lang="ja-JP" altLang="en-US" dirty="0"/>
              <a:t>ク</a:t>
            </a:r>
            <a:r>
              <a:rPr kumimoji="1" lang="en-US" altLang="ja-JP" dirty="0"/>
              <a:t>】</a:t>
            </a:r>
            <a:r>
              <a:rPr kumimoji="1" lang="ja-JP" altLang="en-US" dirty="0"/>
              <a:t>エラーが発生する背景となりえる</a:t>
            </a:r>
            <a:endParaRPr kumimoji="1" lang="en-US" altLang="ja-JP" dirty="0"/>
          </a:p>
          <a:p>
            <a:r>
              <a:rPr kumimoji="1" lang="ja-JP" altLang="en-US" dirty="0"/>
              <a:t>◎会社組織の安全風土が大きなポイントになってくる。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12</a:t>
            </a:fld>
            <a:endParaRPr kumimoji="1" lang="ja-JP" altLang="en-US"/>
          </a:p>
        </p:txBody>
      </p:sp>
    </p:spTree>
    <p:extLst>
      <p:ext uri="{BB962C8B-B14F-4D97-AF65-F5344CB8AC3E}">
        <p14:creationId xmlns:p14="http://schemas.microsoft.com/office/powerpoint/2010/main" val="3068589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13</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45592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はじめに皆さんに「ヒューマンエラーに対する考え方」について質問する。</a:t>
            </a:r>
            <a:endParaRPr kumimoji="1" lang="en-US" altLang="ja-JP" dirty="0"/>
          </a:p>
          <a:p>
            <a:r>
              <a:rPr kumimoji="1" lang="ja-JP" altLang="en-US" dirty="0"/>
              <a:t>ご自身でチェックしてください。</a:t>
            </a:r>
            <a:endParaRPr kumimoji="1" lang="en-US" altLang="ja-JP" dirty="0"/>
          </a:p>
          <a:p>
            <a:endParaRPr kumimoji="1" lang="en-US" altLang="ja-JP" dirty="0"/>
          </a:p>
          <a:p>
            <a:r>
              <a:rPr kumimoji="1" lang="ja-JP" altLang="en-US" dirty="0"/>
              <a:t>事故が発生するのは、人間の「たるみ」によるものだ。</a:t>
            </a:r>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14</a:t>
            </a:fld>
            <a:endParaRPr kumimoji="1" lang="ja-JP" altLang="en-US"/>
          </a:p>
        </p:txBody>
      </p:sp>
    </p:spTree>
    <p:extLst>
      <p:ext uri="{BB962C8B-B14F-4D97-AF65-F5344CB8AC3E}">
        <p14:creationId xmlns:p14="http://schemas.microsoft.com/office/powerpoint/2010/main" val="4059199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人間はいつでもどこでも正確な作業ができるはずである。</a:t>
            </a:r>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15</a:t>
            </a:fld>
            <a:endParaRPr kumimoji="1" lang="ja-JP" altLang="en-US"/>
          </a:p>
        </p:txBody>
      </p:sp>
    </p:spTree>
    <p:extLst>
      <p:ext uri="{BB962C8B-B14F-4D97-AF65-F5344CB8AC3E}">
        <p14:creationId xmlns:p14="http://schemas.microsoft.com/office/powerpoint/2010/main" val="1338508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人間は常に高い注意力を四方に払うことができる。</a:t>
            </a:r>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16</a:t>
            </a:fld>
            <a:endParaRPr kumimoji="1" lang="ja-JP" altLang="en-US"/>
          </a:p>
        </p:txBody>
      </p:sp>
    </p:spTree>
    <p:extLst>
      <p:ext uri="{BB962C8B-B14F-4D97-AF65-F5344CB8AC3E}">
        <p14:creationId xmlns:p14="http://schemas.microsoft.com/office/powerpoint/2010/main" val="820829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エラーを起こした者に対して、厳重に処罰しておけば、事故は再発しない。</a:t>
            </a:r>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17</a:t>
            </a:fld>
            <a:endParaRPr kumimoji="1" lang="ja-JP" altLang="en-US"/>
          </a:p>
        </p:txBody>
      </p:sp>
    </p:spTree>
    <p:extLst>
      <p:ext uri="{BB962C8B-B14F-4D97-AF65-F5344CB8AC3E}">
        <p14:creationId xmlns:p14="http://schemas.microsoft.com/office/powerpoint/2010/main" val="1255903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平素は安全が確保できており、たまに発生する危険な事象は仕方ない。</a:t>
            </a:r>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18</a:t>
            </a:fld>
            <a:endParaRPr kumimoji="1" lang="ja-JP" altLang="en-US"/>
          </a:p>
        </p:txBody>
      </p:sp>
    </p:spTree>
    <p:extLst>
      <p:ext uri="{BB962C8B-B14F-4D97-AF65-F5344CB8AC3E}">
        <p14:creationId xmlns:p14="http://schemas.microsoft.com/office/powerpoint/2010/main" val="3053132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他の人は事故を起こさないのに、お前だけが起こすことが理解できない。</a:t>
            </a:r>
            <a:endParaRPr kumimoji="1" lang="en-US" altLang="ja-JP" dirty="0"/>
          </a:p>
          <a:p>
            <a:endParaRPr kumimoji="1" lang="en-US" altLang="ja-JP" dirty="0"/>
          </a:p>
          <a:p>
            <a:endParaRPr kumimoji="1" lang="en-US" altLang="ja-JP" dirty="0"/>
          </a:p>
          <a:p>
            <a:r>
              <a:rPr kumimoji="1" lang="en-US" altLang="ja-JP" dirty="0"/>
              <a:t>Yes</a:t>
            </a:r>
            <a:r>
              <a:rPr kumimoji="1" lang="ja-JP" altLang="en-US" dirty="0"/>
              <a:t>又は</a:t>
            </a:r>
            <a:r>
              <a:rPr kumimoji="1" lang="en-US" altLang="ja-JP" dirty="0"/>
              <a:t>No</a:t>
            </a:r>
            <a:r>
              <a:rPr kumimoji="1" lang="ja-JP" altLang="en-US" dirty="0"/>
              <a:t>でお答えください。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19</a:t>
            </a:fld>
            <a:endParaRPr kumimoji="1" lang="ja-JP" altLang="en-US"/>
          </a:p>
        </p:txBody>
      </p:sp>
    </p:spTree>
    <p:extLst>
      <p:ext uri="{BB962C8B-B14F-4D97-AF65-F5344CB8AC3E}">
        <p14:creationId xmlns:p14="http://schemas.microsoft.com/office/powerpoint/2010/main" val="313153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2</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いかがでしたか。</a:t>
            </a:r>
            <a:endParaRPr kumimoji="1" lang="en-US" altLang="ja-JP" dirty="0"/>
          </a:p>
          <a:p>
            <a:r>
              <a:rPr kumimoji="1" lang="en-US" altLang="ja-JP" dirty="0"/>
              <a:t>6</a:t>
            </a:r>
            <a:r>
              <a:rPr kumimoji="1" lang="ja-JP" altLang="en-US" dirty="0"/>
              <a:t>つのうち、</a:t>
            </a:r>
            <a:r>
              <a:rPr kumimoji="1" lang="en-US" altLang="ja-JP" dirty="0"/>
              <a:t>Yes</a:t>
            </a:r>
            <a:r>
              <a:rPr kumimoji="1" lang="ja-JP" altLang="en-US" dirty="0"/>
              <a:t>の数はいくつありましたか？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20</a:t>
            </a:fld>
            <a:endParaRPr kumimoji="1" lang="ja-JP" altLang="en-US"/>
          </a:p>
        </p:txBody>
      </p:sp>
    </p:spTree>
    <p:extLst>
      <p:ext uri="{BB962C8B-B14F-4D97-AF65-F5344CB8AC3E}">
        <p14:creationId xmlns:p14="http://schemas.microsoft.com/office/powerpoint/2010/main" val="267906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これらの６つの内容は、</a:t>
            </a:r>
            <a:r>
              <a:rPr kumimoji="1" lang="en-US" altLang="ja-JP" dirty="0"/>
              <a:t>【</a:t>
            </a:r>
            <a:r>
              <a:rPr kumimoji="1" lang="ja-JP" altLang="en-US" dirty="0"/>
              <a:t>ク</a:t>
            </a:r>
            <a:r>
              <a:rPr kumimoji="1" lang="en-US" altLang="ja-JP" dirty="0"/>
              <a:t>】</a:t>
            </a:r>
            <a:r>
              <a:rPr kumimoji="1" lang="ja-JP" altLang="en-US" dirty="0"/>
              <a:t>すべて、指導者や管理者が陥りやすいヒューマンエラーに対する誤った考え方と言える。</a:t>
            </a:r>
            <a:endParaRPr kumimoji="1" lang="en-US" altLang="ja-JP" dirty="0"/>
          </a:p>
          <a:p>
            <a:r>
              <a:rPr kumimoji="1" lang="ja-JP" altLang="en-US" dirty="0"/>
              <a:t>みなさんは、このような考え方はないと思われるが、日本では、旧態然としてこのような考え方をする指導者や管理者がいることも事実である。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21</a:t>
            </a:fld>
            <a:endParaRPr kumimoji="1" lang="ja-JP" altLang="en-US"/>
          </a:p>
        </p:txBody>
      </p:sp>
    </p:spTree>
    <p:extLst>
      <p:ext uri="{BB962C8B-B14F-4D97-AF65-F5344CB8AC3E}">
        <p14:creationId xmlns:p14="http://schemas.microsoft.com/office/powerpoint/2010/main" val="76046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これらの６つの内容は、</a:t>
            </a:r>
            <a:r>
              <a:rPr kumimoji="1" lang="en-US" altLang="ja-JP" dirty="0"/>
              <a:t>【</a:t>
            </a:r>
            <a:r>
              <a:rPr kumimoji="1" lang="ja-JP" altLang="en-US" dirty="0"/>
              <a:t>ク</a:t>
            </a:r>
            <a:r>
              <a:rPr kumimoji="1" lang="en-US" altLang="ja-JP" dirty="0"/>
              <a:t>】</a:t>
            </a:r>
            <a:r>
              <a:rPr kumimoji="1" lang="ja-JP" altLang="en-US" dirty="0"/>
              <a:t>すべて、指導者や管理者が陥りやすいヒューマンエラーに対する誤った考え方と言える。</a:t>
            </a:r>
            <a:endParaRPr kumimoji="1" lang="en-US" altLang="ja-JP" dirty="0"/>
          </a:p>
          <a:p>
            <a:r>
              <a:rPr kumimoji="1" lang="ja-JP" altLang="en-US" dirty="0"/>
              <a:t>みなさんは、このような考え方はないと思われるが、日本では、旧態然としてこのような考え方をする指導者や管理者がいることも事実である。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22</a:t>
            </a:fld>
            <a:endParaRPr kumimoji="1" lang="ja-JP" altLang="en-US"/>
          </a:p>
        </p:txBody>
      </p:sp>
    </p:spTree>
    <p:extLst>
      <p:ext uri="{BB962C8B-B14F-4D97-AF65-F5344CB8AC3E}">
        <p14:creationId xmlns:p14="http://schemas.microsoft.com/office/powerpoint/2010/main" val="1748839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○ヒューマンエラーとは、人間のやってしまうミスであり、普段の生活では誰もが意外と犯している。</a:t>
            </a:r>
            <a:endParaRPr kumimoji="1" lang="en-US" altLang="ja-JP" dirty="0"/>
          </a:p>
          <a:p>
            <a:r>
              <a:rPr kumimoji="1" lang="ja-JP" altLang="en-US" dirty="0"/>
              <a:t>○「人間はミスをするもの」といっても過言ではない。</a:t>
            </a:r>
            <a:endParaRPr kumimoji="1" lang="en-US" altLang="ja-JP" dirty="0"/>
          </a:p>
          <a:p>
            <a:endParaRPr kumimoji="1" lang="en-US" altLang="ja-JP" dirty="0"/>
          </a:p>
          <a:p>
            <a:r>
              <a:rPr kumimoji="1" lang="ja-JP" altLang="en-US" dirty="0"/>
              <a:t>いかがですか？</a:t>
            </a:r>
            <a:endParaRPr kumimoji="1" lang="en-US" altLang="ja-JP" dirty="0"/>
          </a:p>
          <a:p>
            <a:r>
              <a:rPr kumimoji="1" lang="ja-JP" altLang="en-US" dirty="0"/>
              <a:t>皆さんのなかで、ミスをしたことがないと言い切れる方はおられますか？</a:t>
            </a:r>
            <a:endParaRPr kumimoji="1" lang="en-US" altLang="ja-JP" dirty="0"/>
          </a:p>
          <a:p>
            <a:endParaRPr kumimoji="1" lang="en-US" altLang="ja-JP" dirty="0"/>
          </a:p>
          <a:p>
            <a:r>
              <a:rPr kumimoji="1" lang="ja-JP" altLang="en-US" dirty="0"/>
              <a:t>ただし、日常生活での細々としたミスは、大きな問題にならないものの、</a:t>
            </a:r>
            <a:r>
              <a:rPr kumimoji="1" lang="en-US" altLang="ja-JP" dirty="0"/>
              <a:t>【</a:t>
            </a:r>
            <a:r>
              <a:rPr kumimoji="1" lang="ja-JP" altLang="en-US" dirty="0"/>
              <a:t>ク</a:t>
            </a:r>
            <a:r>
              <a:rPr kumimoji="1" lang="en-US" altLang="ja-JP" dirty="0"/>
              <a:t>】</a:t>
            </a:r>
          </a:p>
          <a:p>
            <a:r>
              <a:rPr kumimoji="1" lang="ja-JP" altLang="en-US" dirty="0"/>
              <a:t>これが、鉄道の業務の中で起こすと、重大な事故に繋がりかねないことは、鉄道に従事する社員として理解しなければならない。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23</a:t>
            </a:fld>
            <a:endParaRPr kumimoji="1" lang="ja-JP" altLang="en-US"/>
          </a:p>
        </p:txBody>
      </p:sp>
    </p:spTree>
    <p:extLst>
      <p:ext uri="{BB962C8B-B14F-4D97-AF65-F5344CB8AC3E}">
        <p14:creationId xmlns:p14="http://schemas.microsoft.com/office/powerpoint/2010/main" val="2113800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○ヒューマンエラーとは、人間のやってしまうミスであり、普段の生活では誰もが意外と犯している。</a:t>
            </a:r>
            <a:endParaRPr kumimoji="1" lang="en-US" altLang="ja-JP" dirty="0"/>
          </a:p>
          <a:p>
            <a:r>
              <a:rPr kumimoji="1" lang="ja-JP" altLang="en-US" dirty="0"/>
              <a:t>○「人間はミスをするもの」といっても過言ではない。</a:t>
            </a:r>
            <a:endParaRPr kumimoji="1" lang="en-US" altLang="ja-JP" dirty="0"/>
          </a:p>
          <a:p>
            <a:endParaRPr kumimoji="1" lang="en-US" altLang="ja-JP" dirty="0"/>
          </a:p>
          <a:p>
            <a:r>
              <a:rPr kumimoji="1" lang="ja-JP" altLang="en-US" dirty="0"/>
              <a:t>いかがですか？</a:t>
            </a:r>
            <a:endParaRPr kumimoji="1" lang="en-US" altLang="ja-JP" dirty="0"/>
          </a:p>
          <a:p>
            <a:r>
              <a:rPr kumimoji="1" lang="ja-JP" altLang="en-US" dirty="0"/>
              <a:t>皆さんのなかで、ミスをしたことがないと言い切れる方はおられますか？</a:t>
            </a:r>
            <a:endParaRPr kumimoji="1" lang="en-US" altLang="ja-JP" dirty="0"/>
          </a:p>
          <a:p>
            <a:endParaRPr kumimoji="1" lang="en-US" altLang="ja-JP" dirty="0"/>
          </a:p>
          <a:p>
            <a:r>
              <a:rPr kumimoji="1" lang="ja-JP" altLang="en-US" dirty="0"/>
              <a:t>ただし、日常生活での細々としたミスは、大きな問題にならないものの、</a:t>
            </a:r>
            <a:r>
              <a:rPr kumimoji="1" lang="en-US" altLang="ja-JP" dirty="0"/>
              <a:t>【</a:t>
            </a:r>
            <a:r>
              <a:rPr kumimoji="1" lang="ja-JP" altLang="en-US" dirty="0"/>
              <a:t>ク</a:t>
            </a:r>
            <a:r>
              <a:rPr kumimoji="1" lang="en-US" altLang="ja-JP" dirty="0"/>
              <a:t>】</a:t>
            </a:r>
          </a:p>
          <a:p>
            <a:r>
              <a:rPr kumimoji="1" lang="ja-JP" altLang="en-US" dirty="0"/>
              <a:t>これが、鉄道の業務の中で起こすと、重大な事故に繋がりかねないことは、鉄道に従事する社員として理解しなければならない。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24</a:t>
            </a:fld>
            <a:endParaRPr kumimoji="1" lang="ja-JP" altLang="en-US"/>
          </a:p>
        </p:txBody>
      </p:sp>
    </p:spTree>
    <p:extLst>
      <p:ext uri="{BB962C8B-B14F-4D97-AF65-F5344CB8AC3E}">
        <p14:creationId xmlns:p14="http://schemas.microsoft.com/office/powerpoint/2010/main" val="278077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では、人がエラーを犯してしまうなぜか、その要因とは？</a:t>
            </a:r>
            <a:r>
              <a:rPr kumimoji="1" lang="en-US" altLang="ja-JP" dirty="0"/>
              <a:t>【</a:t>
            </a:r>
            <a:r>
              <a:rPr kumimoji="1" lang="ja-JP" altLang="en-US" dirty="0"/>
              <a:t>く</a:t>
            </a:r>
            <a:r>
              <a:rPr kumimoji="1" lang="en-US" altLang="ja-JP" dirty="0"/>
              <a:t>】</a:t>
            </a:r>
          </a:p>
          <a:p>
            <a:endParaRPr kumimoji="1" lang="en-US" altLang="ja-JP" dirty="0"/>
          </a:p>
          <a:p>
            <a:r>
              <a:rPr kumimoji="1" lang="ja-JP" altLang="en-US" dirty="0"/>
              <a:t>○まず考えられるのが、人間の特性である。</a:t>
            </a:r>
            <a:endParaRPr kumimoji="1" lang="en-US" altLang="ja-JP" dirty="0"/>
          </a:p>
          <a:p>
            <a:r>
              <a:rPr kumimoji="1" lang="ja-JP" altLang="en-US" dirty="0"/>
              <a:t>・周りが暗すぎる、また明るすぎるために見えない。</a:t>
            </a:r>
            <a:endParaRPr kumimoji="1" lang="en-US" altLang="ja-JP" dirty="0"/>
          </a:p>
          <a:p>
            <a:r>
              <a:rPr kumimoji="1" lang="ja-JP" altLang="en-US" dirty="0"/>
              <a:t>・周りが騒々しくて聞こえない。</a:t>
            </a:r>
            <a:endParaRPr kumimoji="1" lang="en-US" altLang="ja-JP" dirty="0"/>
          </a:p>
          <a:p>
            <a:r>
              <a:rPr kumimoji="1" lang="ja-JP" altLang="en-US" dirty="0"/>
              <a:t>このように人間の能力ではカバーできないことが要因となる場合。</a:t>
            </a:r>
            <a:endParaRPr kumimoji="1" lang="en-US" altLang="ja-JP" dirty="0"/>
          </a:p>
          <a:p>
            <a:r>
              <a:rPr kumimoji="1" lang="ja-JP" altLang="en-US" dirty="0"/>
              <a:t>・また、取り違いや勘違い、考え違いなどによって起こる判断の錯誤や誤判断が要因となる場合。</a:t>
            </a:r>
            <a:endParaRPr kumimoji="1" lang="en-US" altLang="ja-JP" dirty="0"/>
          </a:p>
          <a:p>
            <a:r>
              <a:rPr kumimoji="1" lang="ja-JP" altLang="en-US" dirty="0"/>
              <a:t>・さらに、うっかりしていた、ぼんやりしていた。その事によって起こる見間違いや見落とし</a:t>
            </a:r>
            <a:endParaRPr kumimoji="1" lang="en-US" altLang="ja-JP" dirty="0"/>
          </a:p>
          <a:p>
            <a:r>
              <a:rPr kumimoji="1" lang="ja-JP" altLang="en-US" dirty="0"/>
              <a:t>・自分はこうであるという、思い込み</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25</a:t>
            </a:fld>
            <a:endParaRPr kumimoji="1" lang="ja-JP" altLang="en-US"/>
          </a:p>
        </p:txBody>
      </p:sp>
    </p:spTree>
    <p:extLst>
      <p:ext uri="{BB962C8B-B14F-4D97-AF65-F5344CB8AC3E}">
        <p14:creationId xmlns:p14="http://schemas.microsoft.com/office/powerpoint/2010/main" val="3492099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このようなことが要因となってエラーを起こしてしまうといったことは、人間にはよくあること。</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26</a:t>
            </a:fld>
            <a:endParaRPr kumimoji="1" lang="ja-JP" altLang="en-US"/>
          </a:p>
        </p:txBody>
      </p:sp>
    </p:spTree>
    <p:extLst>
      <p:ext uri="{BB962C8B-B14F-4D97-AF65-F5344CB8AC3E}">
        <p14:creationId xmlns:p14="http://schemas.microsoft.com/office/powerpoint/2010/main" val="4148369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さらにヒューマンエラーを起こしてしまう要因として、</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○教育・訓練の不足があげられる。</a:t>
            </a:r>
            <a:endParaRPr kumimoji="1" lang="en-US" altLang="ja-JP" dirty="0"/>
          </a:p>
          <a:p>
            <a:r>
              <a:rPr kumimoji="1" lang="ja-JP" altLang="en-US" dirty="0"/>
              <a:t>・機器の操作方法を知らなかった。</a:t>
            </a:r>
            <a:endParaRPr kumimoji="1" lang="en-US" altLang="ja-JP" dirty="0"/>
          </a:p>
          <a:p>
            <a:r>
              <a:rPr kumimoji="1" lang="ja-JP" altLang="en-US" dirty="0"/>
              <a:t>・作業手順を理解していなかった。また作業手順が複雑すぎていた。</a:t>
            </a:r>
            <a:endParaRPr kumimoji="1" lang="en-US" altLang="ja-JP" dirty="0"/>
          </a:p>
          <a:p>
            <a:r>
              <a:rPr kumimoji="1" lang="ja-JP" altLang="en-US" dirty="0"/>
              <a:t>・業務を行うのに必要な法令や規定、事業所等で作成した内規を理解していなかった。</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27</a:t>
            </a:fld>
            <a:endParaRPr kumimoji="1" lang="ja-JP" altLang="en-US"/>
          </a:p>
        </p:txBody>
      </p:sp>
    </p:spTree>
    <p:extLst>
      <p:ext uri="{BB962C8B-B14F-4D97-AF65-F5344CB8AC3E}">
        <p14:creationId xmlns:p14="http://schemas.microsoft.com/office/powerpoint/2010/main" val="65387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これらは、教育・訓練の不足によることが多い。</a:t>
            </a:r>
            <a:endParaRPr kumimoji="1" lang="en-US" altLang="ja-JP" dirty="0"/>
          </a:p>
          <a:p>
            <a:r>
              <a:rPr kumimoji="1" lang="ja-JP" altLang="en-US" dirty="0"/>
              <a:t>教育・訓練は伝えただけでは浸透しない。必要な要員に身に付けさせるためには確実に理解させなければならない。これは、</a:t>
            </a:r>
            <a:r>
              <a:rPr kumimoji="1" lang="en-US" altLang="ja-JP" dirty="0"/>
              <a:t>【</a:t>
            </a:r>
            <a:r>
              <a:rPr kumimoji="1" lang="ja-JP" altLang="en-US" dirty="0"/>
              <a:t>ク</a:t>
            </a:r>
            <a:r>
              <a:rPr kumimoji="1" lang="en-US" altLang="ja-JP" dirty="0"/>
              <a:t>】</a:t>
            </a:r>
            <a:r>
              <a:rPr kumimoji="1" lang="ja-JP" altLang="en-US" dirty="0"/>
              <a:t>管理側の責任である。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28</a:t>
            </a:fld>
            <a:endParaRPr kumimoji="1" lang="ja-JP" altLang="en-US"/>
          </a:p>
        </p:txBody>
      </p:sp>
    </p:spTree>
    <p:extLst>
      <p:ext uri="{BB962C8B-B14F-4D97-AF65-F5344CB8AC3E}">
        <p14:creationId xmlns:p14="http://schemas.microsoft.com/office/powerpoint/2010/main" val="2991829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a:t>
            </a:r>
            <a:r>
              <a:rPr kumimoji="1" lang="en-US" altLang="ja-JP" dirty="0"/>
              <a:t>【</a:t>
            </a:r>
            <a:r>
              <a:rPr kumimoji="1" lang="ja-JP" altLang="en-US" dirty="0"/>
              <a:t>ク</a:t>
            </a:r>
            <a:r>
              <a:rPr kumimoji="1" lang="en-US" altLang="ja-JP" dirty="0"/>
              <a:t>】</a:t>
            </a:r>
          </a:p>
          <a:p>
            <a:r>
              <a:rPr kumimoji="1" lang="ja-JP" altLang="en-US" dirty="0"/>
              <a:t>・作業の慣れや単純な作業の繰り返しなどにより、近道行動や省略行動を起こしたり、</a:t>
            </a:r>
            <a:endParaRPr kumimoji="1" lang="en-US" altLang="ja-JP" dirty="0"/>
          </a:p>
          <a:p>
            <a:r>
              <a:rPr kumimoji="1" lang="ja-JP" altLang="en-US" dirty="0"/>
              <a:t>・決められた手順やルールを勝手に変えてしまう。</a:t>
            </a:r>
            <a:endParaRPr kumimoji="1" lang="en-US" altLang="ja-JP" dirty="0"/>
          </a:p>
          <a:p>
            <a:r>
              <a:rPr kumimoji="1" lang="ja-JP" altLang="en-US" dirty="0"/>
              <a:t>などの要因があげられる。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29</a:t>
            </a:fld>
            <a:endParaRPr kumimoji="1" lang="ja-JP" altLang="en-US"/>
          </a:p>
        </p:txBody>
      </p:sp>
    </p:spTree>
    <p:extLst>
      <p:ext uri="{BB962C8B-B14F-4D97-AF65-F5344CB8AC3E}">
        <p14:creationId xmlns:p14="http://schemas.microsoft.com/office/powerpoint/2010/main" val="256224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3</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276027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これに関しては、</a:t>
            </a:r>
            <a:r>
              <a:rPr kumimoji="1" lang="en-US" altLang="ja-JP" dirty="0"/>
              <a:t>【</a:t>
            </a:r>
            <a:r>
              <a:rPr kumimoji="1" lang="ja-JP" altLang="en-US" dirty="0"/>
              <a:t>ク</a:t>
            </a:r>
            <a:r>
              <a:rPr kumimoji="1" lang="en-US" altLang="ja-JP" dirty="0"/>
              <a:t>】</a:t>
            </a:r>
            <a:r>
              <a:rPr kumimoji="1" lang="ja-JP" altLang="en-US" dirty="0"/>
              <a:t>ヒューマンエラーではなく、当事者の不安全行動であり、一定の罰則も必要である。</a:t>
            </a:r>
            <a:endParaRPr kumimoji="1" lang="en-US" altLang="ja-JP" dirty="0"/>
          </a:p>
          <a:p>
            <a:endParaRPr kumimoji="1" lang="en-US" altLang="ja-JP" dirty="0"/>
          </a:p>
          <a:p>
            <a:r>
              <a:rPr kumimoji="1" lang="ja-JP" altLang="en-US" dirty="0"/>
              <a:t>このように、ヒューマンエラーを要因とする事故が度々発生することは管理者側・現場側共に理解しなければならないことであり、さらに教育・訓練の不足や不安全行動を起こさせないための組織としての風土作りが重要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30</a:t>
            </a:fld>
            <a:endParaRPr kumimoji="1" lang="ja-JP" altLang="en-US"/>
          </a:p>
        </p:txBody>
      </p:sp>
    </p:spTree>
    <p:extLst>
      <p:ext uri="{BB962C8B-B14F-4D97-AF65-F5344CB8AC3E}">
        <p14:creationId xmlns:p14="http://schemas.microsoft.com/office/powerpoint/2010/main" val="1266725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31</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000218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安全文化が重視されるようになってきた背景であるが、</a:t>
            </a:r>
            <a:endParaRPr kumimoji="1" lang="en-US" altLang="ja-JP" sz="1200" dirty="0">
              <a:solidFill>
                <a:prstClr val="black"/>
              </a:solidFill>
              <a:latin typeface="+mn-ea"/>
            </a:endParaRPr>
          </a:p>
          <a:p>
            <a:pPr lvl="0">
              <a:lnSpc>
                <a:spcPct val="90000"/>
              </a:lnSpc>
              <a:spcBef>
                <a:spcPts val="1000"/>
              </a:spcBef>
              <a:buClrTx/>
              <a:buFont typeface="游ゴシック" panose="020B0400000000000000" pitchFamily="50" charset="-128"/>
              <a:buNone/>
            </a:pPr>
            <a:endParaRPr kumimoji="1" lang="en-US" altLang="ja-JP" sz="1200" dirty="0">
              <a:solidFill>
                <a:prstClr val="black"/>
              </a:solidFill>
              <a:latin typeface="+mn-ea"/>
            </a:endParaRPr>
          </a:p>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○災害発生状況の変化があげられる。</a:t>
            </a:r>
            <a:endParaRPr kumimoji="1" lang="en-US" altLang="ja-JP" sz="1200" dirty="0">
              <a:solidFill>
                <a:prstClr val="black"/>
              </a:solidFill>
              <a:latin typeface="+mn-ea"/>
            </a:endParaRPr>
          </a:p>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設備の自動化により災害が減少してきたがその反面、労働者のエラーによる事故が増加してきたこと</a:t>
            </a:r>
            <a:endParaRPr kumimoji="1" lang="en-US" altLang="ja-JP" sz="1200" dirty="0">
              <a:solidFill>
                <a:prstClr val="black"/>
              </a:solidFill>
              <a:latin typeface="+mn-ea"/>
            </a:endParaRPr>
          </a:p>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○事故が減少し、労働者が事故体験をすることが少なくなったこと。設備の自動化により危険な場所が見えづらくなってきたことが、労働者のリスク認知力と危機意識の低下につながっていること</a:t>
            </a:r>
            <a:endParaRPr kumimoji="1" lang="en-US" altLang="ja-JP" sz="1200" dirty="0">
              <a:solidFill>
                <a:prstClr val="black"/>
              </a:solidFill>
              <a:latin typeface="+mn-ea"/>
            </a:endParaRPr>
          </a:p>
        </p:txBody>
      </p:sp>
      <p:sp>
        <p:nvSpPr>
          <p:cNvPr id="4" name="スライド番号プレースホルダー 3"/>
          <p:cNvSpPr>
            <a:spLocks noGrp="1"/>
          </p:cNvSpPr>
          <p:nvPr>
            <p:ph type="sldNum" sz="quarter" idx="5"/>
          </p:nvPr>
        </p:nvSpPr>
        <p:spPr/>
        <p:txBody>
          <a:bodyPr/>
          <a:lstStyle/>
          <a:p>
            <a:fld id="{B7207BC0-D4E0-41D4-AD67-30971F60EB71}" type="slidenum">
              <a:rPr kumimoji="1" lang="ja-JP" altLang="en-US" smtClean="0"/>
              <a:t>32</a:t>
            </a:fld>
            <a:endParaRPr kumimoji="1" lang="ja-JP" altLang="en-US"/>
          </a:p>
        </p:txBody>
      </p:sp>
    </p:spTree>
    <p:extLst>
      <p:ext uri="{BB962C8B-B14F-4D97-AF65-F5344CB8AC3E}">
        <p14:creationId xmlns:p14="http://schemas.microsoft.com/office/powerpoint/2010/main" val="612638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○現場では、労働者の入れ替わりなど、労働環境が変化するなか、人が替わっても安全が保たれる仕組みが必要になってきたこと</a:t>
            </a:r>
            <a:endParaRPr kumimoji="1" lang="en-US" altLang="ja-JP" sz="1200" dirty="0">
              <a:solidFill>
                <a:prstClr val="black"/>
              </a:solidFill>
              <a:latin typeface="+mn-ea"/>
            </a:endParaRPr>
          </a:p>
          <a:p>
            <a:pPr lvl="0">
              <a:lnSpc>
                <a:spcPct val="90000"/>
              </a:lnSpc>
              <a:spcBef>
                <a:spcPts val="1000"/>
              </a:spcBef>
              <a:buClrTx/>
              <a:buFont typeface="游ゴシック" panose="020B0400000000000000" pitchFamily="50" charset="-128"/>
              <a:buNone/>
            </a:pPr>
            <a:r>
              <a:rPr kumimoji="1" lang="ja-JP" altLang="en-US" sz="1200" dirty="0">
                <a:solidFill>
                  <a:prstClr val="black"/>
                </a:solidFill>
                <a:latin typeface="+mn-ea"/>
              </a:rPr>
              <a:t>○さらに、社会全体が、個人が起こした事故であっても、その責任が組織の事故と認識されるようになるなど、事故の形態そのものが変化してきたことで、組織全体として安全対策に取り組まなければならないようになってきたことなどがあげられる。</a:t>
            </a:r>
            <a:endParaRPr kumimoji="1" lang="en-US" altLang="ja-JP" sz="1200" dirty="0">
              <a:solidFill>
                <a:prstClr val="black"/>
              </a:solidFill>
              <a:latin typeface="+mn-ea"/>
            </a:endParaRPr>
          </a:p>
        </p:txBody>
      </p:sp>
      <p:sp>
        <p:nvSpPr>
          <p:cNvPr id="4" name="スライド番号プレースホルダー 3"/>
          <p:cNvSpPr>
            <a:spLocks noGrp="1"/>
          </p:cNvSpPr>
          <p:nvPr>
            <p:ph type="sldNum" sz="quarter" idx="5"/>
          </p:nvPr>
        </p:nvSpPr>
        <p:spPr/>
        <p:txBody>
          <a:bodyPr/>
          <a:lstStyle/>
          <a:p>
            <a:fld id="{B7207BC0-D4E0-41D4-AD67-30971F60EB71}" type="slidenum">
              <a:rPr kumimoji="1" lang="ja-JP" altLang="en-US" smtClean="0"/>
              <a:t>33</a:t>
            </a:fld>
            <a:endParaRPr kumimoji="1" lang="ja-JP" altLang="en-US"/>
          </a:p>
        </p:txBody>
      </p:sp>
    </p:spTree>
    <p:extLst>
      <p:ext uri="{BB962C8B-B14F-4D97-AF65-F5344CB8AC3E}">
        <p14:creationId xmlns:p14="http://schemas.microsoft.com/office/powerpoint/2010/main" val="3568691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では、安全文化とはというと</a:t>
            </a:r>
            <a:r>
              <a:rPr kumimoji="1" lang="en-US" altLang="ja-JP" dirty="0"/>
              <a:t>【</a:t>
            </a:r>
            <a:r>
              <a:rPr kumimoji="1" lang="ja-JP" altLang="en-US" dirty="0"/>
              <a:t>く</a:t>
            </a:r>
            <a:r>
              <a:rPr kumimoji="1" lang="en-US" altLang="ja-JP" dirty="0"/>
              <a:t>】</a:t>
            </a:r>
          </a:p>
          <a:p>
            <a:endParaRPr kumimoji="1" lang="en-US" altLang="ja-JP" dirty="0"/>
          </a:p>
          <a:p>
            <a:r>
              <a:rPr kumimoji="1" lang="ja-JP" altLang="en-US" dirty="0"/>
              <a:t>○事業者組織として、安全確保に向けた不断の努力が継続的に行われている状態といえる。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34</a:t>
            </a:fld>
            <a:endParaRPr kumimoji="1" lang="ja-JP" altLang="en-US"/>
          </a:p>
        </p:txBody>
      </p:sp>
    </p:spTree>
    <p:extLst>
      <p:ext uri="{BB962C8B-B14F-4D97-AF65-F5344CB8AC3E}">
        <p14:creationId xmlns:p14="http://schemas.microsoft.com/office/powerpoint/2010/main" val="39812260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具体には、</a:t>
            </a:r>
            <a:endParaRPr kumimoji="1" lang="en-US" altLang="ja-JP" dirty="0"/>
          </a:p>
          <a:p>
            <a:r>
              <a:rPr kumimoji="1" lang="ja-JP" altLang="en-US" dirty="0"/>
              <a:t>①組織として、リスクを社会が受容できるレベルまで極小化した状態を維持している。またリスクが顕在化しても影響を部分的にとどめ、機能し続けられている状態。</a:t>
            </a:r>
            <a:r>
              <a:rPr kumimoji="1" lang="en-US" altLang="ja-JP" dirty="0"/>
              <a:t>【</a:t>
            </a:r>
            <a:r>
              <a:rPr kumimoji="1" lang="ja-JP" altLang="en-US" dirty="0"/>
              <a:t>ク</a:t>
            </a:r>
            <a:r>
              <a:rPr kumimoji="1" lang="en-US" altLang="ja-JP" dirty="0"/>
              <a:t>】</a:t>
            </a:r>
          </a:p>
          <a:p>
            <a:r>
              <a:rPr kumimoji="1" lang="ja-JP" altLang="en-US" dirty="0"/>
              <a:t>②予見を超える事態が生じても常に柔軟に対応可能な仕組みが用意されている状態</a:t>
            </a:r>
            <a:r>
              <a:rPr kumimoji="1" lang="en-US" altLang="ja-JP" dirty="0"/>
              <a:t>【</a:t>
            </a:r>
            <a:r>
              <a:rPr kumimoji="1" lang="ja-JP" altLang="en-US" dirty="0"/>
              <a:t>ク</a:t>
            </a:r>
            <a:r>
              <a:rPr kumimoji="1" lang="en-US" altLang="ja-JP" dirty="0"/>
              <a:t>】</a:t>
            </a:r>
          </a:p>
          <a:p>
            <a:r>
              <a:rPr kumimoji="1" lang="ja-JP" altLang="en-US" dirty="0"/>
              <a:t>③社員個々人が、安全に対する知識と意識を持ち、安全の確保に必要な役割を果たし続けている状態</a:t>
            </a:r>
            <a:r>
              <a:rPr kumimoji="1" lang="en-US" altLang="ja-JP" dirty="0"/>
              <a:t>【</a:t>
            </a:r>
            <a:r>
              <a:rPr kumimoji="1" lang="ja-JP" altLang="en-US" dirty="0"/>
              <a:t>ク</a:t>
            </a:r>
            <a:r>
              <a:rPr kumimoji="1" lang="en-US" altLang="ja-JP" dirty="0"/>
              <a:t>】</a:t>
            </a:r>
          </a:p>
          <a:p>
            <a:r>
              <a:rPr kumimoji="1" lang="ja-JP" altLang="en-US" dirty="0"/>
              <a:t>④安全が継続的に確保されていることで、利用していただくお客さまとの信頼関係が構築されている状態</a:t>
            </a:r>
            <a:r>
              <a:rPr kumimoji="1" lang="en-US" altLang="ja-JP" dirty="0"/>
              <a:t>【</a:t>
            </a:r>
            <a:r>
              <a:rPr kumimoji="1" lang="ja-JP" altLang="en-US" dirty="0"/>
              <a:t>ク</a:t>
            </a:r>
            <a:r>
              <a:rPr kumimoji="1" lang="en-US" altLang="ja-JP" dirty="0"/>
              <a:t>】</a:t>
            </a:r>
          </a:p>
          <a:p>
            <a:r>
              <a:rPr kumimoji="1" lang="ja-JP" altLang="en-US" dirty="0"/>
              <a:t>⑤組織として、どこまで安全を実現すべきかを合理的に決められる状態</a:t>
            </a:r>
            <a:r>
              <a:rPr kumimoji="1" lang="en-US" altLang="ja-JP" dirty="0"/>
              <a:t>【</a:t>
            </a:r>
            <a:r>
              <a:rPr kumimoji="1" lang="ja-JP" altLang="en-US" dirty="0"/>
              <a:t>ク</a:t>
            </a:r>
            <a:r>
              <a:rPr kumimoji="1" lang="en-US" altLang="ja-JP" dirty="0"/>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35</a:t>
            </a:fld>
            <a:endParaRPr kumimoji="1" lang="ja-JP" altLang="en-US"/>
          </a:p>
        </p:txBody>
      </p:sp>
    </p:spTree>
    <p:extLst>
      <p:ext uri="{BB962C8B-B14F-4D97-AF65-F5344CB8AC3E}">
        <p14:creationId xmlns:p14="http://schemas.microsoft.com/office/powerpoint/2010/main" val="36050964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常にこのような状態が継続されていることが、組織としての安全文化が根付いている状況といえる。</a:t>
            </a:r>
            <a:endParaRPr kumimoji="1" lang="en-US" altLang="ja-JP" dirty="0"/>
          </a:p>
          <a:p>
            <a:endParaRPr kumimoji="1" lang="en-US" altLang="ja-JP" dirty="0"/>
          </a:p>
          <a:p>
            <a:r>
              <a:rPr kumimoji="1" lang="ja-JP" altLang="en-US" dirty="0"/>
              <a:t>例えると、</a:t>
            </a:r>
            <a:r>
              <a:rPr kumimoji="1" lang="en-US" altLang="ja-JP" dirty="0"/>
              <a:t>【</a:t>
            </a:r>
            <a:r>
              <a:rPr kumimoji="1" lang="ja-JP" altLang="en-US" dirty="0"/>
              <a:t>く</a:t>
            </a:r>
            <a:r>
              <a:rPr kumimoji="1" lang="en-US" altLang="ja-JP" dirty="0"/>
              <a:t>】</a:t>
            </a:r>
            <a:r>
              <a:rPr kumimoji="1" lang="ja-JP" altLang="en-US" dirty="0"/>
              <a:t>安全は自主的に自分たちで守るという意識を持ち続けている組織であること。</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36</a:t>
            </a:fld>
            <a:endParaRPr kumimoji="1" lang="ja-JP" altLang="en-US"/>
          </a:p>
        </p:txBody>
      </p:sp>
    </p:spTree>
    <p:extLst>
      <p:ext uri="{BB962C8B-B14F-4D97-AF65-F5344CB8AC3E}">
        <p14:creationId xmlns:p14="http://schemas.microsoft.com/office/powerpoint/2010/main" val="2825061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では、どのような組織が、安全レベルが高いといえるか、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37</a:t>
            </a:fld>
            <a:endParaRPr kumimoji="1" lang="ja-JP" altLang="en-US"/>
          </a:p>
        </p:txBody>
      </p:sp>
    </p:spTree>
    <p:extLst>
      <p:ext uri="{BB962C8B-B14F-4D97-AF65-F5344CB8AC3E}">
        <p14:creationId xmlns:p14="http://schemas.microsoft.com/office/powerpoint/2010/main" val="156483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○はじめに重要なことは、組織内でのコミュニケーションである。</a:t>
            </a:r>
            <a:endParaRPr kumimoji="1" lang="en-US" altLang="ja-JP" dirty="0"/>
          </a:p>
          <a:p>
            <a:r>
              <a:rPr kumimoji="1" lang="ja-JP" altLang="en-US" dirty="0"/>
              <a:t>・トップが組織内の問題を把握しているか。</a:t>
            </a:r>
            <a:endParaRPr kumimoji="1" lang="en-US" altLang="ja-JP" dirty="0"/>
          </a:p>
          <a:p>
            <a:r>
              <a:rPr kumimoji="1" lang="ja-JP" altLang="en-US" dirty="0"/>
              <a:t>・全ての社員が組織内の問題点に関する正しい情報が得ているか。</a:t>
            </a:r>
            <a:endParaRPr kumimoji="1" lang="en-US" altLang="ja-JP" dirty="0"/>
          </a:p>
          <a:p>
            <a:r>
              <a:rPr kumimoji="1" lang="ja-JP" altLang="en-US" dirty="0"/>
              <a:t>・全ての社員が組織の目標をきちっと把握しているか。</a:t>
            </a:r>
            <a:endParaRPr kumimoji="1" lang="en-US" altLang="ja-JP" dirty="0"/>
          </a:p>
          <a:p>
            <a:r>
              <a:rPr kumimoji="1" lang="ja-JP" altLang="en-US" dirty="0"/>
              <a:t>など、コミュニケーションが取れていない組織は意思疎通ができず、バラバラな組織となり、個人の勝手な判断、行動につながる。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38</a:t>
            </a:fld>
            <a:endParaRPr kumimoji="1" lang="ja-JP" altLang="en-US"/>
          </a:p>
        </p:txBody>
      </p:sp>
    </p:spTree>
    <p:extLst>
      <p:ext uri="{BB962C8B-B14F-4D97-AF65-F5344CB8AC3E}">
        <p14:creationId xmlns:p14="http://schemas.microsoft.com/office/powerpoint/2010/main" val="2816729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○また、失敗したことが報告され、分析される組織でなければならない。</a:t>
            </a:r>
            <a:endParaRPr kumimoji="1" lang="en-US" altLang="ja-JP" dirty="0"/>
          </a:p>
          <a:p>
            <a:r>
              <a:rPr kumimoji="1" lang="ja-JP" altLang="en-US" dirty="0"/>
              <a:t>・組織として、失敗は常に起こると考えられているか。</a:t>
            </a:r>
            <a:endParaRPr kumimoji="1" lang="en-US" altLang="ja-JP" dirty="0"/>
          </a:p>
          <a:p>
            <a:r>
              <a:rPr kumimoji="1" lang="ja-JP" altLang="en-US" dirty="0"/>
              <a:t>・また失敗が起こったときの対処が準備されているか。</a:t>
            </a:r>
            <a:endParaRPr kumimoji="1" lang="en-US" altLang="ja-JP" dirty="0"/>
          </a:p>
          <a:p>
            <a:r>
              <a:rPr kumimoji="1" lang="ja-JP" altLang="en-US" dirty="0"/>
              <a:t>・起こった事故やエラー事例が分析され、それが安全教育に反映されているか</a:t>
            </a:r>
            <a:endParaRPr kumimoji="1" lang="en-US" altLang="ja-JP" dirty="0"/>
          </a:p>
          <a:p>
            <a:r>
              <a:rPr kumimoji="1" lang="ja-JP" altLang="en-US" dirty="0"/>
              <a:t>このように、組織として同じ失敗を繰り返し起こさない取組がなされている。</a:t>
            </a:r>
            <a:r>
              <a:rPr kumimoji="1" lang="en-US" altLang="ja-JP" dirty="0"/>
              <a:t>【</a:t>
            </a:r>
            <a:r>
              <a:rPr kumimoji="1" lang="ja-JP" altLang="en-US" dirty="0"/>
              <a:t>く</a:t>
            </a:r>
            <a:r>
              <a:rPr kumimoji="1" lang="en-US" altLang="ja-JP" dirty="0"/>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39</a:t>
            </a:fld>
            <a:endParaRPr kumimoji="1" lang="ja-JP" altLang="en-US"/>
          </a:p>
        </p:txBody>
      </p:sp>
    </p:spTree>
    <p:extLst>
      <p:ext uri="{BB962C8B-B14F-4D97-AF65-F5344CB8AC3E}">
        <p14:creationId xmlns:p14="http://schemas.microsoft.com/office/powerpoint/2010/main" val="1454078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4</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○また、組織人として、自分や他人に厳しく対処できているか。</a:t>
            </a:r>
            <a:endParaRPr kumimoji="1" lang="en-US" altLang="ja-JP" dirty="0"/>
          </a:p>
          <a:p>
            <a:r>
              <a:rPr kumimoji="1" lang="ja-JP" altLang="en-US" dirty="0"/>
              <a:t>これは、あくまでも人間の特性に基づくヒューマンエラーではないが、</a:t>
            </a:r>
            <a:endParaRPr kumimoji="1" lang="en-US" altLang="ja-JP" dirty="0"/>
          </a:p>
          <a:p>
            <a:r>
              <a:rPr kumimoji="1" lang="ja-JP" altLang="en-US" dirty="0"/>
              <a:t>・ルール違反や不安全行動を黙認しない。</a:t>
            </a:r>
            <a:endParaRPr kumimoji="1" lang="en-US" altLang="ja-JP" dirty="0"/>
          </a:p>
          <a:p>
            <a:r>
              <a:rPr kumimoji="1" lang="ja-JP" altLang="en-US" dirty="0"/>
              <a:t>・お互いが注意し合う。</a:t>
            </a:r>
            <a:endParaRPr kumimoji="1" lang="en-US" altLang="ja-JP" dirty="0"/>
          </a:p>
          <a:p>
            <a:r>
              <a:rPr kumimoji="1" lang="ja-JP" altLang="en-US" dirty="0"/>
              <a:t>このように、自分にも他人に対しても厳しさが必要である。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40</a:t>
            </a:fld>
            <a:endParaRPr kumimoji="1" lang="ja-JP" altLang="en-US"/>
          </a:p>
        </p:txBody>
      </p:sp>
    </p:spTree>
    <p:extLst>
      <p:ext uri="{BB962C8B-B14F-4D97-AF65-F5344CB8AC3E}">
        <p14:creationId xmlns:p14="http://schemas.microsoft.com/office/powerpoint/2010/main" val="3335300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さらに、</a:t>
            </a:r>
            <a:r>
              <a:rPr kumimoji="1" lang="en-US" altLang="ja-JP" dirty="0"/>
              <a:t>【</a:t>
            </a:r>
            <a:r>
              <a:rPr kumimoji="1" lang="ja-JP" altLang="en-US" dirty="0"/>
              <a:t>く</a:t>
            </a:r>
            <a:r>
              <a:rPr kumimoji="1" lang="en-US" altLang="ja-JP" dirty="0"/>
              <a:t>】</a:t>
            </a:r>
          </a:p>
          <a:p>
            <a:r>
              <a:rPr kumimoji="1" lang="ja-JP" altLang="en-US" dirty="0"/>
              <a:t>○組織が、行うべき目標に対して、やり方を強制せず、個人に一定の自主性を尊重しているか。</a:t>
            </a:r>
            <a:r>
              <a:rPr kumimoji="1" lang="en-US" altLang="ja-JP" dirty="0"/>
              <a:t>【</a:t>
            </a:r>
            <a:r>
              <a:rPr kumimoji="1" lang="ja-JP" altLang="en-US" dirty="0"/>
              <a:t>く</a:t>
            </a:r>
            <a:r>
              <a:rPr kumimoji="1" lang="en-US" altLang="ja-JP" dirty="0"/>
              <a:t>】</a:t>
            </a:r>
          </a:p>
          <a:p>
            <a:r>
              <a:rPr kumimoji="1" lang="ja-JP" altLang="en-US" dirty="0"/>
              <a:t>○全ての部門、階層に関係なく、組織として、全社員が安全管理及び活動に参加しているか。</a:t>
            </a:r>
            <a:r>
              <a:rPr kumimoji="1" lang="en-US" altLang="ja-JP" dirty="0"/>
              <a:t>【</a:t>
            </a:r>
            <a:r>
              <a:rPr kumimoji="1" lang="ja-JP" altLang="en-US" dirty="0"/>
              <a:t>く</a:t>
            </a:r>
            <a:r>
              <a:rPr kumimoji="1" lang="en-US" altLang="ja-JP" dirty="0"/>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41</a:t>
            </a:fld>
            <a:endParaRPr kumimoji="1" lang="ja-JP" altLang="en-US"/>
          </a:p>
        </p:txBody>
      </p:sp>
    </p:spTree>
    <p:extLst>
      <p:ext uri="{BB962C8B-B14F-4D97-AF65-F5344CB8AC3E}">
        <p14:creationId xmlns:p14="http://schemas.microsoft.com/office/powerpoint/2010/main" val="42381361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○また、現場重視の組織になっているか。</a:t>
            </a:r>
            <a:endParaRPr kumimoji="1" lang="en-US" altLang="ja-JP" dirty="0"/>
          </a:p>
          <a:p>
            <a:r>
              <a:rPr kumimoji="1" lang="ja-JP" altLang="en-US" dirty="0"/>
              <a:t>・現場の責任において、緊急事態発生時にマニュアルに縛られず、その場に応じ柔軟に対応できるようになっているか。またその能力を有する教育がなされているか。</a:t>
            </a:r>
            <a:endParaRPr kumimoji="1" lang="en-US" altLang="ja-JP" dirty="0"/>
          </a:p>
          <a:p>
            <a:r>
              <a:rPr kumimoji="1" lang="ja-JP" altLang="en-US" dirty="0"/>
              <a:t>・そのための現場の担当者に、相応の権限が与えられているか。</a:t>
            </a:r>
            <a:r>
              <a:rPr kumimoji="1" lang="en-US" altLang="ja-JP" dirty="0"/>
              <a:t>【</a:t>
            </a:r>
            <a:r>
              <a:rPr kumimoji="1" lang="ja-JP" altLang="en-US" dirty="0"/>
              <a:t>く</a:t>
            </a:r>
            <a:r>
              <a:rPr kumimoji="1" lang="en-US" altLang="ja-JP" dirty="0"/>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42</a:t>
            </a:fld>
            <a:endParaRPr kumimoji="1" lang="ja-JP" altLang="en-US"/>
          </a:p>
        </p:txBody>
      </p:sp>
    </p:spTree>
    <p:extLst>
      <p:ext uri="{BB962C8B-B14F-4D97-AF65-F5344CB8AC3E}">
        <p14:creationId xmlns:p14="http://schemas.microsoft.com/office/powerpoint/2010/main" val="3001796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○組織として、継続的にチェックを行っているか。</a:t>
            </a:r>
            <a:endParaRPr kumimoji="1" lang="en-US" altLang="ja-JP" dirty="0"/>
          </a:p>
          <a:p>
            <a:r>
              <a:rPr kumimoji="1" lang="ja-JP" altLang="en-US" dirty="0"/>
              <a:t>・安全確保に取り組んださまざまな業務や教育、さらに発生した事故事例等を継続的に見直すなど、常に</a:t>
            </a:r>
            <a:r>
              <a:rPr kumimoji="1" lang="en-US" altLang="ja-JP" dirty="0"/>
              <a:t>PDCA</a:t>
            </a:r>
            <a:r>
              <a:rPr kumimoji="1" lang="ja-JP" altLang="en-US" dirty="0"/>
              <a:t>サイクルが回っているか。</a:t>
            </a:r>
            <a:endParaRPr kumimoji="1" lang="en-US" altLang="ja-JP" dirty="0"/>
          </a:p>
          <a:p>
            <a:endParaRPr kumimoji="1" lang="en-US" altLang="ja-JP" dirty="0"/>
          </a:p>
          <a:p>
            <a:r>
              <a:rPr kumimoji="1" lang="ja-JP" altLang="en-US" dirty="0"/>
              <a:t>このような組織が安全レベルが高い組織といえるものあり、繰り返し継続していくことが安全文化の醸成につながる。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43</a:t>
            </a:fld>
            <a:endParaRPr kumimoji="1" lang="ja-JP" altLang="en-US"/>
          </a:p>
        </p:txBody>
      </p:sp>
    </p:spTree>
    <p:extLst>
      <p:ext uri="{BB962C8B-B14F-4D97-AF65-F5344CB8AC3E}">
        <p14:creationId xmlns:p14="http://schemas.microsoft.com/office/powerpoint/2010/main" val="22212713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44</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9568831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sz="1200" dirty="0"/>
              <a:t>ではここで、安全にかかる意識・環境等にかかる皆さんの認識を確認したいと思う。</a:t>
            </a:r>
            <a:r>
              <a:rPr kumimoji="1" lang="en-US" altLang="ja-JP" sz="1200" dirty="0"/>
              <a:t>【</a:t>
            </a:r>
            <a:r>
              <a:rPr kumimoji="1" lang="ja-JP" altLang="en-US" sz="1200" dirty="0"/>
              <a:t>く</a:t>
            </a:r>
            <a:r>
              <a:rPr kumimoji="1" lang="en-US" altLang="ja-JP" sz="1200" dirty="0"/>
              <a:t>】</a:t>
            </a:r>
          </a:p>
          <a:p>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①普段の作業に例外が発生することはまず無い</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②直面する状況や問題点・課題は毎日同じようなものだ</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③業務に必要な情報の全てがスタッフの手に入りにくい</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45</a:t>
            </a:fld>
            <a:endParaRPr kumimoji="1" lang="ja-JP" altLang="en-US"/>
          </a:p>
        </p:txBody>
      </p:sp>
    </p:spTree>
    <p:extLst>
      <p:ext uri="{BB962C8B-B14F-4D97-AF65-F5344CB8AC3E}">
        <p14:creationId xmlns:p14="http://schemas.microsoft.com/office/powerpoint/2010/main" val="22983307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④スタッフは業務遂行に当って特定の方法を遵守するよう求められる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⑤時間、コスト、成長率、利益などについてスタッフにノルマが課せられる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⑥スタッフはノルマ達成に追われ、しばしば近道となる案を取ろうとする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46</a:t>
            </a:fld>
            <a:endParaRPr kumimoji="1" lang="ja-JP" altLang="en-US"/>
          </a:p>
        </p:txBody>
      </p:sp>
    </p:spTree>
    <p:extLst>
      <p:ext uri="{BB962C8B-B14F-4D97-AF65-F5344CB8AC3E}">
        <p14:creationId xmlns:p14="http://schemas.microsoft.com/office/powerpoint/2010/main" val="19489850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⑦職場にミスの報告を躊躇させる雰囲気がある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⑧不測の事態が起きた時、対策を講じる権限がスタッフにほとんど無い</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⑨スタッフの多くは不測の事態に対する必要なスキルや専門知識に欠ける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endParaRPr kumimoji="1" lang="en-US" altLang="ja-JP" sz="1200"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47</a:t>
            </a:fld>
            <a:endParaRPr kumimoji="1" lang="ja-JP" altLang="en-US"/>
          </a:p>
        </p:txBody>
      </p:sp>
    </p:spTree>
    <p:extLst>
      <p:ext uri="{BB962C8B-B14F-4D97-AF65-F5344CB8AC3E}">
        <p14:creationId xmlns:p14="http://schemas.microsoft.com/office/powerpoint/2010/main" val="2115874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⑩討議中、議論の前提に疑問を投げかけるような発言をすることはない</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⑪ミスをするとよく責められる</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く</a:t>
            </a:r>
            <a:r>
              <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r>
              <a:rPr kumimoji="1" lang="ja-JP" altLang="en-US"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rPr>
              <a:t>⑫他の者に助けを求めにくい雰囲気がある</a:t>
            </a:r>
            <a:endPar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600"/>
              </a:spcBef>
              <a:spcAft>
                <a:spcPts val="200"/>
              </a:spcAft>
              <a:buClr>
                <a:srgbClr val="000000">
                  <a:lumMod val="75000"/>
                  <a:lumOff val="25000"/>
                </a:srgbClr>
              </a:buClr>
              <a:buSzPct val="100000"/>
              <a:buFont typeface="+mj-ea"/>
              <a:buNone/>
              <a:tabLst/>
              <a:defRPr/>
            </a:pPr>
            <a:endParaRPr kumimoji="1" lang="en-US" altLang="ja-JP" sz="1200" b="0" i="0" u="none" strike="noStrike" kern="1200" cap="none" spc="0" normalizeH="0" baseline="0" noProof="0" dirty="0">
              <a:ln>
                <a:noFill/>
              </a:ln>
              <a:solidFill>
                <a:srgbClr val="000000">
                  <a:lumMod val="75000"/>
                  <a:lumOff val="25000"/>
                </a:srgb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いかがでしたか？これらの状況は、いずれも決して良い状況ではない。</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今後、事業を進めていく上で、組織はもとより社員個々人として、このような状況にしない、させないことが大切である。</a:t>
            </a:r>
            <a:endParaRPr kumimoji="1" lang="en-US" altLang="ja-JP" sz="1200"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48</a:t>
            </a:fld>
            <a:endParaRPr kumimoji="1" lang="ja-JP" altLang="en-US"/>
          </a:p>
        </p:txBody>
      </p:sp>
    </p:spTree>
    <p:extLst>
      <p:ext uri="{BB962C8B-B14F-4D97-AF65-F5344CB8AC3E}">
        <p14:creationId xmlns:p14="http://schemas.microsoft.com/office/powerpoint/2010/main" val="3305896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では、現場部門の安全風土はどうか</a:t>
            </a:r>
            <a:endParaRPr kumimoji="1" lang="en-US" altLang="ja-JP" dirty="0"/>
          </a:p>
          <a:p>
            <a:r>
              <a:rPr kumimoji="1" lang="ja-JP" altLang="en-US" dirty="0"/>
              <a:t>○現場では作業に関するコミュニケーションが十分に取られているか</a:t>
            </a:r>
            <a:endParaRPr kumimoji="1" lang="en-US" altLang="ja-JP" dirty="0"/>
          </a:p>
          <a:p>
            <a:r>
              <a:rPr kumimoji="1" lang="ja-JP" altLang="en-US" dirty="0"/>
              <a:t>・上司と部下、同僚間での作業上のコミュニケーションは作業安全の基本である。</a:t>
            </a:r>
          </a:p>
          <a:p>
            <a:br>
              <a:rPr kumimoji="1" lang="en-US" altLang="ja-JP" dirty="0"/>
            </a:br>
            <a:r>
              <a:rPr kumimoji="1" lang="ja-JP" altLang="en-US" dirty="0"/>
              <a:t>○所属長は部下一人ひとりの名前を呼んで話をしているか</a:t>
            </a:r>
            <a:endParaRPr kumimoji="1" lang="en-US" altLang="ja-JP" dirty="0"/>
          </a:p>
          <a:p>
            <a:r>
              <a:rPr kumimoji="1" lang="ja-JP" altLang="en-US" dirty="0"/>
              <a:t>・業務を指示する際に日本では、「おい」や「おまえ」ということがよくあるが、名前を呼ぶことは、個人を認めることであり必須である。</a:t>
            </a:r>
          </a:p>
          <a:p>
            <a:br>
              <a:rPr kumimoji="1" lang="en-US" altLang="ja-JP" dirty="0"/>
            </a:br>
            <a:r>
              <a:rPr kumimoji="1" lang="ja-JP" altLang="en-US" dirty="0"/>
              <a:t>○作業や安全に関して上下の関係なく意見を述べることができるようになっているか</a:t>
            </a:r>
            <a:endParaRPr kumimoji="1" lang="en-US" altLang="ja-JP" dirty="0"/>
          </a:p>
          <a:p>
            <a:r>
              <a:rPr kumimoji="1" lang="ja-JP" altLang="en-US" dirty="0"/>
              <a:t>・気づいた意見を言わないのは危険を放置していることと同じ。ただし、意見を言えるような雰囲気作り・環境作りが大切である。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49</a:t>
            </a:fld>
            <a:endParaRPr kumimoji="1" lang="ja-JP" altLang="en-US"/>
          </a:p>
        </p:txBody>
      </p:sp>
    </p:spTree>
    <p:extLst>
      <p:ext uri="{BB962C8B-B14F-4D97-AF65-F5344CB8AC3E}">
        <p14:creationId xmlns:p14="http://schemas.microsoft.com/office/powerpoint/2010/main" val="380853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最後に、皆さん、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安全に対する考え方は、民族や国家の思想が背景になっており、歴史的な影響が大きいと言われています。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このため、我々日本人とは、受け止め方に大きな違いもあると言われていますが、この状況をどのように思われるでしょうか？</a:t>
            </a:r>
            <a:endParaRPr kumimoji="1" lang="en-US" altLang="ja-JP" dirty="0"/>
          </a:p>
          <a:p>
            <a:endParaRPr kumimoji="1" lang="en-US" altLang="ja-JP" dirty="0"/>
          </a:p>
          <a:p>
            <a:r>
              <a:rPr kumimoji="1" lang="ja-JP" altLang="en-US" dirty="0"/>
              <a:t>①この状況から問題意識はあるか？</a:t>
            </a:r>
            <a:endParaRPr kumimoji="1" lang="en-US" altLang="ja-JP" dirty="0"/>
          </a:p>
          <a:p>
            <a:r>
              <a:rPr kumimoji="1" lang="ja-JP" altLang="en-US" dirty="0"/>
              <a:t>問題だと思われる方は、どこが、何が問題であると思うか？</a:t>
            </a:r>
            <a:endParaRPr kumimoji="1" lang="en-US" altLang="ja-JP" dirty="0"/>
          </a:p>
          <a:p>
            <a:r>
              <a:rPr kumimoji="1" lang="ja-JP" altLang="en-US" dirty="0"/>
              <a:t>②では、なぜこのような状況なっていると思うか？</a:t>
            </a:r>
            <a:endParaRPr kumimoji="1" lang="en-US" altLang="ja-JP" dirty="0"/>
          </a:p>
          <a:p>
            <a:r>
              <a:rPr kumimoji="1" lang="ja-JP" altLang="en-US" dirty="0"/>
              <a:t>国民性や文化で片付けても良いと思うのか？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③少なくとも新しい会社では、どうすれば良いと思うか？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④そうしていくための課題は、解決への課題はなんだと思うか？</a:t>
            </a:r>
            <a:endParaRPr kumimoji="1" lang="en-US" altLang="ja-JP" dirty="0"/>
          </a:p>
          <a:p>
            <a:endParaRPr kumimoji="1" lang="en-US" altLang="ja-JP" dirty="0"/>
          </a:p>
          <a:p>
            <a:r>
              <a:rPr kumimoji="1" lang="ja-JP" altLang="en-US" dirty="0"/>
              <a:t>安全最優先の意識は、まずは経営層の方々から意識する必要がある。</a:t>
            </a:r>
            <a:endParaRPr kumimoji="1" lang="en-US" altLang="ja-JP" dirty="0"/>
          </a:p>
          <a:p>
            <a:r>
              <a:rPr kumimoji="1" lang="ja-JP" altLang="en-US" dirty="0"/>
              <a:t>そこから、社員の一人ひとりが意識するようになり、組織としての安全風土につながる。</a:t>
            </a:r>
            <a:endParaRPr kumimoji="1" lang="en-US" altLang="ja-JP" dirty="0"/>
          </a:p>
          <a:p>
            <a:r>
              <a:rPr kumimoji="1" lang="ja-JP" altLang="en-US" dirty="0"/>
              <a:t>それが、乗車されたお客さまに伝わり、将来的には国全体にまで安全文化が広がっていくことが期待される。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a:t>
            </a:fld>
            <a:endParaRPr kumimoji="1" lang="ja-JP" altLang="en-US"/>
          </a:p>
        </p:txBody>
      </p:sp>
    </p:spTree>
    <p:extLst>
      <p:ext uri="{BB962C8B-B14F-4D97-AF65-F5344CB8AC3E}">
        <p14:creationId xmlns:p14="http://schemas.microsoft.com/office/powerpoint/2010/main" val="3041329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○所属長は生産性や安全性だけでなく、作業員一人ひとりの問題にも注意しているか</a:t>
            </a:r>
            <a:endParaRPr kumimoji="1" lang="en-US" altLang="ja-JP" dirty="0"/>
          </a:p>
          <a:p>
            <a:r>
              <a:rPr kumimoji="1" lang="ja-JP" altLang="en-US" dirty="0"/>
              <a:t>・生産性、安全性への注意はもちろんであるが、作業員が抱えている問題や悩みが災害につながることが多々あることは事実である。</a:t>
            </a:r>
            <a:br>
              <a:rPr kumimoji="1" lang="en-US" altLang="ja-JP" dirty="0"/>
            </a:br>
            <a:endParaRPr kumimoji="1" lang="ja-JP" altLang="en-US" dirty="0"/>
          </a:p>
          <a:p>
            <a:r>
              <a:rPr kumimoji="1" lang="ja-JP" altLang="en-US" dirty="0"/>
              <a:t>○現場独自の安全制度や安全活動が行われているか</a:t>
            </a:r>
            <a:endParaRPr kumimoji="1" lang="en-US" altLang="ja-JP" dirty="0"/>
          </a:p>
          <a:p>
            <a:r>
              <a:rPr kumimoji="1" lang="ja-JP" altLang="en-US" dirty="0"/>
              <a:t>・各現場に見合った制度作りや安全活動は、現場社員の安全意識の向上につながる。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50</a:t>
            </a:fld>
            <a:endParaRPr kumimoji="1" lang="ja-JP" altLang="en-US"/>
          </a:p>
        </p:txBody>
      </p:sp>
    </p:spTree>
    <p:extLst>
      <p:ext uri="{BB962C8B-B14F-4D97-AF65-F5344CB8AC3E}">
        <p14:creationId xmlns:p14="http://schemas.microsoft.com/office/powerpoint/2010/main" val="21598863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○整理・整頓を徹底しているか</a:t>
            </a:r>
            <a:endParaRPr kumimoji="1" lang="en-US" altLang="ja-JP" dirty="0"/>
          </a:p>
          <a:p>
            <a:r>
              <a:rPr kumimoji="1" lang="ja-JP" altLang="en-US" dirty="0"/>
              <a:t>・整理整頓をすることで、隠れた危険の芽の発見につながることを理解しなければならない。</a:t>
            </a:r>
            <a:endParaRPr kumimoji="1" lang="en-US" altLang="ja-JP" dirty="0"/>
          </a:p>
          <a:p>
            <a:endParaRPr kumimoji="1" lang="ja-JP" altLang="en-US" dirty="0"/>
          </a:p>
          <a:p>
            <a:r>
              <a:rPr kumimoji="1" lang="ja-JP" altLang="en-US" dirty="0"/>
              <a:t>○危険予知トレーニングや教育は、様々な事故パターンを想定して行われているか</a:t>
            </a:r>
            <a:endParaRPr kumimoji="1" lang="en-US" altLang="ja-JP" dirty="0"/>
          </a:p>
          <a:p>
            <a:r>
              <a:rPr kumimoji="1" lang="ja-JP" altLang="en-US" dirty="0"/>
              <a:t>・日本の現場では危険予知トレーニングが多く行われている。このようなトレーニングにより危険を感じる能力を身につけることも重要である。</a:t>
            </a:r>
            <a:endParaRPr kumimoji="1" lang="en-US" altLang="ja-JP" dirty="0"/>
          </a:p>
          <a:p>
            <a:endParaRPr kumimoji="1" lang="ja-JP" altLang="en-US" dirty="0"/>
          </a:p>
          <a:p>
            <a:r>
              <a:rPr kumimoji="1" lang="ja-JP" altLang="en-US" dirty="0"/>
              <a:t>○マニュアル準拠だけではない積極的な安全対策が行われているか</a:t>
            </a:r>
            <a:endParaRPr kumimoji="1" lang="en-US" altLang="ja-JP" dirty="0"/>
          </a:p>
          <a:p>
            <a:r>
              <a:rPr kumimoji="1" lang="ja-JP" altLang="en-US" dirty="0"/>
              <a:t>・マニュアルが重要であることは間違いないが、マニュアルにない事態が発生することも多くある。マニュアル準拠だけでなく、さらに積極的に安全対策を考え行う必要がある。</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51</a:t>
            </a:fld>
            <a:endParaRPr kumimoji="1" lang="ja-JP" altLang="en-US"/>
          </a:p>
        </p:txBody>
      </p:sp>
    </p:spTree>
    <p:extLst>
      <p:ext uri="{BB962C8B-B14F-4D97-AF65-F5344CB8AC3E}">
        <p14:creationId xmlns:p14="http://schemas.microsoft.com/office/powerpoint/2010/main" val="36615150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r>
              <a:rPr kumimoji="1" lang="ja-JP" altLang="en-US" dirty="0"/>
              <a:t>○作業員の能力を尊重しているか</a:t>
            </a:r>
            <a:endParaRPr kumimoji="1" lang="en-US" altLang="ja-JP" dirty="0"/>
          </a:p>
          <a:p>
            <a:r>
              <a:rPr kumimoji="1" lang="ja-JP" altLang="en-US" dirty="0"/>
              <a:t>・上司は、部下たる作業員を下に見るのではなく、その能力を尊重し、さらに引き出すために教育を行うなどの工夫が必要である。</a:t>
            </a:r>
          </a:p>
          <a:p>
            <a:r>
              <a:rPr kumimoji="1" lang="ja-JP" altLang="en-US" dirty="0"/>
              <a:t>○見間違い、聞き違い、勘違いなどの人間の特性を理解した手順になっているか</a:t>
            </a:r>
            <a:endParaRPr kumimoji="1" lang="en-US" altLang="ja-JP" dirty="0"/>
          </a:p>
          <a:p>
            <a:r>
              <a:rPr kumimoji="1" lang="ja-JP" altLang="en-US" dirty="0"/>
              <a:t>・現場で作業手順等を策定する際には、これらの人間の特性に配慮した手順が必要であり、さらに実際に作業を行う者の意見を取り入れることが大事である。</a:t>
            </a:r>
            <a:endParaRPr kumimoji="1" lang="en-US" altLang="ja-JP" dirty="0"/>
          </a:p>
          <a:p>
            <a:endParaRPr kumimoji="1" lang="en-US" altLang="ja-JP" dirty="0"/>
          </a:p>
          <a:p>
            <a:r>
              <a:rPr kumimoji="1" lang="ja-JP" altLang="en-US" dirty="0"/>
              <a:t>現場部門では、これらの点についても常々意識し実践していただきたい。</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52</a:t>
            </a:fld>
            <a:endParaRPr kumimoji="1" lang="ja-JP" altLang="en-US"/>
          </a:p>
        </p:txBody>
      </p:sp>
    </p:spTree>
    <p:extLst>
      <p:ext uri="{BB962C8B-B14F-4D97-AF65-F5344CB8AC3E}">
        <p14:creationId xmlns:p14="http://schemas.microsoft.com/office/powerpoint/2010/main" val="299552590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では次に安全の考え方についての質問</a:t>
            </a:r>
            <a:endParaRPr kumimoji="1" lang="en-US" altLang="ja-JP" dirty="0"/>
          </a:p>
          <a:p>
            <a:r>
              <a:rPr kumimoji="1" lang="ja-JP" altLang="en-US" dirty="0"/>
              <a:t>こちらも各自でチェックしてください。</a:t>
            </a:r>
            <a:endParaRPr kumimoji="1" lang="en-US" altLang="ja-JP" dirty="0"/>
          </a:p>
          <a:p>
            <a:endParaRPr kumimoji="1" lang="en-US" altLang="ja-JP" dirty="0"/>
          </a:p>
          <a:p>
            <a:r>
              <a:rPr kumimoji="1" lang="ja-JP" altLang="en-US" dirty="0"/>
              <a:t>「事故・災害は、努力することで二度と起こらないようにできる。」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53</a:t>
            </a:fld>
            <a:endParaRPr kumimoji="1" lang="ja-JP" altLang="en-US"/>
          </a:p>
        </p:txBody>
      </p:sp>
    </p:spTree>
    <p:extLst>
      <p:ext uri="{BB962C8B-B14F-4D97-AF65-F5344CB8AC3E}">
        <p14:creationId xmlns:p14="http://schemas.microsoft.com/office/powerpoint/2010/main" val="41172378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技術革新により、一定の事故防止は可能ではあるが、故障や人間が起こすエラーについては、努力ですべての事故を防ぐことは不可能である。</a:t>
            </a:r>
            <a:endParaRPr kumimoji="1" lang="en-US" altLang="ja-JP" dirty="0"/>
          </a:p>
          <a:p>
            <a:r>
              <a:rPr kumimoji="1" lang="ja-JP" altLang="en-US" dirty="0"/>
              <a:t>常に、事故は発生する可能性があるということを意識しなければならない。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54</a:t>
            </a:fld>
            <a:endParaRPr kumimoji="1" lang="ja-JP" altLang="en-US"/>
          </a:p>
        </p:txBody>
      </p:sp>
    </p:spTree>
    <p:extLst>
      <p:ext uri="{BB962C8B-B14F-4D97-AF65-F5344CB8AC3E}">
        <p14:creationId xmlns:p14="http://schemas.microsoft.com/office/powerpoint/2010/main" val="3478139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「事故・災害の主な原因は人である。」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55</a:t>
            </a:fld>
            <a:endParaRPr kumimoji="1" lang="ja-JP" altLang="en-US"/>
          </a:p>
        </p:txBody>
      </p:sp>
    </p:spTree>
    <p:extLst>
      <p:ext uri="{BB962C8B-B14F-4D97-AF65-F5344CB8AC3E}">
        <p14:creationId xmlns:p14="http://schemas.microsoft.com/office/powerpoint/2010/main" val="42846895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事故・災害は「人」に起因する事象が多いものの、先ほどとは逆に、技術的な対応や組織の関与といったことに起因することも多くある。特に組織のあり方については重要視すべきである。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56</a:t>
            </a:fld>
            <a:endParaRPr kumimoji="1" lang="ja-JP" altLang="en-US"/>
          </a:p>
        </p:txBody>
      </p:sp>
    </p:spTree>
    <p:extLst>
      <p:ext uri="{BB962C8B-B14F-4D97-AF65-F5344CB8AC3E}">
        <p14:creationId xmlns:p14="http://schemas.microsoft.com/office/powerpoint/2010/main" val="3621434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「管理体制の確立、人の教育訓練、規制強化を行えば安全は確保できる。」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57</a:t>
            </a:fld>
            <a:endParaRPr kumimoji="1" lang="ja-JP" altLang="en-US"/>
          </a:p>
        </p:txBody>
      </p:sp>
    </p:spTree>
    <p:extLst>
      <p:ext uri="{BB962C8B-B14F-4D97-AF65-F5344CB8AC3E}">
        <p14:creationId xmlns:p14="http://schemas.microsoft.com/office/powerpoint/2010/main" val="2761389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管理体制を確立すること、また人に対する適切な教育と訓練はもちろん重要である。</a:t>
            </a:r>
            <a:endParaRPr kumimoji="1" lang="en-US" altLang="ja-JP" dirty="0"/>
          </a:p>
          <a:p>
            <a:r>
              <a:rPr kumimoji="1" lang="ja-JP" altLang="en-US" dirty="0"/>
              <a:t>ただし、それに加え、人はミスを犯すことを認識した上で、技術力を向上させること、また組織として意見の吸い上げやそれに対する対応など、良好な組織運営が求められます。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58</a:t>
            </a:fld>
            <a:endParaRPr kumimoji="1" lang="ja-JP" altLang="en-US"/>
          </a:p>
        </p:txBody>
      </p:sp>
    </p:spTree>
    <p:extLst>
      <p:ext uri="{BB962C8B-B14F-4D97-AF65-F5344CB8AC3E}">
        <p14:creationId xmlns:p14="http://schemas.microsoft.com/office/powerpoint/2010/main" val="15219937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「安全確保に設備面でのコストはかけられない。」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59</a:t>
            </a:fld>
            <a:endParaRPr kumimoji="1" lang="ja-JP" altLang="en-US"/>
          </a:p>
        </p:txBody>
      </p:sp>
    </p:spTree>
    <p:extLst>
      <p:ext uri="{BB962C8B-B14F-4D97-AF65-F5344CB8AC3E}">
        <p14:creationId xmlns:p14="http://schemas.microsoft.com/office/powerpoint/2010/main" val="94982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輸送</a:t>
            </a:r>
            <a:r>
              <a:rPr kumimoji="1" lang="ja-JP" altLang="en-US" dirty="0"/>
              <a:t>の安全をどのように考えるか</a:t>
            </a:r>
            <a:r>
              <a:rPr kumimoji="1" lang="en-US" altLang="ja-JP" dirty="0"/>
              <a:t>【</a:t>
            </a:r>
            <a:r>
              <a:rPr kumimoji="1" lang="ja-JP" altLang="en-US" dirty="0"/>
              <a:t>く</a:t>
            </a:r>
            <a:r>
              <a:rPr kumimoji="1" lang="en-US" altLang="ja-JP" dirty="0"/>
              <a:t>】</a:t>
            </a:r>
          </a:p>
          <a:p>
            <a:endParaRPr kumimoji="1" lang="en-US" altLang="ja-JP" dirty="0"/>
          </a:p>
          <a:p>
            <a:r>
              <a:rPr kumimoji="1" lang="ja-JP" altLang="en-US" dirty="0"/>
              <a:t>○安全に関する一般論としては、</a:t>
            </a:r>
            <a:r>
              <a:rPr kumimoji="1" lang="en-US" altLang="ja-JP" dirty="0"/>
              <a:t>【</a:t>
            </a:r>
            <a:r>
              <a:rPr kumimoji="1" lang="ja-JP" altLang="en-US" dirty="0"/>
              <a:t>く</a:t>
            </a:r>
            <a:r>
              <a:rPr kumimoji="1" lang="en-US" altLang="ja-JP" dirty="0"/>
              <a:t>】</a:t>
            </a:r>
          </a:p>
          <a:p>
            <a:r>
              <a:rPr kumimoji="1" lang="ja-JP" altLang="en-US" dirty="0"/>
              <a:t>①人・組織・所有物に損傷や損害がないと客観的に判断できる状態であり、</a:t>
            </a:r>
            <a:endParaRPr kumimoji="1" lang="en-US" altLang="ja-JP" dirty="0"/>
          </a:p>
          <a:p>
            <a:r>
              <a:rPr kumimoji="1" lang="ja-JP" altLang="en-US" dirty="0"/>
              <a:t>②物やシステムなどの設計段階で、安全が十分に考慮され、人間が運用する際に安全が確保できている状態である。</a:t>
            </a:r>
            <a:endParaRPr kumimoji="1" lang="en-US" altLang="ja-JP" dirty="0"/>
          </a:p>
          <a:p>
            <a:r>
              <a:rPr kumimoji="1" lang="ja-JP" altLang="en-US" dirty="0"/>
              <a:t>③さらに、安全が確保できる状態であっても、利用する個人が安全に対する知識・意識を持ち、それに沿って行動している状態である。</a:t>
            </a:r>
            <a:endParaRPr kumimoji="1" lang="en-US" altLang="ja-JP" dirty="0"/>
          </a:p>
          <a:p>
            <a:r>
              <a:rPr kumimoji="1" lang="ja-JP" altLang="en-US" dirty="0"/>
              <a:t>④また、起こりうる可能性のあるリスクに対し、事前及び事後対策の両方がなされており、リスクが受容可能なレベルまで極小化している状態であることが</a:t>
            </a:r>
            <a:r>
              <a:rPr kumimoji="1" lang="en-US" altLang="ja-JP" dirty="0"/>
              <a:t>100</a:t>
            </a:r>
            <a:r>
              <a:rPr kumimoji="1" lang="ja-JP" altLang="en-US" dirty="0"/>
              <a:t>％とはいえないものの概ね安全な状態と考えられる。</a:t>
            </a:r>
            <a:endParaRPr kumimoji="1" lang="en-US" altLang="ja-JP" dirty="0"/>
          </a:p>
          <a:p>
            <a:endParaRPr kumimoji="1" lang="en-US" altLang="ja-JP" dirty="0"/>
          </a:p>
          <a:p>
            <a:r>
              <a:rPr kumimoji="1" lang="ja-JP" altLang="en-US" dirty="0"/>
              <a:t>○また、</a:t>
            </a:r>
            <a:r>
              <a:rPr kumimoji="1" lang="en-US" altLang="ja-JP" dirty="0"/>
              <a:t>【</a:t>
            </a:r>
            <a:r>
              <a:rPr kumimoji="1" lang="ja-JP" altLang="en-US" dirty="0"/>
              <a:t>く</a:t>
            </a:r>
            <a:r>
              <a:rPr kumimoji="1" lang="en-US" altLang="ja-JP" dirty="0"/>
              <a:t>】</a:t>
            </a:r>
            <a:r>
              <a:rPr kumimoji="1" lang="ja-JP" altLang="en-US" dirty="0"/>
              <a:t>安心とは、</a:t>
            </a:r>
            <a:r>
              <a:rPr kumimoji="1" lang="en-US" altLang="ja-JP" dirty="0"/>
              <a:t>【</a:t>
            </a:r>
            <a:r>
              <a:rPr kumimoji="1" lang="ja-JP" altLang="en-US" dirty="0"/>
              <a:t>く</a:t>
            </a:r>
            <a:r>
              <a:rPr kumimoji="1" lang="en-US" altLang="ja-JP" dirty="0"/>
              <a:t>】</a:t>
            </a:r>
          </a:p>
          <a:p>
            <a:r>
              <a:rPr kumimoji="1" lang="ja-JP" altLang="en-US" dirty="0"/>
              <a:t>①気にかかることがなく、心が落ち着き、安んじることがきる状態</a:t>
            </a:r>
            <a:endParaRPr kumimoji="1" lang="en-US" altLang="ja-JP" dirty="0"/>
          </a:p>
          <a:p>
            <a:endParaRPr kumimoji="1" lang="en-US" altLang="ja-JP" dirty="0"/>
          </a:p>
          <a:p>
            <a:r>
              <a:rPr kumimoji="1" lang="en-US" altLang="ja-JP" dirty="0"/>
              <a:t>【</a:t>
            </a:r>
            <a:r>
              <a:rPr kumimoji="1" lang="ja-JP" altLang="en-US" dirty="0"/>
              <a:t>ク</a:t>
            </a:r>
            <a:r>
              <a:rPr kumimoji="1" lang="en-US" altLang="ja-JP" dirty="0"/>
              <a:t>】</a:t>
            </a:r>
            <a:r>
              <a:rPr kumimoji="1" lang="ja-JP" altLang="en-US" dirty="0"/>
              <a:t>それを繋ぐものが、信頼です。</a:t>
            </a:r>
            <a:endParaRPr kumimoji="1" lang="en-US" altLang="ja-JP" dirty="0"/>
          </a:p>
          <a:p>
            <a:r>
              <a:rPr kumimoji="1" lang="ja-JP" altLang="en-US" dirty="0"/>
              <a:t>具体的には、</a:t>
            </a:r>
            <a:endParaRPr kumimoji="1" lang="en-US" altLang="ja-JP" dirty="0"/>
          </a:p>
          <a:p>
            <a:r>
              <a:rPr kumimoji="1" lang="ja-JP" altLang="en-US" dirty="0"/>
              <a:t>①自分が予測していないことは起きないと信じ、何かあっても受容できると信じている状態、</a:t>
            </a:r>
            <a:endParaRPr kumimoji="1" lang="en-US" altLang="ja-JP" dirty="0"/>
          </a:p>
          <a:p>
            <a:r>
              <a:rPr kumimoji="1" lang="ja-JP" altLang="en-US" dirty="0"/>
              <a:t>②関係する者の間で、互いに合意されるレベルの安全を確保できると信じ合える状況と考えられる。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mn-ea"/>
              </a:rPr>
              <a:t>「安全」は、リスクがあるなかで存在するので、「安心」はあり得ず、互いの「信頼」により達成するしかない。</a:t>
            </a:r>
            <a:endParaRPr kumimoji="1" lang="ja-JP" altLang="en-US" dirty="0">
              <a:solidFill>
                <a:srgbClr val="FF0000"/>
              </a:solidFill>
            </a:endParaRPr>
          </a:p>
          <a:p>
            <a:endParaRPr kumimoji="1" lang="en-US" altLang="ja-JP" dirty="0"/>
          </a:p>
          <a:p>
            <a:r>
              <a:rPr kumimoji="1" lang="ja-JP" altLang="en-US" dirty="0"/>
              <a:t>国の情勢や社会背景に違いがあるため、一概にこのように言えるかは疑問もあるが、日本での一般的な考え方としては、一定このように定義できる。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a:t>
            </a:fld>
            <a:endParaRPr kumimoji="1" lang="ja-JP" altLang="en-US"/>
          </a:p>
        </p:txBody>
      </p:sp>
    </p:spTree>
    <p:extLst>
      <p:ext uri="{BB962C8B-B14F-4D97-AF65-F5344CB8AC3E}">
        <p14:creationId xmlns:p14="http://schemas.microsoft.com/office/powerpoint/2010/main" val="6740149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安全対策には基本的に費用をかけなければなりません。</a:t>
            </a:r>
            <a:endParaRPr kumimoji="1" lang="en-US" altLang="ja-JP" dirty="0"/>
          </a:p>
          <a:p>
            <a:r>
              <a:rPr kumimoji="1" lang="ja-JP" altLang="en-US" dirty="0"/>
              <a:t>設備などによる必要な防止対策をせずに事故が発生してからでは会社としての信用をなくし、結果的にお客さまが乗車しないなど会社経営に影響を及ぼしかねないことを考えなければなりません。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60</a:t>
            </a:fld>
            <a:endParaRPr kumimoji="1" lang="ja-JP" altLang="en-US"/>
          </a:p>
        </p:txBody>
      </p:sp>
    </p:spTree>
    <p:extLst>
      <p:ext uri="{BB962C8B-B14F-4D97-AF65-F5344CB8AC3E}">
        <p14:creationId xmlns:p14="http://schemas.microsoft.com/office/powerpoint/2010/main" val="18886893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「見つけた危険をなくすことで安全は担保できる。」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61</a:t>
            </a:fld>
            <a:endParaRPr kumimoji="1" lang="ja-JP" altLang="en-US"/>
          </a:p>
        </p:txBody>
      </p:sp>
    </p:spTree>
    <p:extLst>
      <p:ext uri="{BB962C8B-B14F-4D97-AF65-F5344CB8AC3E}">
        <p14:creationId xmlns:p14="http://schemas.microsoft.com/office/powerpoint/2010/main" val="1590389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見つけた危険のみではなく、潜んでいる危険まで掘り起こし、対応する必要がある。</a:t>
            </a:r>
            <a:endParaRPr kumimoji="1" lang="en-US" altLang="ja-JP" dirty="0"/>
          </a:p>
          <a:p>
            <a:r>
              <a:rPr kumimoji="1" lang="ja-JP" altLang="en-US" dirty="0"/>
              <a:t>顕在化している危険への対応はもちろんであるが、潜在的な危険因子（事故の芽）を掘り起こし、対応して行くことが事故を防ぐうえで重要である。</a:t>
            </a:r>
            <a:endParaRPr kumimoji="1" lang="en-US" altLang="ja-JP" dirty="0"/>
          </a:p>
          <a:p>
            <a:r>
              <a:rPr kumimoji="1" lang="ja-JP" altLang="en-US" dirty="0"/>
              <a:t>社員が「ヒヤッとした。ハッとした。いつもと様子が違う。」を発信できる環境の整備や、それに対する組織としての対応が大切である。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62</a:t>
            </a:fld>
            <a:endParaRPr kumimoji="1" lang="ja-JP" altLang="en-US"/>
          </a:p>
        </p:txBody>
      </p:sp>
    </p:spTree>
    <p:extLst>
      <p:ext uri="{BB962C8B-B14F-4D97-AF65-F5344CB8AC3E}">
        <p14:creationId xmlns:p14="http://schemas.microsoft.com/office/powerpoint/2010/main" val="1388690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安全に対する考え方はいかがでしたか？　</a:t>
            </a:r>
            <a:r>
              <a:rPr kumimoji="1" lang="en-US" altLang="ja-JP" dirty="0"/>
              <a:t>5</a:t>
            </a:r>
            <a:r>
              <a:rPr kumimoji="1" lang="ja-JP" altLang="en-US" dirty="0"/>
              <a:t>つの質問中にいくつ</a:t>
            </a:r>
            <a:r>
              <a:rPr kumimoji="1" lang="en-US" altLang="ja-JP" dirty="0"/>
              <a:t>Yes</a:t>
            </a:r>
            <a:r>
              <a:rPr kumimoji="1" lang="ja-JP" altLang="en-US" dirty="0"/>
              <a:t>がありましたか？</a:t>
            </a:r>
            <a:endParaRPr kumimoji="1" lang="en-US" altLang="ja-JP" dirty="0"/>
          </a:p>
          <a:p>
            <a:r>
              <a:rPr kumimoji="1" lang="ja-JP" altLang="en-US" dirty="0"/>
              <a:t>人間はエラーを起こすことを前提に技術面での安全対策や組織全体での安全に対する取組みが必要であることがある程度理解できたと思う。</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63</a:t>
            </a:fld>
            <a:endParaRPr kumimoji="1" lang="ja-JP" altLang="en-US"/>
          </a:p>
        </p:txBody>
      </p:sp>
    </p:spTree>
    <p:extLst>
      <p:ext uri="{BB962C8B-B14F-4D97-AF65-F5344CB8AC3E}">
        <p14:creationId xmlns:p14="http://schemas.microsoft.com/office/powerpoint/2010/main" val="422867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64</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102252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次に、鉄道において、安全を損なう課題を放置した場合、どのようなことが起こりうるか？またどのような影響があるか？を皆さんで考えてみよう。</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・直接的被害として、死傷事故等を起こす可能性がある。</a:t>
            </a:r>
            <a:r>
              <a:rPr kumimoji="1" lang="en-US" altLang="ja-JP" dirty="0"/>
              <a:t>【</a:t>
            </a:r>
            <a:r>
              <a:rPr kumimoji="1" lang="ja-JP" altLang="en-US" dirty="0"/>
              <a:t>ク</a:t>
            </a:r>
            <a:r>
              <a:rPr kumimoji="1" lang="en-US" altLang="ja-JP" dirty="0"/>
              <a:t>】</a:t>
            </a:r>
          </a:p>
          <a:p>
            <a:r>
              <a:rPr kumimoji="1" lang="ja-JP" altLang="en-US" dirty="0"/>
              <a:t>・万一事故で亡くなられた場合、その遺族が悲しむ。</a:t>
            </a:r>
            <a:r>
              <a:rPr kumimoji="1" lang="en-US" altLang="ja-JP" dirty="0"/>
              <a:t>【</a:t>
            </a:r>
            <a:r>
              <a:rPr kumimoji="1" lang="ja-JP" altLang="en-US" dirty="0"/>
              <a:t>ク</a:t>
            </a:r>
            <a:r>
              <a:rPr kumimoji="1" lang="en-US" altLang="ja-JP" dirty="0"/>
              <a:t>】</a:t>
            </a:r>
          </a:p>
          <a:p>
            <a:r>
              <a:rPr kumimoji="1" lang="ja-JP" altLang="en-US" dirty="0"/>
              <a:t>・また、事故にあっていないお客さまも起こした事業者に対し不安になる。</a:t>
            </a:r>
            <a:r>
              <a:rPr kumimoji="1" lang="en-US" altLang="ja-JP" dirty="0"/>
              <a:t>【</a:t>
            </a:r>
            <a:r>
              <a:rPr kumimoji="1" lang="ja-JP" altLang="en-US" dirty="0"/>
              <a:t>ク</a:t>
            </a:r>
            <a:r>
              <a:rPr kumimoji="1" lang="en-US" altLang="ja-JP" dirty="0"/>
              <a:t>】</a:t>
            </a:r>
          </a:p>
          <a:p>
            <a:r>
              <a:rPr kumimoji="1" lang="ja-JP" altLang="en-US" dirty="0"/>
              <a:t>・その結果として、事故を起こした路線（鉄道会社）は利用しなくなる。</a:t>
            </a:r>
            <a:r>
              <a:rPr kumimoji="1" lang="en-US" altLang="ja-JP" dirty="0"/>
              <a:t>【</a:t>
            </a:r>
            <a:r>
              <a:rPr kumimoji="1" lang="ja-JP" altLang="en-US" dirty="0"/>
              <a:t>ク</a:t>
            </a:r>
            <a:r>
              <a:rPr kumimoji="1" lang="en-US" altLang="ja-JP" dirty="0"/>
              <a:t>】</a:t>
            </a:r>
          </a:p>
          <a:p>
            <a:r>
              <a:rPr kumimoji="1" lang="ja-JP" altLang="en-US" dirty="0"/>
              <a:t>・従業員にもプレッシャーがかかるなどの心理的影響がある。</a:t>
            </a:r>
            <a:r>
              <a:rPr kumimoji="1" lang="en-US" altLang="ja-JP" dirty="0"/>
              <a:t>【</a:t>
            </a:r>
            <a:r>
              <a:rPr kumimoji="1" lang="ja-JP" altLang="en-US" dirty="0"/>
              <a:t>ク</a:t>
            </a:r>
            <a:r>
              <a:rPr kumimoji="1" lang="en-US" altLang="ja-JP" dirty="0"/>
              <a:t>】</a:t>
            </a:r>
          </a:p>
          <a:p>
            <a:r>
              <a:rPr kumimoji="1" lang="ja-JP" altLang="en-US" dirty="0"/>
              <a:t>・当該事業者の経営にも大きな影響を及ぼす結果となる。</a:t>
            </a:r>
            <a:r>
              <a:rPr kumimoji="1" lang="en-US" altLang="ja-JP" dirty="0"/>
              <a:t>【</a:t>
            </a:r>
            <a:r>
              <a:rPr kumimoji="1" lang="ja-JP" altLang="en-US" dirty="0"/>
              <a:t>ク</a:t>
            </a:r>
            <a:r>
              <a:rPr kumimoji="1" lang="en-US" altLang="ja-JP" dirty="0"/>
              <a:t>】</a:t>
            </a:r>
          </a:p>
          <a:p>
            <a:r>
              <a:rPr kumimoji="1" lang="ja-JP" altLang="en-US" dirty="0"/>
              <a:t>・また、鉄道自体への不安など、業界全体に影響を及ぼすかもしれない。</a:t>
            </a:r>
            <a:r>
              <a:rPr kumimoji="1" lang="en-US" altLang="ja-JP" dirty="0"/>
              <a:t>【</a:t>
            </a:r>
            <a:r>
              <a:rPr kumimoji="1" lang="ja-JP" altLang="en-US" dirty="0"/>
              <a:t>ク</a:t>
            </a:r>
            <a:r>
              <a:rPr kumimoji="1" lang="en-US" altLang="ja-JP" dirty="0"/>
              <a:t>】</a:t>
            </a:r>
          </a:p>
          <a:p>
            <a:r>
              <a:rPr kumimoji="1" lang="ja-JP" altLang="en-US" dirty="0"/>
              <a:t>・大きくは、鉄道インフラは国の経済にも影響を及ぼす可能性がある。</a:t>
            </a:r>
            <a:endParaRPr kumimoji="1" lang="en-US" altLang="ja-JP" dirty="0"/>
          </a:p>
          <a:p>
            <a:endParaRPr kumimoji="1" lang="en-US" altLang="ja-JP" dirty="0"/>
          </a:p>
          <a:p>
            <a:r>
              <a:rPr kumimoji="1" lang="ja-JP" altLang="en-US" dirty="0"/>
              <a:t>このように、安全に係る課題を放置した場合の影響は計り知れない。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65</a:t>
            </a:fld>
            <a:endParaRPr kumimoji="1" lang="ja-JP" altLang="en-US"/>
          </a:p>
        </p:txBody>
      </p:sp>
    </p:spTree>
    <p:extLst>
      <p:ext uri="{BB962C8B-B14F-4D97-AF65-F5344CB8AC3E}">
        <p14:creationId xmlns:p14="http://schemas.microsoft.com/office/powerpoint/2010/main" val="530344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次に、鉄道において、安全を損なう課題を放置した場合、どのようなことが起こりうるか？またどのような影響があるか？を皆さんで考えてみよう。</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・直接的被害として、死傷事故等を起こす可能性がある。</a:t>
            </a:r>
            <a:r>
              <a:rPr kumimoji="1" lang="en-US" altLang="ja-JP" dirty="0"/>
              <a:t>【</a:t>
            </a:r>
            <a:r>
              <a:rPr kumimoji="1" lang="ja-JP" altLang="en-US" dirty="0"/>
              <a:t>ク</a:t>
            </a:r>
            <a:r>
              <a:rPr kumimoji="1" lang="en-US" altLang="ja-JP" dirty="0"/>
              <a:t>】</a:t>
            </a:r>
          </a:p>
          <a:p>
            <a:r>
              <a:rPr kumimoji="1" lang="ja-JP" altLang="en-US" dirty="0"/>
              <a:t>・万一事故で亡くなられた場合、その遺族が悲しむ。</a:t>
            </a:r>
            <a:r>
              <a:rPr kumimoji="1" lang="en-US" altLang="ja-JP" dirty="0"/>
              <a:t>【</a:t>
            </a:r>
            <a:r>
              <a:rPr kumimoji="1" lang="ja-JP" altLang="en-US" dirty="0"/>
              <a:t>ク</a:t>
            </a:r>
            <a:r>
              <a:rPr kumimoji="1" lang="en-US" altLang="ja-JP" dirty="0"/>
              <a:t>】</a:t>
            </a:r>
          </a:p>
          <a:p>
            <a:r>
              <a:rPr kumimoji="1" lang="ja-JP" altLang="en-US" dirty="0"/>
              <a:t>・また、事故にあっていないお客さまも起こした事業者に対し不安になる。</a:t>
            </a:r>
            <a:r>
              <a:rPr kumimoji="1" lang="en-US" altLang="ja-JP" dirty="0"/>
              <a:t>【</a:t>
            </a:r>
            <a:r>
              <a:rPr kumimoji="1" lang="ja-JP" altLang="en-US" dirty="0"/>
              <a:t>ク</a:t>
            </a:r>
            <a:r>
              <a:rPr kumimoji="1" lang="en-US" altLang="ja-JP" dirty="0"/>
              <a:t>】</a:t>
            </a:r>
          </a:p>
          <a:p>
            <a:r>
              <a:rPr kumimoji="1" lang="ja-JP" altLang="en-US" dirty="0"/>
              <a:t>・その結果として、事故を起こした路線（鉄道会社）は利用しなくなる。</a:t>
            </a:r>
            <a:r>
              <a:rPr kumimoji="1" lang="en-US" altLang="ja-JP" dirty="0"/>
              <a:t>【</a:t>
            </a:r>
            <a:r>
              <a:rPr kumimoji="1" lang="ja-JP" altLang="en-US" dirty="0"/>
              <a:t>ク</a:t>
            </a:r>
            <a:r>
              <a:rPr kumimoji="1" lang="en-US" altLang="ja-JP" dirty="0"/>
              <a:t>】</a:t>
            </a:r>
          </a:p>
          <a:p>
            <a:r>
              <a:rPr kumimoji="1" lang="ja-JP" altLang="en-US" dirty="0"/>
              <a:t>・従業員にもプレッシャーがかかるなどの心理的影響がある。</a:t>
            </a:r>
            <a:r>
              <a:rPr kumimoji="1" lang="en-US" altLang="ja-JP" dirty="0"/>
              <a:t>【</a:t>
            </a:r>
            <a:r>
              <a:rPr kumimoji="1" lang="ja-JP" altLang="en-US" dirty="0"/>
              <a:t>ク</a:t>
            </a:r>
            <a:r>
              <a:rPr kumimoji="1" lang="en-US" altLang="ja-JP" dirty="0"/>
              <a:t>】</a:t>
            </a:r>
          </a:p>
          <a:p>
            <a:r>
              <a:rPr kumimoji="1" lang="ja-JP" altLang="en-US" dirty="0"/>
              <a:t>・当該事業者の経営にも大きな影響を及ぼす結果となる。</a:t>
            </a:r>
            <a:r>
              <a:rPr kumimoji="1" lang="en-US" altLang="ja-JP" dirty="0"/>
              <a:t>【</a:t>
            </a:r>
            <a:r>
              <a:rPr kumimoji="1" lang="ja-JP" altLang="en-US" dirty="0"/>
              <a:t>ク</a:t>
            </a:r>
            <a:r>
              <a:rPr kumimoji="1" lang="en-US" altLang="ja-JP" dirty="0"/>
              <a:t>】</a:t>
            </a:r>
          </a:p>
          <a:p>
            <a:r>
              <a:rPr kumimoji="1" lang="ja-JP" altLang="en-US" dirty="0"/>
              <a:t>・また、鉄道自体への不安など、業界全体に影響を及ぼすかもしれない。</a:t>
            </a:r>
            <a:r>
              <a:rPr kumimoji="1" lang="en-US" altLang="ja-JP" dirty="0"/>
              <a:t>【</a:t>
            </a:r>
            <a:r>
              <a:rPr kumimoji="1" lang="ja-JP" altLang="en-US" dirty="0"/>
              <a:t>ク</a:t>
            </a:r>
            <a:r>
              <a:rPr kumimoji="1" lang="en-US" altLang="ja-JP" dirty="0"/>
              <a:t>】</a:t>
            </a:r>
          </a:p>
          <a:p>
            <a:r>
              <a:rPr kumimoji="1" lang="ja-JP" altLang="en-US" dirty="0"/>
              <a:t>・大きくは、鉄道インフラは国の経済にも影響を及ぼす可能性がある。</a:t>
            </a:r>
            <a:endParaRPr kumimoji="1" lang="en-US" altLang="ja-JP" dirty="0"/>
          </a:p>
          <a:p>
            <a:endParaRPr kumimoji="1" lang="en-US" altLang="ja-JP" dirty="0"/>
          </a:p>
          <a:p>
            <a:r>
              <a:rPr kumimoji="1" lang="ja-JP" altLang="en-US" dirty="0"/>
              <a:t>このように、安全に係る課題を放置した場合の影響は計り知れない。</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66</a:t>
            </a:fld>
            <a:endParaRPr kumimoji="1" lang="ja-JP" altLang="en-US"/>
          </a:p>
        </p:txBody>
      </p:sp>
    </p:spTree>
    <p:extLst>
      <p:ext uri="{BB962C8B-B14F-4D97-AF65-F5344CB8AC3E}">
        <p14:creationId xmlns:p14="http://schemas.microsoft.com/office/powerpoint/2010/main" val="117875684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7991E6-6D68-49D1-8E73-A4D629C2D939}" type="slidenum">
              <a:rPr lang="en-US" altLang="ja-JP"/>
              <a:pPr/>
              <a:t>67</a:t>
            </a:fld>
            <a:endParaRPr lang="en-US" altLang="ja-JP"/>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193621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では改めて、安全は誰のためかを考えてみる？</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会社組織やそこに働く社員が考えたことが安全ですか？</a:t>
            </a:r>
            <a:endParaRPr kumimoji="1" lang="en-US" altLang="ja-JP" dirty="0"/>
          </a:p>
          <a:p>
            <a:r>
              <a:rPr kumimoji="1" lang="en-US" altLang="ja-JP" dirty="0"/>
              <a:t>【</a:t>
            </a:r>
            <a:r>
              <a:rPr kumimoji="1" lang="ja-JP" altLang="en-US" dirty="0"/>
              <a:t>く</a:t>
            </a:r>
            <a:r>
              <a:rPr kumimoji="1" lang="en-US" altLang="ja-JP" dirty="0"/>
              <a:t>】</a:t>
            </a:r>
            <a:r>
              <a:rPr kumimoji="1" lang="ja-JP" altLang="en-US" dirty="0"/>
              <a:t>そうではなく、鉄道を利用する、個々のお客さまに、今から乗車する列車は大丈夫だ。安心だ。この会社は信頼できる。と思っていただけることが輸送に携わる事業者としての「安全」であることを深く認識しなければならない。</a:t>
            </a:r>
            <a:endParaRPr kumimoji="1" lang="en-US" altLang="ja-JP" dirty="0"/>
          </a:p>
          <a:p>
            <a:r>
              <a:rPr kumimoji="1" lang="ja-JP" altLang="en-US" dirty="0"/>
              <a:t>また、そのために必要なことは何かを日々考え、行動をし続けなければならない。</a:t>
            </a:r>
            <a:endParaRPr kumimoji="1" lang="en-US" altLang="ja-JP" dirty="0"/>
          </a:p>
          <a:p>
            <a:r>
              <a:rPr kumimoji="1" lang="ja-JP" altLang="en-US" dirty="0"/>
              <a:t>安全に終わりはない。</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68</a:t>
            </a:fld>
            <a:endParaRPr kumimoji="1" lang="ja-JP" altLang="en-US"/>
          </a:p>
        </p:txBody>
      </p:sp>
    </p:spTree>
    <p:extLst>
      <p:ext uri="{BB962C8B-B14F-4D97-AF65-F5344CB8AC3E}">
        <p14:creationId xmlns:p14="http://schemas.microsoft.com/office/powerpoint/2010/main" val="18165653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では改めて、安全は誰のためかを考えてみる？</a:t>
            </a:r>
            <a:r>
              <a:rPr kumimoji="1" lang="en-US" altLang="ja-JP" dirty="0"/>
              <a:t>【</a:t>
            </a:r>
            <a:r>
              <a:rPr kumimoji="1" lang="ja-JP" altLang="en-US" dirty="0"/>
              <a:t>ク</a:t>
            </a:r>
            <a:r>
              <a:rPr kumimoji="1" lang="en-US" altLang="ja-JP" dirty="0"/>
              <a:t>】</a:t>
            </a:r>
          </a:p>
          <a:p>
            <a:endParaRPr kumimoji="1" lang="en-US" altLang="ja-JP" dirty="0"/>
          </a:p>
          <a:p>
            <a:r>
              <a:rPr kumimoji="1" lang="ja-JP" altLang="en-US" dirty="0"/>
              <a:t>会社組織やそこに働く社員が考えたことが安全ですか？</a:t>
            </a:r>
            <a:endParaRPr kumimoji="1" lang="en-US" altLang="ja-JP" dirty="0"/>
          </a:p>
          <a:p>
            <a:r>
              <a:rPr kumimoji="1" lang="en-US" altLang="ja-JP" dirty="0"/>
              <a:t>【</a:t>
            </a:r>
            <a:r>
              <a:rPr kumimoji="1" lang="ja-JP" altLang="en-US" dirty="0"/>
              <a:t>く</a:t>
            </a:r>
            <a:r>
              <a:rPr kumimoji="1" lang="en-US" altLang="ja-JP" dirty="0"/>
              <a:t>】</a:t>
            </a:r>
            <a:r>
              <a:rPr kumimoji="1" lang="ja-JP" altLang="en-US" dirty="0"/>
              <a:t>そうではなく、鉄道を利用する、個々のお客さまに、今から乗車する列車は大丈夫だ。安心だ。この会社は信頼できる。と思っていただけることが輸送に携わる事業者としての「安全」であることを深く認識しなければならない。</a:t>
            </a:r>
            <a:endParaRPr kumimoji="1" lang="en-US" altLang="ja-JP" dirty="0"/>
          </a:p>
          <a:p>
            <a:r>
              <a:rPr kumimoji="1" lang="ja-JP" altLang="en-US" dirty="0"/>
              <a:t>また、そのために必要なことは何かを日々考え、行動をし続けなければならない。</a:t>
            </a:r>
            <a:endParaRPr kumimoji="1" lang="en-US" altLang="ja-JP" dirty="0"/>
          </a:p>
          <a:p>
            <a:r>
              <a:rPr kumimoji="1" lang="ja-JP" altLang="en-US" dirty="0"/>
              <a:t>安全に終わりはない。</a:t>
            </a:r>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69</a:t>
            </a:fld>
            <a:endParaRPr kumimoji="1" lang="ja-JP" altLang="en-US"/>
          </a:p>
        </p:txBody>
      </p:sp>
    </p:spTree>
    <p:extLst>
      <p:ext uri="{BB962C8B-B14F-4D97-AF65-F5344CB8AC3E}">
        <p14:creationId xmlns:p14="http://schemas.microsoft.com/office/powerpoint/2010/main" val="3607968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○安全に関する一般論としては、</a:t>
            </a:r>
            <a:r>
              <a:rPr kumimoji="1" lang="en-US" altLang="ja-JP" dirty="0"/>
              <a:t>【</a:t>
            </a:r>
            <a:r>
              <a:rPr kumimoji="1" lang="ja-JP" altLang="en-US" dirty="0"/>
              <a:t>く</a:t>
            </a:r>
            <a:r>
              <a:rPr kumimoji="1" lang="en-US" altLang="ja-JP" dirty="0"/>
              <a:t>】</a:t>
            </a:r>
          </a:p>
          <a:p>
            <a:r>
              <a:rPr kumimoji="1" lang="ja-JP" altLang="en-US" dirty="0"/>
              <a:t>①人・組織・所有物に損傷や損害がないと客観的に判断できる状態であり、</a:t>
            </a:r>
            <a:endParaRPr kumimoji="1" lang="en-US" altLang="ja-JP" dirty="0"/>
          </a:p>
          <a:p>
            <a:r>
              <a:rPr kumimoji="1" lang="ja-JP" altLang="en-US" dirty="0"/>
              <a:t>②物やシステムなどの設計段階で、安全が十分に考慮され、人間が運用する際に安全が確保できている状態である。</a:t>
            </a:r>
            <a:endParaRPr kumimoji="1" lang="en-US" altLang="ja-JP" dirty="0"/>
          </a:p>
          <a:p>
            <a:r>
              <a:rPr kumimoji="1" lang="ja-JP" altLang="en-US" dirty="0"/>
              <a:t>③さらに、安全が確保できる状態であっても、利用する個人が安全に対する知識・意識を持ち、それに沿って行動している状態である。</a:t>
            </a:r>
            <a:endParaRPr kumimoji="1" lang="en-US" altLang="ja-JP" dirty="0"/>
          </a:p>
          <a:p>
            <a:r>
              <a:rPr kumimoji="1" lang="ja-JP" altLang="en-US" dirty="0"/>
              <a:t>④また、起こりうる可能性のあるリスクに対し、事前及び事後対策の両方がなされており、リスクが受容可能なレベルまで極小化している状態であることが</a:t>
            </a:r>
            <a:r>
              <a:rPr kumimoji="1" lang="en-US" altLang="ja-JP" dirty="0"/>
              <a:t>100</a:t>
            </a:r>
            <a:r>
              <a:rPr kumimoji="1" lang="ja-JP" altLang="en-US" dirty="0"/>
              <a:t>％とはいえないものの概ね安全な状態と考えられる。</a:t>
            </a:r>
            <a:endParaRPr kumimoji="1" lang="en-US" altLang="ja-JP" dirty="0"/>
          </a:p>
          <a:p>
            <a:endParaRPr kumimoji="1" lang="en-US" altLang="ja-JP" dirty="0"/>
          </a:p>
          <a:p>
            <a:r>
              <a:rPr kumimoji="1" lang="ja-JP" altLang="en-US" dirty="0"/>
              <a:t>○また、</a:t>
            </a:r>
            <a:r>
              <a:rPr kumimoji="1" lang="en-US" altLang="ja-JP" dirty="0"/>
              <a:t>【</a:t>
            </a:r>
            <a:r>
              <a:rPr kumimoji="1" lang="ja-JP" altLang="en-US" dirty="0"/>
              <a:t>く</a:t>
            </a:r>
            <a:r>
              <a:rPr kumimoji="1" lang="en-US" altLang="ja-JP" dirty="0"/>
              <a:t>】</a:t>
            </a:r>
            <a:r>
              <a:rPr kumimoji="1" lang="ja-JP" altLang="en-US" dirty="0"/>
              <a:t>安心とは、</a:t>
            </a:r>
            <a:r>
              <a:rPr kumimoji="1" lang="en-US" altLang="ja-JP" dirty="0"/>
              <a:t>【</a:t>
            </a:r>
            <a:r>
              <a:rPr kumimoji="1" lang="ja-JP" altLang="en-US" dirty="0"/>
              <a:t>く</a:t>
            </a:r>
            <a:r>
              <a:rPr kumimoji="1" lang="en-US" altLang="ja-JP" dirty="0"/>
              <a:t>】</a:t>
            </a:r>
          </a:p>
          <a:p>
            <a:r>
              <a:rPr kumimoji="1" lang="ja-JP" altLang="en-US" dirty="0"/>
              <a:t>①気にかかることがなく、心が落ち着き、安んじることがきる状態</a:t>
            </a:r>
            <a:endParaRPr kumimoji="1" lang="en-US" altLang="ja-JP" dirty="0"/>
          </a:p>
          <a:p>
            <a:endParaRPr kumimoji="1" lang="en-US" altLang="ja-JP" dirty="0"/>
          </a:p>
          <a:p>
            <a:r>
              <a:rPr kumimoji="1" lang="en-US" altLang="ja-JP" dirty="0"/>
              <a:t>【</a:t>
            </a:r>
            <a:r>
              <a:rPr kumimoji="1" lang="ja-JP" altLang="en-US" dirty="0"/>
              <a:t>ク</a:t>
            </a:r>
            <a:r>
              <a:rPr kumimoji="1" lang="en-US" altLang="ja-JP" dirty="0"/>
              <a:t>】</a:t>
            </a:r>
            <a:r>
              <a:rPr kumimoji="1" lang="ja-JP" altLang="en-US" dirty="0"/>
              <a:t>それを繋ぐものが、信頼です。</a:t>
            </a:r>
            <a:endParaRPr kumimoji="1" lang="en-US" altLang="ja-JP" dirty="0"/>
          </a:p>
          <a:p>
            <a:r>
              <a:rPr kumimoji="1" lang="ja-JP" altLang="en-US" dirty="0"/>
              <a:t>具体的には、</a:t>
            </a:r>
            <a:endParaRPr kumimoji="1" lang="en-US" altLang="ja-JP" dirty="0"/>
          </a:p>
          <a:p>
            <a:r>
              <a:rPr kumimoji="1" lang="ja-JP" altLang="en-US" dirty="0"/>
              <a:t>①自分が予測していないことは起きないと信じ、何かあっても受容できると信じている状態、</a:t>
            </a:r>
            <a:endParaRPr kumimoji="1" lang="en-US" altLang="ja-JP" dirty="0"/>
          </a:p>
          <a:p>
            <a:r>
              <a:rPr kumimoji="1" lang="ja-JP" altLang="en-US" dirty="0"/>
              <a:t>②関係する者の間で、互いに合意されるレベルの安全を確保できると信じ合える状況と考えられる。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mn-ea"/>
              </a:rPr>
              <a:t>「安全」は、リスクがあるなかで存在するので、「安心」はあり得ず、互いの「信頼」により達成するしかない。</a:t>
            </a:r>
            <a:endParaRPr kumimoji="1" lang="ja-JP" altLang="en-US" dirty="0">
              <a:solidFill>
                <a:srgbClr val="FF0000"/>
              </a:solidFill>
            </a:endParaRPr>
          </a:p>
          <a:p>
            <a:endParaRPr kumimoji="1" lang="en-US" altLang="ja-JP" dirty="0"/>
          </a:p>
          <a:p>
            <a:r>
              <a:rPr kumimoji="1" lang="ja-JP" altLang="en-US" dirty="0"/>
              <a:t>国の情勢や社会背景に違いがあるため、一概にこのように言えるかは疑問もあるが、日本での一般的な考え方としては、一定このように定義できる。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7</a:t>
            </a:fld>
            <a:endParaRPr kumimoji="1" lang="ja-JP" altLang="en-US"/>
          </a:p>
        </p:txBody>
      </p:sp>
    </p:spTree>
    <p:extLst>
      <p:ext uri="{BB962C8B-B14F-4D97-AF65-F5344CB8AC3E}">
        <p14:creationId xmlns:p14="http://schemas.microsoft.com/office/powerpoint/2010/main" val="29435617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71600" y="1143000"/>
            <a:ext cx="4114800" cy="30861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最後に、皆さん、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安全に対する考え方は、民族や国家の思想が背景になっており、歴史的な影響が大きいと言われています。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このため、我々日本人とは、受け止め方に大きな違いもあると言われていますが、この状況をどのように思われるでしょうか？</a:t>
            </a:r>
            <a:endParaRPr kumimoji="1" lang="en-US" altLang="ja-JP" dirty="0"/>
          </a:p>
          <a:p>
            <a:endParaRPr kumimoji="1" lang="en-US" altLang="ja-JP" dirty="0"/>
          </a:p>
          <a:p>
            <a:r>
              <a:rPr kumimoji="1" lang="ja-JP" altLang="en-US" dirty="0"/>
              <a:t>①この状況から問題意識はあるか？</a:t>
            </a:r>
            <a:endParaRPr kumimoji="1" lang="en-US" altLang="ja-JP" dirty="0"/>
          </a:p>
          <a:p>
            <a:r>
              <a:rPr kumimoji="1" lang="ja-JP" altLang="en-US" dirty="0"/>
              <a:t>問題だと思われる方は、どこが、何が問題であると思うか？</a:t>
            </a:r>
            <a:endParaRPr kumimoji="1" lang="en-US" altLang="ja-JP" dirty="0"/>
          </a:p>
          <a:p>
            <a:r>
              <a:rPr kumimoji="1" lang="ja-JP" altLang="en-US" dirty="0"/>
              <a:t>②では、なぜこのような状況なっていると思うか？</a:t>
            </a:r>
            <a:endParaRPr kumimoji="1" lang="en-US" altLang="ja-JP" dirty="0"/>
          </a:p>
          <a:p>
            <a:r>
              <a:rPr kumimoji="1" lang="ja-JP" altLang="en-US" dirty="0"/>
              <a:t>国民性や文化で片付けても良いと思うのか？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③少なくとも新しい会社では、どうすれば良いと思うか？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④そうしていくための課題は、解決への課題はなんだと思うか？</a:t>
            </a:r>
            <a:endParaRPr kumimoji="1" lang="en-US" altLang="ja-JP" dirty="0"/>
          </a:p>
          <a:p>
            <a:endParaRPr kumimoji="1" lang="en-US" altLang="ja-JP" dirty="0"/>
          </a:p>
          <a:p>
            <a:r>
              <a:rPr kumimoji="1" lang="ja-JP" altLang="en-US" dirty="0"/>
              <a:t>安全最優先の意識は、まずは経営層の方々から意識する必要がある。</a:t>
            </a:r>
            <a:endParaRPr kumimoji="1" lang="en-US" altLang="ja-JP" dirty="0"/>
          </a:p>
          <a:p>
            <a:r>
              <a:rPr kumimoji="1" lang="ja-JP" altLang="en-US" dirty="0"/>
              <a:t>そこから、社員の一人ひとりが意識するようになり、組織としての安全風土につながる。</a:t>
            </a:r>
            <a:endParaRPr kumimoji="1" lang="en-US" altLang="ja-JP" dirty="0"/>
          </a:p>
          <a:p>
            <a:r>
              <a:rPr kumimoji="1" lang="ja-JP" altLang="en-US" dirty="0"/>
              <a:t>それが、乗車されたお客さまに伝わり、将来的には国全体にまで安全文化が広がっていくことが期待される。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70</a:t>
            </a:fld>
            <a:endParaRPr kumimoji="1" lang="ja-JP" altLang="en-US"/>
          </a:p>
        </p:txBody>
      </p:sp>
    </p:spTree>
    <p:extLst>
      <p:ext uri="{BB962C8B-B14F-4D97-AF65-F5344CB8AC3E}">
        <p14:creationId xmlns:p14="http://schemas.microsoft.com/office/powerpoint/2010/main" val="17989323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B323-EAA2-4532-8C62-8202484E6DDC}" type="slidenum">
              <a:rPr lang="en-US" altLang="ja-JP"/>
              <a:pPr/>
              <a:t>71</a:t>
            </a:fld>
            <a:endParaRPr lang="en-US" altLang="ja-JP"/>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3642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ク</a:t>
            </a:r>
            <a:r>
              <a:rPr kumimoji="1" lang="en-US" altLang="ja-JP" dirty="0"/>
              <a:t>】</a:t>
            </a:r>
            <a:r>
              <a:rPr kumimoji="1" lang="ja-JP" altLang="en-US" dirty="0"/>
              <a:t>それを繋ぐものが、信頼です。</a:t>
            </a:r>
            <a:endParaRPr kumimoji="1" lang="en-US" altLang="ja-JP" dirty="0"/>
          </a:p>
          <a:p>
            <a:r>
              <a:rPr kumimoji="1" lang="ja-JP" altLang="en-US" dirty="0"/>
              <a:t>具体的には、</a:t>
            </a:r>
            <a:endParaRPr kumimoji="1" lang="en-US" altLang="ja-JP" dirty="0"/>
          </a:p>
          <a:p>
            <a:r>
              <a:rPr kumimoji="1" lang="ja-JP" altLang="en-US" dirty="0"/>
              <a:t>①自分が予測していないことは起きないと信じ、何かあっても受容できると信じている状態、</a:t>
            </a:r>
            <a:endParaRPr kumimoji="1" lang="en-US" altLang="ja-JP" dirty="0"/>
          </a:p>
          <a:p>
            <a:r>
              <a:rPr kumimoji="1" lang="ja-JP" altLang="en-US" dirty="0"/>
              <a:t>②関係する者の間で、互いに合意されるレベルの安全を確保できると信じ合える状況と考えられる。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mn-ea"/>
              </a:rPr>
              <a:t>「安全」は、リスクがあるなかで存在するので、「安心」はあり得ず、互いの「信頼」により達成するしかない。</a:t>
            </a:r>
            <a:endParaRPr kumimoji="1" lang="ja-JP" altLang="en-US" dirty="0">
              <a:solidFill>
                <a:srgbClr val="FF0000"/>
              </a:solidFill>
            </a:endParaRPr>
          </a:p>
          <a:p>
            <a:endParaRPr kumimoji="1" lang="en-US" altLang="ja-JP" dirty="0"/>
          </a:p>
          <a:p>
            <a:r>
              <a:rPr kumimoji="1" lang="ja-JP" altLang="en-US" dirty="0"/>
              <a:t>国の情勢や社会背景に違いがあるため、一概にこのように言えるかは疑問もあるが、日本での一般的な考え方としては、一定このように定義できる。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8</a:t>
            </a:fld>
            <a:endParaRPr kumimoji="1" lang="ja-JP" altLang="en-US"/>
          </a:p>
        </p:txBody>
      </p:sp>
    </p:spTree>
    <p:extLst>
      <p:ext uri="{BB962C8B-B14F-4D97-AF65-F5344CB8AC3E}">
        <p14:creationId xmlns:p14="http://schemas.microsoft.com/office/powerpoint/2010/main" val="4151385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では、鉄道における輸送の安全とは、</a:t>
            </a:r>
            <a:endParaRPr kumimoji="1" lang="en-US" altLang="ja-JP" dirty="0"/>
          </a:p>
          <a:p>
            <a:r>
              <a:rPr kumimoji="1" lang="ja-JP" altLang="en-US" dirty="0"/>
              <a:t>○お客さまご自身が、列車に乗っていて、身体的に危険がないと信頼している状態であり、</a:t>
            </a:r>
            <a:endParaRPr kumimoji="1" lang="en-US" altLang="ja-JP" dirty="0"/>
          </a:p>
          <a:p>
            <a:r>
              <a:rPr kumimoji="1" lang="en-US" altLang="ja-JP" dirty="0"/>
              <a:t>【</a:t>
            </a:r>
            <a:r>
              <a:rPr kumimoji="1" lang="ja-JP" altLang="en-US" dirty="0"/>
              <a:t>く</a:t>
            </a:r>
            <a:r>
              <a:rPr kumimoji="1" lang="en-US" altLang="ja-JP" dirty="0"/>
              <a:t>】</a:t>
            </a:r>
            <a:r>
              <a:rPr kumimoji="1" lang="ja-JP" altLang="en-US" dirty="0"/>
              <a:t>それに応えるためには、</a:t>
            </a:r>
            <a:r>
              <a:rPr kumimoji="1" lang="en-US" altLang="ja-JP" dirty="0"/>
              <a:t>【</a:t>
            </a:r>
            <a:r>
              <a:rPr kumimoji="1" lang="ja-JP" altLang="en-US" dirty="0"/>
              <a:t>く</a:t>
            </a:r>
            <a:r>
              <a:rPr kumimoji="1" lang="en-US" altLang="ja-JP" dirty="0"/>
              <a:t>】</a:t>
            </a:r>
          </a:p>
          <a:p>
            <a:r>
              <a:rPr kumimoji="1" lang="ja-JP" altLang="en-US" dirty="0"/>
              <a:t>○会社側、またそこで働く社員の一人ひとりに、安全な状態を維持する義務が発生する。</a:t>
            </a:r>
            <a:endParaRPr kumimoji="1" lang="en-US" altLang="ja-JP" dirty="0"/>
          </a:p>
        </p:txBody>
      </p:sp>
      <p:sp>
        <p:nvSpPr>
          <p:cNvPr id="4" name="スライド番号プレースホルダー 3"/>
          <p:cNvSpPr>
            <a:spLocks noGrp="1"/>
          </p:cNvSpPr>
          <p:nvPr>
            <p:ph type="sldNum" sz="quarter" idx="5"/>
          </p:nvPr>
        </p:nvSpPr>
        <p:spPr/>
        <p:txBody>
          <a:bodyPr/>
          <a:lstStyle/>
          <a:p>
            <a:fld id="{1FF961BB-05D3-491B-A280-B1E252C86E90}" type="slidenum">
              <a:rPr kumimoji="1" lang="ja-JP" altLang="en-US" smtClean="0"/>
              <a:t>9</a:t>
            </a:fld>
            <a:endParaRPr kumimoji="1" lang="ja-JP" altLang="en-US"/>
          </a:p>
        </p:txBody>
      </p:sp>
    </p:spTree>
    <p:extLst>
      <p:ext uri="{BB962C8B-B14F-4D97-AF65-F5344CB8AC3E}">
        <p14:creationId xmlns:p14="http://schemas.microsoft.com/office/powerpoint/2010/main" val="4116561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386" name="Rectangle 2"/>
          <p:cNvSpPr>
            <a:spLocks noGrp="1" noChangeArrowheads="1"/>
          </p:cNvSpPr>
          <p:nvPr>
            <p:ph type="ctrTitle" hasCustomPrompt="1"/>
          </p:nvPr>
        </p:nvSpPr>
        <p:spPr>
          <a:xfrm>
            <a:off x="685800" y="2420938"/>
            <a:ext cx="7772400" cy="1470025"/>
          </a:xfrm>
        </p:spPr>
        <p:txBody>
          <a:bodyPr anchor="ctr"/>
          <a:lstStyle>
            <a:lvl1pPr algn="ctr">
              <a:defRPr sz="4000"/>
            </a:lvl1pPr>
          </a:lstStyle>
          <a:p>
            <a:r>
              <a:rPr lang="en-US" altLang="ja-JP"/>
              <a:t>The Project on </a:t>
            </a:r>
            <a:br>
              <a:rPr lang="en-US" altLang="ja-JP"/>
            </a:br>
            <a:r>
              <a:rPr lang="en-US" altLang="ja-JP"/>
              <a:t>Technical Assistance for </a:t>
            </a:r>
            <a:br>
              <a:rPr lang="en-US" altLang="ja-JP"/>
            </a:br>
            <a:r>
              <a:rPr lang="en-US" altLang="ja-JP"/>
              <a:t>MRT Safety Management System on Line 6</a:t>
            </a:r>
            <a:endParaRPr lang="ja-JP" altLang="en-US"/>
          </a:p>
        </p:txBody>
      </p:sp>
      <p:sp>
        <p:nvSpPr>
          <p:cNvPr id="16485" name="Rectangle 101"/>
          <p:cNvSpPr>
            <a:spLocks noChangeArrowheads="1"/>
          </p:cNvSpPr>
          <p:nvPr/>
        </p:nvSpPr>
        <p:spPr bwMode="auto">
          <a:xfrm>
            <a:off x="5820411" y="6199158"/>
            <a:ext cx="2928302" cy="400110"/>
          </a:xfrm>
          <a:prstGeom prst="rect">
            <a:avLst/>
          </a:prstGeom>
          <a:noFill/>
          <a:ln w="9525">
            <a:noFill/>
            <a:miter lim="800000"/>
            <a:headEnd/>
            <a:tailEnd/>
          </a:ln>
          <a:effectLst/>
        </p:spPr>
        <p:txBody>
          <a:bodyPr wrap="none" anchor="ctr">
            <a:spAutoFit/>
          </a:bodyPr>
          <a:lstStyle/>
          <a:p>
            <a:pPr algn="r"/>
            <a:r>
              <a:rPr lang="en-US" altLang="ja-JP" sz="2000">
                <a:latin typeface="Arial" panose="020B0604020202020204" pitchFamily="34" charset="0"/>
                <a:cs typeface="Arial" panose="020B0604020202020204" pitchFamily="34" charset="0"/>
              </a:rPr>
              <a:t>JICA Expert Team (JET)</a:t>
            </a:r>
            <a:endParaRPr lang="ja-JP" altLang="ja-JP" sz="2000">
              <a:latin typeface="Arial" panose="020B0604020202020204" pitchFamily="34" charset="0"/>
              <a:cs typeface="Arial" panose="020B0604020202020204" pitchFamily="34" charset="0"/>
            </a:endParaRPr>
          </a:p>
        </p:txBody>
      </p:sp>
      <p:sp>
        <p:nvSpPr>
          <p:cNvPr id="16486" name="Rectangle 102"/>
          <p:cNvSpPr>
            <a:spLocks noGrp="1" noChangeArrowheads="1"/>
          </p:cNvSpPr>
          <p:nvPr>
            <p:ph type="subTitle" sz="quarter" idx="1" hasCustomPrompt="1"/>
          </p:nvPr>
        </p:nvSpPr>
        <p:spPr>
          <a:xfrm>
            <a:off x="1371600" y="4581128"/>
            <a:ext cx="6400800" cy="1633537"/>
          </a:xfrm>
        </p:spPr>
        <p:txBody>
          <a:bodyPr/>
          <a:lstStyle>
            <a:lvl1pPr marL="0" indent="0" algn="ctr">
              <a:buFontTx/>
              <a:buNone/>
              <a:defRPr/>
            </a:lvl1pPr>
          </a:lstStyle>
          <a:p>
            <a:r>
              <a:rPr lang="en-US" altLang="ja-JP"/>
              <a:t>Work Plan (Draft)</a:t>
            </a:r>
            <a:endParaRPr lang="ja-JP" altLang="en-US"/>
          </a:p>
        </p:txBody>
      </p:sp>
      <p:sp>
        <p:nvSpPr>
          <p:cNvPr id="56" name="Rectangle 101"/>
          <p:cNvSpPr>
            <a:spLocks noChangeArrowheads="1"/>
          </p:cNvSpPr>
          <p:nvPr userDrawn="1"/>
        </p:nvSpPr>
        <p:spPr bwMode="auto">
          <a:xfrm>
            <a:off x="7365008" y="5892660"/>
            <a:ext cx="1383456" cy="307777"/>
          </a:xfrm>
          <a:prstGeom prst="rect">
            <a:avLst/>
          </a:prstGeom>
          <a:noFill/>
          <a:ln w="9525">
            <a:noFill/>
            <a:miter lim="800000"/>
            <a:headEnd/>
            <a:tailEnd/>
          </a:ln>
          <a:effectLst/>
        </p:spPr>
        <p:txBody>
          <a:bodyPr wrap="none" anchor="ctr">
            <a:spAutoFit/>
          </a:bodyPr>
          <a:lstStyle/>
          <a:p>
            <a:pPr algn="r"/>
            <a:r>
              <a:rPr lang="en-US" altLang="ja-JP" sz="1400" baseline="0" dirty="0">
                <a:latin typeface="Arial" panose="020B0604020202020204" pitchFamily="34" charset="0"/>
                <a:cs typeface="Arial" panose="020B0604020202020204" pitchFamily="34" charset="0"/>
              </a:rPr>
              <a:t>22</a:t>
            </a:r>
            <a:r>
              <a:rPr lang="en-US" altLang="ja-JP" sz="1400" baseline="30000" dirty="0">
                <a:latin typeface="Arial" panose="020B0604020202020204" pitchFamily="34" charset="0"/>
                <a:cs typeface="Arial" panose="020B0604020202020204" pitchFamily="34" charset="0"/>
              </a:rPr>
              <a:t>nd</a:t>
            </a:r>
            <a:r>
              <a:rPr lang="en-US" altLang="ja-JP" sz="1400" baseline="0" dirty="0">
                <a:latin typeface="Arial" panose="020B0604020202020204" pitchFamily="34" charset="0"/>
                <a:cs typeface="Arial" panose="020B0604020202020204" pitchFamily="34" charset="0"/>
              </a:rPr>
              <a:t> /Apr./2021</a:t>
            </a:r>
            <a:endParaRPr lang="ja-JP" altLang="ja-JP" sz="1400" baseline="0" dirty="0">
              <a:latin typeface="Arial" panose="020B0604020202020204" pitchFamily="34" charset="0"/>
              <a:cs typeface="Arial" panose="020B0604020202020204" pitchFamily="34" charset="0"/>
            </a:endParaRPr>
          </a:p>
        </p:txBody>
      </p:sp>
      <p:pic>
        <p:nvPicPr>
          <p:cNvPr id="58" name="Picture 160" descr="\\Head-server\法務・広報部　部内作業用\Ⅱ.  広報Ｇ関係\nkinfo-test\kouhou\corporate\groupsimbol\logo_nkup\logo-guide\nk_basic_guideline\artwork\jpg\nk_logo_nk_blue.jpg"/>
          <p:cNvPicPr>
            <a:picLocks noChangeAspect="1" noChangeArrowheads="1"/>
          </p:cNvPicPr>
          <p:nvPr userDrawn="1"/>
        </p:nvPicPr>
        <p:blipFill>
          <a:blip r:embed="rId2" cstate="print"/>
          <a:srcRect/>
          <a:stretch>
            <a:fillRect/>
          </a:stretch>
        </p:blipFill>
        <p:spPr bwMode="auto">
          <a:xfrm>
            <a:off x="323528" y="188640"/>
            <a:ext cx="2179146" cy="295100"/>
          </a:xfrm>
          <a:prstGeom prst="rect">
            <a:avLst/>
          </a:prstGeom>
          <a:noFill/>
        </p:spPr>
      </p:pic>
      <p:pic>
        <p:nvPicPr>
          <p:cNvPr id="3" name="図 2" descr="アイコン が含まれている画像&#10;&#10;自動的に生成された説明">
            <a:extLst>
              <a:ext uri="{FF2B5EF4-FFF2-40B4-BE49-F238E27FC236}">
                <a16:creationId xmlns:a16="http://schemas.microsoft.com/office/drawing/2014/main" id="{978E58F7-791E-46C6-A101-BDB5A0DDBF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6256" y="93034"/>
            <a:ext cx="2007983" cy="65241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AE4FDC0B-DDCC-458E-84BB-062564C0AB0B}"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FBE8B847-EF3E-439D-999C-0854EBD8451C}" type="slidenum">
              <a:rPr lang="en-US" altLang="ja-JP"/>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bwMode="black">
      <p:bgPr>
        <a:solidFill>
          <a:srgbClr val="1F75BF"/>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bwMode="white">
          <a:xfrm>
            <a:off x="539750" y="2693988"/>
            <a:ext cx="8064500" cy="1470025"/>
          </a:xfrm>
        </p:spPr>
        <p:txBody>
          <a:bodyPr anchor="ctr"/>
          <a:lstStyle>
            <a:lvl1pPr>
              <a:defRPr>
                <a:solidFill>
                  <a:schemeClr val="bg1"/>
                </a:solidFill>
              </a:defRPr>
            </a:lvl1pPr>
          </a:lstStyle>
          <a:p>
            <a:r>
              <a:rPr lang="ja-JP" altLang="en-US"/>
              <a:t>マスタ タイトルの書式設定</a:t>
            </a:r>
          </a:p>
        </p:txBody>
      </p:sp>
      <p:sp>
        <p:nvSpPr>
          <p:cNvPr id="25728" name="Rectangle 128"/>
          <p:cNvSpPr>
            <a:spLocks noGrp="1" noChangeArrowheads="1"/>
          </p:cNvSpPr>
          <p:nvPr>
            <p:ph type="subTitle" sz="quarter" idx="1"/>
          </p:nvPr>
        </p:nvSpPr>
        <p:spPr bwMode="white">
          <a:xfrm>
            <a:off x="539750" y="4292600"/>
            <a:ext cx="7056438" cy="1346200"/>
          </a:xfrm>
        </p:spPr>
        <p:txBody>
          <a:bodyPr/>
          <a:lstStyle>
            <a:lvl1pPr marL="0" indent="0">
              <a:buFontTx/>
              <a:buNone/>
              <a:defRPr>
                <a:solidFill>
                  <a:schemeClr val="bg1"/>
                </a:solidFill>
              </a:defRPr>
            </a:lvl1pPr>
          </a:lstStyle>
          <a:p>
            <a:r>
              <a:rPr lang="ja-JP" altLang="en-US"/>
              <a:t>マスタ サブタイトルの書式設定</a:t>
            </a:r>
          </a:p>
        </p:txBody>
      </p:sp>
      <p:grpSp>
        <p:nvGrpSpPr>
          <p:cNvPr id="25739" name="Group 139"/>
          <p:cNvGrpSpPr>
            <a:grpSpLocks noChangeAspect="1"/>
          </p:cNvGrpSpPr>
          <p:nvPr/>
        </p:nvGrpSpPr>
        <p:grpSpPr bwMode="auto">
          <a:xfrm>
            <a:off x="6528753" y="6413500"/>
            <a:ext cx="1130300" cy="111125"/>
            <a:chOff x="4799" y="4040"/>
            <a:chExt cx="712" cy="70"/>
          </a:xfrm>
        </p:grpSpPr>
        <p:sp>
          <p:nvSpPr>
            <p:cNvPr id="25738" name="AutoShape 13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5740" name="Freeform 14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1" name="Freeform 14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FFFFFF"/>
            </a:solidFill>
            <a:ln w="9525">
              <a:noFill/>
              <a:round/>
              <a:headEnd/>
              <a:tailEnd/>
            </a:ln>
          </p:spPr>
          <p:txBody>
            <a:bodyPr/>
            <a:lstStyle/>
            <a:p>
              <a:endParaRPr lang="ja-JP" altLang="en-US"/>
            </a:p>
          </p:txBody>
        </p:sp>
        <p:sp>
          <p:nvSpPr>
            <p:cNvPr id="25742" name="Freeform 14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3" name="Freeform 14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FFFFFF"/>
            </a:solidFill>
            <a:ln w="9525">
              <a:noFill/>
              <a:round/>
              <a:headEnd/>
              <a:tailEnd/>
            </a:ln>
          </p:spPr>
          <p:txBody>
            <a:bodyPr/>
            <a:lstStyle/>
            <a:p>
              <a:endParaRPr lang="ja-JP" altLang="en-US"/>
            </a:p>
          </p:txBody>
        </p:sp>
        <p:sp>
          <p:nvSpPr>
            <p:cNvPr id="25744" name="Freeform 14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FFFFFF"/>
            </a:solidFill>
            <a:ln w="9525">
              <a:noFill/>
              <a:round/>
              <a:headEnd/>
              <a:tailEnd/>
            </a:ln>
          </p:spPr>
          <p:txBody>
            <a:bodyPr/>
            <a:lstStyle/>
            <a:p>
              <a:endParaRPr lang="ja-JP" altLang="en-US"/>
            </a:p>
          </p:txBody>
        </p:sp>
        <p:sp>
          <p:nvSpPr>
            <p:cNvPr id="25745" name="Freeform 14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5746" name="Freeform 14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FFFFFF"/>
            </a:solidFill>
            <a:ln w="9525">
              <a:noFill/>
              <a:round/>
              <a:headEnd/>
              <a:tailEnd/>
            </a:ln>
          </p:spPr>
          <p:txBody>
            <a:bodyPr/>
            <a:lstStyle/>
            <a:p>
              <a:endParaRPr lang="ja-JP" altLang="en-US"/>
            </a:p>
          </p:txBody>
        </p:sp>
        <p:sp>
          <p:nvSpPr>
            <p:cNvPr id="25747" name="Freeform 14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5748" name="Freeform 14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FFFFFF"/>
            </a:solidFill>
            <a:ln w="9525">
              <a:noFill/>
              <a:round/>
              <a:headEnd/>
              <a:tailEnd/>
            </a:ln>
          </p:spPr>
          <p:txBody>
            <a:bodyPr/>
            <a:lstStyle/>
            <a:p>
              <a:endParaRPr lang="ja-JP" altLang="en-US"/>
            </a:p>
          </p:txBody>
        </p:sp>
        <p:sp>
          <p:nvSpPr>
            <p:cNvPr id="25749" name="Freeform 14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5750" name="Freeform 15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FFFFFF"/>
            </a:solidFill>
            <a:ln w="9525">
              <a:noFill/>
              <a:round/>
              <a:headEnd/>
              <a:tailEnd/>
            </a:ln>
          </p:spPr>
          <p:txBody>
            <a:bodyPr/>
            <a:lstStyle/>
            <a:p>
              <a:endParaRPr lang="ja-JP" altLang="en-US"/>
            </a:p>
          </p:txBody>
        </p:sp>
        <p:sp>
          <p:nvSpPr>
            <p:cNvPr id="25751" name="Freeform 15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FFFFFF"/>
            </a:solidFill>
            <a:ln w="9525">
              <a:noFill/>
              <a:round/>
              <a:headEnd/>
              <a:tailEnd/>
            </a:ln>
          </p:spPr>
          <p:txBody>
            <a:bodyPr/>
            <a:lstStyle/>
            <a:p>
              <a:endParaRPr lang="ja-JP" altLang="en-US"/>
            </a:p>
          </p:txBody>
        </p:sp>
        <p:sp>
          <p:nvSpPr>
            <p:cNvPr id="25752" name="Freeform 15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3" name="Freeform 15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FFFFFF"/>
            </a:solidFill>
            <a:ln w="9525">
              <a:noFill/>
              <a:round/>
              <a:headEnd/>
              <a:tailEnd/>
            </a:ln>
          </p:spPr>
          <p:txBody>
            <a:bodyPr/>
            <a:lstStyle/>
            <a:p>
              <a:endParaRPr lang="ja-JP" altLang="en-US"/>
            </a:p>
          </p:txBody>
        </p:sp>
        <p:sp>
          <p:nvSpPr>
            <p:cNvPr id="25754" name="Freeform 15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FFFFFF"/>
            </a:solidFill>
            <a:ln w="9525">
              <a:noFill/>
              <a:round/>
              <a:headEnd/>
              <a:tailEnd/>
            </a:ln>
          </p:spPr>
          <p:txBody>
            <a:bodyPr/>
            <a:lstStyle/>
            <a:p>
              <a:endParaRPr lang="ja-JP" altLang="en-US"/>
            </a:p>
          </p:txBody>
        </p:sp>
      </p:grpSp>
      <p:pic>
        <p:nvPicPr>
          <p:cNvPr id="21" name="図 20" descr="アイコン が含まれている画像&#10;&#10;自動的に生成された説明">
            <a:extLst>
              <a:ext uri="{FF2B5EF4-FFF2-40B4-BE49-F238E27FC236}">
                <a16:creationId xmlns:a16="http://schemas.microsoft.com/office/drawing/2014/main" id="{1E3C162D-D260-45A2-BE0F-CDDCB72BB2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613E9692-C90D-4349-9E86-60BDB96A9591}" type="slidenum">
              <a:rPr lang="en-US" altLang="ja-JP"/>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02A6C15A-E57E-482F-B237-CB5B9C74D699}" type="slidenum">
              <a:rPr lang="en-US" altLang="ja-JP"/>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0CA0532D-3822-4612-902B-C70DD21A3D64}" type="slidenum">
              <a:rPr lang="en-US" altLang="ja-JP"/>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TA for MRT Safety Management System on Line 6</a:t>
            </a:r>
          </a:p>
        </p:txBody>
      </p:sp>
      <p:sp>
        <p:nvSpPr>
          <p:cNvPr id="5" name="スライド番号プレースホルダ 4"/>
          <p:cNvSpPr>
            <a:spLocks noGrp="1"/>
          </p:cNvSpPr>
          <p:nvPr>
            <p:ph type="sldNum" sz="quarter" idx="12"/>
          </p:nvPr>
        </p:nvSpPr>
        <p:spPr/>
        <p:txBody>
          <a:bodyPr/>
          <a:lstStyle>
            <a:lvl1pPr>
              <a:defRPr/>
            </a:lvl1pPr>
          </a:lstStyle>
          <a:p>
            <a:fld id="{4274CBF0-B518-4404-B11B-07196780B953}" type="slidenum">
              <a:rPr lang="en-US" altLang="ja-JP"/>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TA for MRT Safety Management System on Line 6</a:t>
            </a:r>
          </a:p>
        </p:txBody>
      </p:sp>
      <p:sp>
        <p:nvSpPr>
          <p:cNvPr id="9" name="スライド番号プレースホルダ 8"/>
          <p:cNvSpPr>
            <a:spLocks noGrp="1"/>
          </p:cNvSpPr>
          <p:nvPr>
            <p:ph type="sldNum" sz="quarter" idx="12"/>
          </p:nvPr>
        </p:nvSpPr>
        <p:spPr/>
        <p:txBody>
          <a:bodyPr/>
          <a:lstStyle>
            <a:lvl1pPr>
              <a:defRPr/>
            </a:lvl1pPr>
          </a:lstStyle>
          <a:p>
            <a:fld id="{EEA557B0-5F32-4897-8AAA-72BAFE990122}" type="slidenum">
              <a:rPr lang="en-US" altLang="ja-JP"/>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TA for MRT Safety Management System on Line 6</a:t>
            </a:r>
          </a:p>
        </p:txBody>
      </p:sp>
      <p:sp>
        <p:nvSpPr>
          <p:cNvPr id="4" name="スライド番号プレースホルダ 3"/>
          <p:cNvSpPr>
            <a:spLocks noGrp="1"/>
          </p:cNvSpPr>
          <p:nvPr>
            <p:ph type="sldNum" sz="quarter" idx="12"/>
          </p:nvPr>
        </p:nvSpPr>
        <p:spPr/>
        <p:txBody>
          <a:bodyPr/>
          <a:lstStyle>
            <a:lvl1pPr>
              <a:defRPr/>
            </a:lvl1pPr>
          </a:lstStyle>
          <a:p>
            <a:fld id="{0DFA4290-9606-4929-BBDC-B81E197C3F30}" type="slidenum">
              <a:rPr lang="en-US" altLang="ja-JP"/>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B61CA02A-AD28-4775-91C1-4EDEB0228D4F}"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0D4B1D02-E406-44D3-B4FB-C9088C6DDDC1}" type="slidenum">
              <a:rPr lang="en-US" altLang="ja-JP"/>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69676E21-6C72-4C1B-A414-43DC4BAD99A1}" type="slidenum">
              <a:rPr lang="en-US" altLang="ja-JP"/>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696C59F6-58A8-49F0-B291-E397C924F78D}" type="slidenum">
              <a:rPr lang="en-US" altLang="ja-JP"/>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61150" y="188913"/>
            <a:ext cx="2087563" cy="619283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395288" y="188913"/>
            <a:ext cx="6113462" cy="619283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8785E28D-72ED-4C39-8A6D-41CD8F7CE25A}" type="slidenum">
              <a:rPr lang="en-US" altLang="ja-JP"/>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 3"/>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r>
              <a:rPr lang="en-US" altLang="ja-JP"/>
              <a:t>TA for MRT Safety Management System on Line 6</a:t>
            </a:r>
          </a:p>
        </p:txBody>
      </p:sp>
      <p:sp>
        <p:nvSpPr>
          <p:cNvPr id="6" name="スライド番号プレースホルダ 5"/>
          <p:cNvSpPr>
            <a:spLocks noGrp="1"/>
          </p:cNvSpPr>
          <p:nvPr>
            <p:ph type="sldNum" sz="quarter" idx="12"/>
          </p:nvPr>
        </p:nvSpPr>
        <p:spPr/>
        <p:txBody>
          <a:bodyPr/>
          <a:lstStyle>
            <a:lvl1pPr>
              <a:defRPr/>
            </a:lvl1pPr>
          </a:lstStyle>
          <a:p>
            <a:fld id="{D0CC48D6-B6EB-4E96-B2A1-95FF5A497C02}"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395288" y="1557338"/>
            <a:ext cx="4100512"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557338"/>
            <a:ext cx="4100513"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C329FA1A-E927-4A92-BE6C-3418CD7B6CA9}"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r>
              <a:rPr lang="en-US" altLang="ja-JP"/>
              <a:t>TA for MRT Safety Management System on Line 6</a:t>
            </a:r>
          </a:p>
        </p:txBody>
      </p:sp>
      <p:sp>
        <p:nvSpPr>
          <p:cNvPr id="9" name="スライド番号プレースホルダ 8"/>
          <p:cNvSpPr>
            <a:spLocks noGrp="1"/>
          </p:cNvSpPr>
          <p:nvPr>
            <p:ph type="sldNum" sz="quarter" idx="12"/>
          </p:nvPr>
        </p:nvSpPr>
        <p:spPr/>
        <p:txBody>
          <a:bodyPr/>
          <a:lstStyle>
            <a:lvl1pPr>
              <a:defRPr/>
            </a:lvl1pPr>
          </a:lstStyle>
          <a:p>
            <a:fld id="{6E9DB40B-B41B-4CE9-ACFA-D2DF095F6F46}"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 2"/>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r>
              <a:rPr lang="en-US" altLang="ja-JP"/>
              <a:t>TA for MRT Safety Management System on Line 6</a:t>
            </a:r>
          </a:p>
        </p:txBody>
      </p:sp>
      <p:sp>
        <p:nvSpPr>
          <p:cNvPr id="5" name="スライド番号プレースホルダ 4"/>
          <p:cNvSpPr>
            <a:spLocks noGrp="1"/>
          </p:cNvSpPr>
          <p:nvPr>
            <p:ph type="sldNum" sz="quarter" idx="12"/>
          </p:nvPr>
        </p:nvSpPr>
        <p:spPr/>
        <p:txBody>
          <a:bodyPr/>
          <a:lstStyle>
            <a:lvl1pPr>
              <a:defRPr/>
            </a:lvl1pPr>
          </a:lstStyle>
          <a:p>
            <a:fld id="{789A6C8C-8563-42D3-9475-9A367C8B1157}"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r>
              <a:rPr lang="en-US" altLang="ja-JP"/>
              <a:t>TA for MRT Safety Management System on Line 6</a:t>
            </a:r>
          </a:p>
        </p:txBody>
      </p:sp>
      <p:sp>
        <p:nvSpPr>
          <p:cNvPr id="4" name="スライド番号プレースホルダ 3"/>
          <p:cNvSpPr>
            <a:spLocks noGrp="1"/>
          </p:cNvSpPr>
          <p:nvPr>
            <p:ph type="sldNum" sz="quarter" idx="12"/>
          </p:nvPr>
        </p:nvSpPr>
        <p:spPr/>
        <p:txBody>
          <a:bodyPr/>
          <a:lstStyle>
            <a:lvl1pPr>
              <a:defRPr/>
            </a:lvl1pPr>
          </a:lstStyle>
          <a:p>
            <a:fld id="{350E13FB-DCAF-430E-9FD5-74CCF70954EF}"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A1449333-3199-4EDF-AE36-6DF56763B419}"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 4"/>
          <p:cNvSpPr>
            <a:spLocks noGrp="1"/>
          </p:cNvSpPr>
          <p:nvPr>
            <p:ph type="dt" sz="half" idx="10"/>
          </p:nvPr>
        </p:nvSpPr>
        <p:spPr>
          <a:xfrm>
            <a:off x="323850" y="6532563"/>
            <a:ext cx="1655763" cy="2794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r>
              <a:rPr lang="en-US" altLang="ja-JP"/>
              <a:t>TA for MRT Safety Management System on Line 6</a:t>
            </a:r>
          </a:p>
        </p:txBody>
      </p:sp>
      <p:sp>
        <p:nvSpPr>
          <p:cNvPr id="7" name="スライド番号プレースホルダ 6"/>
          <p:cNvSpPr>
            <a:spLocks noGrp="1"/>
          </p:cNvSpPr>
          <p:nvPr>
            <p:ph type="sldNum" sz="quarter" idx="12"/>
          </p:nvPr>
        </p:nvSpPr>
        <p:spPr/>
        <p:txBody>
          <a:bodyPr/>
          <a:lstStyle>
            <a:lvl1pPr>
              <a:defRPr/>
            </a:lvl1pPr>
          </a:lstStyle>
          <a:p>
            <a:fld id="{1986F8CC-AD07-4926-96D9-EE7A96C9A76D}"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9" name="Rectangle 5"/>
          <p:cNvSpPr>
            <a:spLocks noGrp="1" noChangeArrowheads="1"/>
          </p:cNvSpPr>
          <p:nvPr>
            <p:ph type="ftr" sz="quarter" idx="3"/>
          </p:nvPr>
        </p:nvSpPr>
        <p:spPr bwMode="auto">
          <a:xfrm>
            <a:off x="323528"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ja-JP"/>
              <a:t>TA for MRT Safety Management System on Line 6</a:t>
            </a:r>
          </a:p>
        </p:txBody>
      </p:sp>
      <p:sp>
        <p:nvSpPr>
          <p:cNvPr id="1030" name="Rectangle 6"/>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8C42D5D6-E460-48BF-97C0-501242A0426B}" type="slidenum">
              <a:rPr lang="en-US" altLang="ja-JP"/>
              <a:pPr/>
              <a:t>‹#›</a:t>
            </a:fld>
            <a:endParaRPr lang="en-US" altLang="ja-JP"/>
          </a:p>
        </p:txBody>
      </p:sp>
      <p:pic>
        <p:nvPicPr>
          <p:cNvPr id="1190" name="Picture 166" descr="nk_line"/>
          <p:cNvPicPr>
            <a:picLocks noChangeAspect="1" noChangeArrowheads="1"/>
          </p:cNvPicPr>
          <p:nvPr/>
        </p:nvPicPr>
        <p:blipFill>
          <a:blip r:embed="rId13" cstate="print"/>
          <a:srcRect/>
          <a:stretch>
            <a:fillRect/>
          </a:stretch>
        </p:blipFill>
        <p:spPr bwMode="black">
          <a:xfrm>
            <a:off x="395288" y="6413512"/>
            <a:ext cx="6120000" cy="96776"/>
          </a:xfrm>
          <a:prstGeom prst="rect">
            <a:avLst/>
          </a:prstGeom>
          <a:noFill/>
        </p:spPr>
      </p:pic>
      <p:grpSp>
        <p:nvGrpSpPr>
          <p:cNvPr id="1193" name="Group 169"/>
          <p:cNvGrpSpPr>
            <a:grpSpLocks noChangeAspect="1"/>
          </p:cNvGrpSpPr>
          <p:nvPr/>
        </p:nvGrpSpPr>
        <p:grpSpPr bwMode="auto">
          <a:xfrm>
            <a:off x="6601412" y="6413500"/>
            <a:ext cx="1130300" cy="111125"/>
            <a:chOff x="4799" y="4040"/>
            <a:chExt cx="712" cy="70"/>
          </a:xfrm>
        </p:grpSpPr>
        <p:sp>
          <p:nvSpPr>
            <p:cNvPr id="1192" name="AutoShape 168"/>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1194" name="Freeform 170"/>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5" name="Freeform 171"/>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1196" name="Freeform 172"/>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7" name="Freeform 173"/>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1198" name="Freeform 174"/>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1199" name="Freeform 175"/>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1200" name="Freeform 176"/>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1201" name="Freeform 177"/>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1202" name="Freeform 178"/>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1203" name="Freeform 179"/>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1204" name="Freeform 180"/>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1205" name="Freeform 181"/>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1206" name="Freeform 182"/>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7" name="Freeform 183"/>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1208" name="Freeform 184"/>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3" name="図 2" descr="アイコン が含まれている画像&#10;&#10;自動的に生成された説明">
            <a:extLst>
              <a:ext uri="{FF2B5EF4-FFF2-40B4-BE49-F238E27FC236}">
                <a16:creationId xmlns:a16="http://schemas.microsoft.com/office/drawing/2014/main" id="{CE79D5C1-CA87-447E-A93C-8A499C20A92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620" name="Rectangle 44"/>
          <p:cNvSpPr>
            <a:spLocks noGrp="1" noChangeArrowheads="1"/>
          </p:cNvSpPr>
          <p:nvPr>
            <p:ph type="title"/>
          </p:nvPr>
        </p:nvSpPr>
        <p:spPr bwMode="auto">
          <a:xfrm>
            <a:off x="395288" y="188913"/>
            <a:ext cx="8353425" cy="1079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24621" name="Rectangle 45"/>
          <p:cNvSpPr>
            <a:spLocks noGrp="1" noChangeArrowheads="1"/>
          </p:cNvSpPr>
          <p:nvPr>
            <p:ph type="body" idx="1"/>
          </p:nvPr>
        </p:nvSpPr>
        <p:spPr bwMode="auto">
          <a:xfrm>
            <a:off x="395288" y="1557338"/>
            <a:ext cx="8353425"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4622" name="Rectangle 46"/>
          <p:cNvSpPr>
            <a:spLocks noGrp="1" noChangeArrowheads="1"/>
          </p:cNvSpPr>
          <p:nvPr>
            <p:ph type="dt" sz="half" idx="2"/>
          </p:nvPr>
        </p:nvSpPr>
        <p:spPr bwMode="auto">
          <a:xfrm>
            <a:off x="323850" y="6532563"/>
            <a:ext cx="1655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ltLang="ja-JP"/>
          </a:p>
        </p:txBody>
      </p:sp>
      <p:sp>
        <p:nvSpPr>
          <p:cNvPr id="24623" name="Rectangle 47"/>
          <p:cNvSpPr>
            <a:spLocks noGrp="1" noChangeArrowheads="1"/>
          </p:cNvSpPr>
          <p:nvPr>
            <p:ph type="ftr" sz="quarter" idx="3"/>
          </p:nvPr>
        </p:nvSpPr>
        <p:spPr bwMode="auto">
          <a:xfrm>
            <a:off x="2051050" y="6532563"/>
            <a:ext cx="4826000"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r>
              <a:rPr lang="en-US" altLang="ja-JP"/>
              <a:t>TA for MRT Safety Management System on Line 6</a:t>
            </a:r>
          </a:p>
        </p:txBody>
      </p:sp>
      <p:sp>
        <p:nvSpPr>
          <p:cNvPr id="24624" name="Rectangle 48"/>
          <p:cNvSpPr>
            <a:spLocks noGrp="1" noChangeArrowheads="1"/>
          </p:cNvSpPr>
          <p:nvPr>
            <p:ph type="sldNum" sz="quarter" idx="4"/>
          </p:nvPr>
        </p:nvSpPr>
        <p:spPr bwMode="auto">
          <a:xfrm>
            <a:off x="7947025" y="6524625"/>
            <a:ext cx="873125"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0DE34011-8678-4665-9195-A371A986964A}" type="slidenum">
              <a:rPr lang="en-US" altLang="ja-JP"/>
              <a:pPr/>
              <a:t>‹#›</a:t>
            </a:fld>
            <a:endParaRPr lang="en-US" altLang="ja-JP"/>
          </a:p>
        </p:txBody>
      </p:sp>
      <p:pic>
        <p:nvPicPr>
          <p:cNvPr id="24629" name="Picture 53" descr="nk_line"/>
          <p:cNvPicPr>
            <a:picLocks noChangeAspect="1" noChangeArrowheads="1"/>
          </p:cNvPicPr>
          <p:nvPr/>
        </p:nvPicPr>
        <p:blipFill>
          <a:blip r:embed="rId13" cstate="print"/>
          <a:srcRect/>
          <a:stretch>
            <a:fillRect/>
          </a:stretch>
        </p:blipFill>
        <p:spPr bwMode="black">
          <a:xfrm>
            <a:off x="395288" y="6413500"/>
            <a:ext cx="6120000" cy="96770"/>
          </a:xfrm>
          <a:prstGeom prst="rect">
            <a:avLst/>
          </a:prstGeom>
          <a:noFill/>
        </p:spPr>
      </p:pic>
      <p:grpSp>
        <p:nvGrpSpPr>
          <p:cNvPr id="24632" name="Group 56"/>
          <p:cNvGrpSpPr>
            <a:grpSpLocks noChangeAspect="1"/>
          </p:cNvGrpSpPr>
          <p:nvPr/>
        </p:nvGrpSpPr>
        <p:grpSpPr bwMode="auto">
          <a:xfrm>
            <a:off x="6605656" y="6413500"/>
            <a:ext cx="1130300" cy="111125"/>
            <a:chOff x="4799" y="4040"/>
            <a:chExt cx="712" cy="70"/>
          </a:xfrm>
        </p:grpSpPr>
        <p:sp>
          <p:nvSpPr>
            <p:cNvPr id="24631" name="AutoShape 55"/>
            <p:cNvSpPr>
              <a:spLocks noChangeAspect="1" noChangeArrowheads="1" noTextEdit="1"/>
            </p:cNvSpPr>
            <p:nvPr userDrawn="1"/>
          </p:nvSpPr>
          <p:spPr bwMode="auto">
            <a:xfrm>
              <a:off x="4799" y="4040"/>
              <a:ext cx="712" cy="70"/>
            </a:xfrm>
            <a:prstGeom prst="rect">
              <a:avLst/>
            </a:prstGeom>
            <a:noFill/>
            <a:ln w="9525">
              <a:noFill/>
              <a:miter lim="800000"/>
              <a:headEnd/>
              <a:tailEnd/>
            </a:ln>
          </p:spPr>
          <p:txBody>
            <a:bodyPr/>
            <a:lstStyle/>
            <a:p>
              <a:endParaRPr lang="ja-JP" altLang="en-US"/>
            </a:p>
          </p:txBody>
        </p:sp>
        <p:sp>
          <p:nvSpPr>
            <p:cNvPr id="24633" name="Freeform 57"/>
            <p:cNvSpPr>
              <a:spLocks noEditPoints="1"/>
            </p:cNvSpPr>
            <p:nvPr userDrawn="1"/>
          </p:nvSpPr>
          <p:spPr bwMode="auto">
            <a:xfrm>
              <a:off x="5067" y="4040"/>
              <a:ext cx="80" cy="70"/>
            </a:xfrm>
            <a:custGeom>
              <a:avLst/>
              <a:gdLst/>
              <a:ahLst/>
              <a:cxnLst>
                <a:cxn ang="0">
                  <a:pos x="29" y="12"/>
                </a:cxn>
                <a:cxn ang="0">
                  <a:pos x="26" y="6"/>
                </a:cxn>
                <a:cxn ang="0">
                  <a:pos x="24" y="6"/>
                </a:cxn>
                <a:cxn ang="0">
                  <a:pos x="17" y="12"/>
                </a:cxn>
                <a:cxn ang="0">
                  <a:pos x="13" y="25"/>
                </a:cxn>
                <a:cxn ang="0">
                  <a:pos x="16" y="30"/>
                </a:cxn>
                <a:cxn ang="0">
                  <a:pos x="18" y="30"/>
                </a:cxn>
                <a:cxn ang="0">
                  <a:pos x="24" y="25"/>
                </a:cxn>
                <a:cxn ang="0">
                  <a:pos x="29" y="12"/>
                </a:cxn>
                <a:cxn ang="0">
                  <a:pos x="16" y="36"/>
                </a:cxn>
                <a:cxn ang="0">
                  <a:pos x="13" y="36"/>
                </a:cxn>
                <a:cxn ang="0">
                  <a:pos x="4" y="18"/>
                </a:cxn>
                <a:cxn ang="0">
                  <a:pos x="26" y="0"/>
                </a:cxn>
                <a:cxn ang="0">
                  <a:pos x="29" y="0"/>
                </a:cxn>
                <a:cxn ang="0">
                  <a:pos x="38" y="18"/>
                </a:cxn>
                <a:cxn ang="0">
                  <a:pos x="16" y="36"/>
                </a:cxn>
              </a:cxnLst>
              <a:rect l="0" t="0" r="r" b="b"/>
              <a:pathLst>
                <a:path w="41" h="36">
                  <a:moveTo>
                    <a:pt x="29" y="12"/>
                  </a:moveTo>
                  <a:cubicBezTo>
                    <a:pt x="30" y="8"/>
                    <a:pt x="30" y="6"/>
                    <a:pt x="26" y="6"/>
                  </a:cubicBezTo>
                  <a:cubicBezTo>
                    <a:pt x="26" y="6"/>
                    <a:pt x="24" y="6"/>
                    <a:pt x="24" y="6"/>
                  </a:cubicBezTo>
                  <a:cubicBezTo>
                    <a:pt x="20" y="6"/>
                    <a:pt x="19" y="8"/>
                    <a:pt x="17" y="12"/>
                  </a:cubicBezTo>
                  <a:cubicBezTo>
                    <a:pt x="17" y="13"/>
                    <a:pt x="13" y="24"/>
                    <a:pt x="13" y="25"/>
                  </a:cubicBezTo>
                  <a:cubicBezTo>
                    <a:pt x="12" y="28"/>
                    <a:pt x="13" y="30"/>
                    <a:pt x="16" y="30"/>
                  </a:cubicBezTo>
                  <a:cubicBezTo>
                    <a:pt x="16" y="30"/>
                    <a:pt x="18" y="30"/>
                    <a:pt x="18" y="30"/>
                  </a:cubicBezTo>
                  <a:cubicBezTo>
                    <a:pt x="22" y="30"/>
                    <a:pt x="23" y="29"/>
                    <a:pt x="24" y="25"/>
                  </a:cubicBezTo>
                  <a:cubicBezTo>
                    <a:pt x="25" y="23"/>
                    <a:pt x="28" y="13"/>
                    <a:pt x="29" y="12"/>
                  </a:cubicBezTo>
                  <a:close/>
                  <a:moveTo>
                    <a:pt x="16" y="36"/>
                  </a:moveTo>
                  <a:cubicBezTo>
                    <a:pt x="16" y="36"/>
                    <a:pt x="13" y="36"/>
                    <a:pt x="13" y="36"/>
                  </a:cubicBezTo>
                  <a:cubicBezTo>
                    <a:pt x="1" y="36"/>
                    <a:pt x="0" y="28"/>
                    <a:pt x="4" y="18"/>
                  </a:cubicBezTo>
                  <a:cubicBezTo>
                    <a:pt x="8" y="7"/>
                    <a:pt x="12" y="0"/>
                    <a:pt x="26" y="0"/>
                  </a:cubicBezTo>
                  <a:cubicBezTo>
                    <a:pt x="26" y="0"/>
                    <a:pt x="29"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4" name="Freeform 58"/>
            <p:cNvSpPr>
              <a:spLocks noEditPoints="1"/>
            </p:cNvSpPr>
            <p:nvPr userDrawn="1"/>
          </p:nvSpPr>
          <p:spPr bwMode="auto">
            <a:xfrm>
              <a:off x="5330" y="4040"/>
              <a:ext cx="80" cy="70"/>
            </a:xfrm>
            <a:custGeom>
              <a:avLst/>
              <a:gdLst/>
              <a:ahLst/>
              <a:cxnLst>
                <a:cxn ang="0">
                  <a:pos x="28" y="12"/>
                </a:cxn>
                <a:cxn ang="0">
                  <a:pos x="25" y="6"/>
                </a:cxn>
                <a:cxn ang="0">
                  <a:pos x="24" y="6"/>
                </a:cxn>
                <a:cxn ang="0">
                  <a:pos x="17" y="12"/>
                </a:cxn>
                <a:cxn ang="0">
                  <a:pos x="13" y="25"/>
                </a:cxn>
                <a:cxn ang="0">
                  <a:pos x="16" y="30"/>
                </a:cxn>
                <a:cxn ang="0">
                  <a:pos x="18" y="30"/>
                </a:cxn>
                <a:cxn ang="0">
                  <a:pos x="24" y="25"/>
                </a:cxn>
                <a:cxn ang="0">
                  <a:pos x="28" y="12"/>
                </a:cxn>
                <a:cxn ang="0">
                  <a:pos x="16" y="36"/>
                </a:cxn>
                <a:cxn ang="0">
                  <a:pos x="12" y="36"/>
                </a:cxn>
                <a:cxn ang="0">
                  <a:pos x="4" y="18"/>
                </a:cxn>
                <a:cxn ang="0">
                  <a:pos x="25" y="0"/>
                </a:cxn>
                <a:cxn ang="0">
                  <a:pos x="29" y="0"/>
                </a:cxn>
                <a:cxn ang="0">
                  <a:pos x="38" y="18"/>
                </a:cxn>
                <a:cxn ang="0">
                  <a:pos x="16" y="36"/>
                </a:cxn>
              </a:cxnLst>
              <a:rect l="0" t="0" r="r" b="b"/>
              <a:pathLst>
                <a:path w="41" h="36">
                  <a:moveTo>
                    <a:pt x="28" y="12"/>
                  </a:moveTo>
                  <a:cubicBezTo>
                    <a:pt x="30" y="8"/>
                    <a:pt x="29" y="6"/>
                    <a:pt x="25" y="6"/>
                  </a:cubicBezTo>
                  <a:cubicBezTo>
                    <a:pt x="25" y="6"/>
                    <a:pt x="24" y="6"/>
                    <a:pt x="24" y="6"/>
                  </a:cubicBezTo>
                  <a:cubicBezTo>
                    <a:pt x="19" y="6"/>
                    <a:pt x="18" y="8"/>
                    <a:pt x="17" y="12"/>
                  </a:cubicBezTo>
                  <a:cubicBezTo>
                    <a:pt x="16" y="13"/>
                    <a:pt x="13" y="24"/>
                    <a:pt x="13" y="25"/>
                  </a:cubicBezTo>
                  <a:cubicBezTo>
                    <a:pt x="11" y="28"/>
                    <a:pt x="12" y="30"/>
                    <a:pt x="16" y="30"/>
                  </a:cubicBezTo>
                  <a:cubicBezTo>
                    <a:pt x="16" y="30"/>
                    <a:pt x="18" y="30"/>
                    <a:pt x="18" y="30"/>
                  </a:cubicBezTo>
                  <a:cubicBezTo>
                    <a:pt x="21" y="30"/>
                    <a:pt x="23" y="29"/>
                    <a:pt x="24" y="25"/>
                  </a:cubicBezTo>
                  <a:cubicBezTo>
                    <a:pt x="25" y="23"/>
                    <a:pt x="28" y="13"/>
                    <a:pt x="28" y="12"/>
                  </a:cubicBezTo>
                  <a:close/>
                  <a:moveTo>
                    <a:pt x="16" y="36"/>
                  </a:moveTo>
                  <a:cubicBezTo>
                    <a:pt x="15" y="36"/>
                    <a:pt x="13" y="36"/>
                    <a:pt x="12" y="36"/>
                  </a:cubicBezTo>
                  <a:cubicBezTo>
                    <a:pt x="1" y="36"/>
                    <a:pt x="0" y="28"/>
                    <a:pt x="4" y="18"/>
                  </a:cubicBezTo>
                  <a:cubicBezTo>
                    <a:pt x="7" y="7"/>
                    <a:pt x="12" y="0"/>
                    <a:pt x="25" y="0"/>
                  </a:cubicBezTo>
                  <a:cubicBezTo>
                    <a:pt x="26" y="0"/>
                    <a:pt x="28" y="0"/>
                    <a:pt x="29" y="0"/>
                  </a:cubicBezTo>
                  <a:cubicBezTo>
                    <a:pt x="41" y="0"/>
                    <a:pt x="41" y="7"/>
                    <a:pt x="38" y="18"/>
                  </a:cubicBezTo>
                  <a:cubicBezTo>
                    <a:pt x="34" y="29"/>
                    <a:pt x="29" y="36"/>
                    <a:pt x="16" y="36"/>
                  </a:cubicBezTo>
                </a:path>
              </a:pathLst>
            </a:custGeom>
            <a:solidFill>
              <a:srgbClr val="1F75BF"/>
            </a:solidFill>
            <a:ln w="9525">
              <a:noFill/>
              <a:round/>
              <a:headEnd/>
              <a:tailEnd/>
            </a:ln>
          </p:spPr>
          <p:txBody>
            <a:bodyPr/>
            <a:lstStyle/>
            <a:p>
              <a:endParaRPr lang="ja-JP" altLang="en-US"/>
            </a:p>
          </p:txBody>
        </p:sp>
        <p:sp>
          <p:nvSpPr>
            <p:cNvPr id="24635" name="Freeform 59"/>
            <p:cNvSpPr>
              <a:spLocks/>
            </p:cNvSpPr>
            <p:nvPr userDrawn="1"/>
          </p:nvSpPr>
          <p:spPr bwMode="auto">
            <a:xfrm>
              <a:off x="4799" y="4042"/>
              <a:ext cx="93" cy="66"/>
            </a:xfrm>
            <a:custGeom>
              <a:avLst/>
              <a:gdLst/>
              <a:ahLst/>
              <a:cxnLst>
                <a:cxn ang="0">
                  <a:pos x="37" y="34"/>
                </a:cxn>
                <a:cxn ang="0">
                  <a:pos x="28" y="34"/>
                </a:cxn>
                <a:cxn ang="0">
                  <a:pos x="21" y="29"/>
                </a:cxn>
                <a:cxn ang="0">
                  <a:pos x="17" y="8"/>
                </a:cxn>
                <a:cxn ang="0">
                  <a:pos x="9" y="34"/>
                </a:cxn>
                <a:cxn ang="0">
                  <a:pos x="0" y="34"/>
                </a:cxn>
                <a:cxn ang="0">
                  <a:pos x="11" y="0"/>
                </a:cxn>
                <a:cxn ang="0">
                  <a:pos x="21" y="0"/>
                </a:cxn>
                <a:cxn ang="0">
                  <a:pos x="27" y="5"/>
                </a:cxn>
                <a:cxn ang="0">
                  <a:pos x="32" y="25"/>
                </a:cxn>
                <a:cxn ang="0">
                  <a:pos x="39" y="0"/>
                </a:cxn>
                <a:cxn ang="0">
                  <a:pos x="48" y="0"/>
                </a:cxn>
                <a:cxn ang="0">
                  <a:pos x="37" y="34"/>
                </a:cxn>
              </a:cxnLst>
              <a:rect l="0" t="0" r="r" b="b"/>
              <a:pathLst>
                <a:path w="48" h="34">
                  <a:moveTo>
                    <a:pt x="37" y="34"/>
                  </a:moveTo>
                  <a:cubicBezTo>
                    <a:pt x="37" y="34"/>
                    <a:pt x="31" y="34"/>
                    <a:pt x="28" y="34"/>
                  </a:cubicBezTo>
                  <a:cubicBezTo>
                    <a:pt x="24" y="34"/>
                    <a:pt x="22" y="33"/>
                    <a:pt x="21" y="29"/>
                  </a:cubicBezTo>
                  <a:cubicBezTo>
                    <a:pt x="21" y="24"/>
                    <a:pt x="17" y="8"/>
                    <a:pt x="17"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8" y="7"/>
                    <a:pt x="32" y="25"/>
                    <a:pt x="32"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6" name="Freeform 60"/>
            <p:cNvSpPr>
              <a:spLocks/>
            </p:cNvSpPr>
            <p:nvPr userDrawn="1"/>
          </p:nvSpPr>
          <p:spPr bwMode="auto">
            <a:xfrm>
              <a:off x="5141" y="4042"/>
              <a:ext cx="94" cy="66"/>
            </a:xfrm>
            <a:custGeom>
              <a:avLst/>
              <a:gdLst/>
              <a:ahLst/>
              <a:cxnLst>
                <a:cxn ang="0">
                  <a:pos x="37" y="34"/>
                </a:cxn>
                <a:cxn ang="0">
                  <a:pos x="27" y="34"/>
                </a:cxn>
                <a:cxn ang="0">
                  <a:pos x="21" y="29"/>
                </a:cxn>
                <a:cxn ang="0">
                  <a:pos x="16" y="8"/>
                </a:cxn>
                <a:cxn ang="0">
                  <a:pos x="9" y="34"/>
                </a:cxn>
                <a:cxn ang="0">
                  <a:pos x="0" y="34"/>
                </a:cxn>
                <a:cxn ang="0">
                  <a:pos x="11" y="0"/>
                </a:cxn>
                <a:cxn ang="0">
                  <a:pos x="21" y="0"/>
                </a:cxn>
                <a:cxn ang="0">
                  <a:pos x="27" y="5"/>
                </a:cxn>
                <a:cxn ang="0">
                  <a:pos x="31" y="25"/>
                </a:cxn>
                <a:cxn ang="0">
                  <a:pos x="39" y="0"/>
                </a:cxn>
                <a:cxn ang="0">
                  <a:pos x="48" y="0"/>
                </a:cxn>
                <a:cxn ang="0">
                  <a:pos x="37" y="34"/>
                </a:cxn>
              </a:cxnLst>
              <a:rect l="0" t="0" r="r" b="b"/>
              <a:pathLst>
                <a:path w="48" h="34">
                  <a:moveTo>
                    <a:pt x="37" y="34"/>
                  </a:moveTo>
                  <a:cubicBezTo>
                    <a:pt x="37" y="34"/>
                    <a:pt x="31" y="34"/>
                    <a:pt x="27" y="34"/>
                  </a:cubicBezTo>
                  <a:cubicBezTo>
                    <a:pt x="23" y="34"/>
                    <a:pt x="22" y="33"/>
                    <a:pt x="21" y="29"/>
                  </a:cubicBezTo>
                  <a:cubicBezTo>
                    <a:pt x="20" y="24"/>
                    <a:pt x="16" y="8"/>
                    <a:pt x="16" y="8"/>
                  </a:cubicBezTo>
                  <a:cubicBezTo>
                    <a:pt x="9" y="34"/>
                    <a:pt x="9" y="34"/>
                    <a:pt x="9" y="34"/>
                  </a:cubicBezTo>
                  <a:cubicBezTo>
                    <a:pt x="0" y="34"/>
                    <a:pt x="0" y="34"/>
                    <a:pt x="0" y="34"/>
                  </a:cubicBezTo>
                  <a:cubicBezTo>
                    <a:pt x="11" y="0"/>
                    <a:pt x="11" y="0"/>
                    <a:pt x="11" y="0"/>
                  </a:cubicBezTo>
                  <a:cubicBezTo>
                    <a:pt x="11" y="0"/>
                    <a:pt x="17" y="0"/>
                    <a:pt x="21" y="0"/>
                  </a:cubicBezTo>
                  <a:cubicBezTo>
                    <a:pt x="25" y="0"/>
                    <a:pt x="26" y="1"/>
                    <a:pt x="27" y="5"/>
                  </a:cubicBezTo>
                  <a:cubicBezTo>
                    <a:pt x="27" y="7"/>
                    <a:pt x="31" y="25"/>
                    <a:pt x="31" y="25"/>
                  </a:cubicBezTo>
                  <a:cubicBezTo>
                    <a:pt x="39" y="0"/>
                    <a:pt x="39" y="0"/>
                    <a:pt x="39" y="0"/>
                  </a:cubicBezTo>
                  <a:cubicBezTo>
                    <a:pt x="48" y="0"/>
                    <a:pt x="48" y="0"/>
                    <a:pt x="48" y="0"/>
                  </a:cubicBezTo>
                  <a:cubicBezTo>
                    <a:pt x="37" y="34"/>
                    <a:pt x="37" y="34"/>
                    <a:pt x="37" y="34"/>
                  </a:cubicBezTo>
                </a:path>
              </a:pathLst>
            </a:custGeom>
            <a:solidFill>
              <a:srgbClr val="1F75BF"/>
            </a:solidFill>
            <a:ln w="9525">
              <a:noFill/>
              <a:round/>
              <a:headEnd/>
              <a:tailEnd/>
            </a:ln>
          </p:spPr>
          <p:txBody>
            <a:bodyPr/>
            <a:lstStyle/>
            <a:p>
              <a:endParaRPr lang="ja-JP" altLang="en-US"/>
            </a:p>
          </p:txBody>
        </p:sp>
        <p:sp>
          <p:nvSpPr>
            <p:cNvPr id="24637" name="Freeform 61"/>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close/>
                </a:path>
              </a:pathLst>
            </a:custGeom>
            <a:solidFill>
              <a:srgbClr val="1F75BF"/>
            </a:solidFill>
            <a:ln w="9525">
              <a:noFill/>
              <a:round/>
              <a:headEnd/>
              <a:tailEnd/>
            </a:ln>
          </p:spPr>
          <p:txBody>
            <a:bodyPr/>
            <a:lstStyle/>
            <a:p>
              <a:endParaRPr lang="ja-JP" altLang="en-US"/>
            </a:p>
          </p:txBody>
        </p:sp>
        <p:sp>
          <p:nvSpPr>
            <p:cNvPr id="24638" name="Freeform 62"/>
            <p:cNvSpPr>
              <a:spLocks/>
            </p:cNvSpPr>
            <p:nvPr userDrawn="1"/>
          </p:nvSpPr>
          <p:spPr bwMode="auto">
            <a:xfrm>
              <a:off x="4887" y="4042"/>
              <a:ext cx="42" cy="66"/>
            </a:xfrm>
            <a:custGeom>
              <a:avLst/>
              <a:gdLst/>
              <a:ahLst/>
              <a:cxnLst>
                <a:cxn ang="0">
                  <a:pos x="21" y="66"/>
                </a:cxn>
                <a:cxn ang="0">
                  <a:pos x="0" y="66"/>
                </a:cxn>
                <a:cxn ang="0">
                  <a:pos x="19" y="0"/>
                </a:cxn>
                <a:cxn ang="0">
                  <a:pos x="42" y="0"/>
                </a:cxn>
                <a:cxn ang="0">
                  <a:pos x="21" y="66"/>
                </a:cxn>
              </a:cxnLst>
              <a:rect l="0" t="0" r="r" b="b"/>
              <a:pathLst>
                <a:path w="42" h="66">
                  <a:moveTo>
                    <a:pt x="21" y="66"/>
                  </a:moveTo>
                  <a:lnTo>
                    <a:pt x="0" y="66"/>
                  </a:lnTo>
                  <a:lnTo>
                    <a:pt x="19" y="0"/>
                  </a:lnTo>
                  <a:lnTo>
                    <a:pt x="42" y="0"/>
                  </a:lnTo>
                  <a:lnTo>
                    <a:pt x="21" y="66"/>
                  </a:lnTo>
                </a:path>
              </a:pathLst>
            </a:custGeom>
            <a:noFill/>
            <a:ln w="9525">
              <a:noFill/>
              <a:round/>
              <a:headEnd/>
              <a:tailEnd/>
            </a:ln>
          </p:spPr>
          <p:txBody>
            <a:bodyPr/>
            <a:lstStyle/>
            <a:p>
              <a:endParaRPr lang="ja-JP" altLang="en-US"/>
            </a:p>
          </p:txBody>
        </p:sp>
        <p:sp>
          <p:nvSpPr>
            <p:cNvPr id="24639" name="Freeform 63"/>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close/>
                </a:path>
              </a:pathLst>
            </a:custGeom>
            <a:solidFill>
              <a:srgbClr val="1F75BF"/>
            </a:solidFill>
            <a:ln w="9525">
              <a:noFill/>
              <a:round/>
              <a:headEnd/>
              <a:tailEnd/>
            </a:ln>
          </p:spPr>
          <p:txBody>
            <a:bodyPr/>
            <a:lstStyle/>
            <a:p>
              <a:endParaRPr lang="ja-JP" altLang="en-US"/>
            </a:p>
          </p:txBody>
        </p:sp>
        <p:sp>
          <p:nvSpPr>
            <p:cNvPr id="24640" name="Freeform 64"/>
            <p:cNvSpPr>
              <a:spLocks/>
            </p:cNvSpPr>
            <p:nvPr userDrawn="1"/>
          </p:nvSpPr>
          <p:spPr bwMode="auto">
            <a:xfrm>
              <a:off x="5252" y="4042"/>
              <a:ext cx="45" cy="66"/>
            </a:xfrm>
            <a:custGeom>
              <a:avLst/>
              <a:gdLst/>
              <a:ahLst/>
              <a:cxnLst>
                <a:cxn ang="0">
                  <a:pos x="24" y="66"/>
                </a:cxn>
                <a:cxn ang="0">
                  <a:pos x="0" y="66"/>
                </a:cxn>
                <a:cxn ang="0">
                  <a:pos x="22" y="0"/>
                </a:cxn>
                <a:cxn ang="0">
                  <a:pos x="45" y="0"/>
                </a:cxn>
                <a:cxn ang="0">
                  <a:pos x="24" y="66"/>
                </a:cxn>
              </a:cxnLst>
              <a:rect l="0" t="0" r="r" b="b"/>
              <a:pathLst>
                <a:path w="45" h="66">
                  <a:moveTo>
                    <a:pt x="24" y="66"/>
                  </a:moveTo>
                  <a:lnTo>
                    <a:pt x="0" y="66"/>
                  </a:lnTo>
                  <a:lnTo>
                    <a:pt x="22" y="0"/>
                  </a:lnTo>
                  <a:lnTo>
                    <a:pt x="45" y="0"/>
                  </a:lnTo>
                  <a:lnTo>
                    <a:pt x="24" y="66"/>
                  </a:lnTo>
                </a:path>
              </a:pathLst>
            </a:custGeom>
            <a:noFill/>
            <a:ln w="9525">
              <a:noFill/>
              <a:round/>
              <a:headEnd/>
              <a:tailEnd/>
            </a:ln>
          </p:spPr>
          <p:txBody>
            <a:bodyPr/>
            <a:lstStyle/>
            <a:p>
              <a:endParaRPr lang="ja-JP" altLang="en-US"/>
            </a:p>
          </p:txBody>
        </p:sp>
        <p:sp>
          <p:nvSpPr>
            <p:cNvPr id="24641" name="Freeform 65"/>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close/>
                </a:path>
              </a:pathLst>
            </a:custGeom>
            <a:solidFill>
              <a:srgbClr val="1F75BF"/>
            </a:solidFill>
            <a:ln w="9525">
              <a:noFill/>
              <a:round/>
              <a:headEnd/>
              <a:tailEnd/>
            </a:ln>
          </p:spPr>
          <p:txBody>
            <a:bodyPr/>
            <a:lstStyle/>
            <a:p>
              <a:endParaRPr lang="ja-JP" altLang="en-US"/>
            </a:p>
          </p:txBody>
        </p:sp>
        <p:sp>
          <p:nvSpPr>
            <p:cNvPr id="24642" name="Freeform 66"/>
            <p:cNvSpPr>
              <a:spLocks/>
            </p:cNvSpPr>
            <p:nvPr userDrawn="1"/>
          </p:nvSpPr>
          <p:spPr bwMode="auto">
            <a:xfrm>
              <a:off x="5468" y="4042"/>
              <a:ext cx="45" cy="66"/>
            </a:xfrm>
            <a:custGeom>
              <a:avLst/>
              <a:gdLst/>
              <a:ahLst/>
              <a:cxnLst>
                <a:cxn ang="0">
                  <a:pos x="23" y="66"/>
                </a:cxn>
                <a:cxn ang="0">
                  <a:pos x="0" y="66"/>
                </a:cxn>
                <a:cxn ang="0">
                  <a:pos x="22" y="0"/>
                </a:cxn>
                <a:cxn ang="0">
                  <a:pos x="45" y="0"/>
                </a:cxn>
                <a:cxn ang="0">
                  <a:pos x="23" y="66"/>
                </a:cxn>
              </a:cxnLst>
              <a:rect l="0" t="0" r="r" b="b"/>
              <a:pathLst>
                <a:path w="45" h="66">
                  <a:moveTo>
                    <a:pt x="23" y="66"/>
                  </a:moveTo>
                  <a:lnTo>
                    <a:pt x="0" y="66"/>
                  </a:lnTo>
                  <a:lnTo>
                    <a:pt x="22" y="0"/>
                  </a:lnTo>
                  <a:lnTo>
                    <a:pt x="45" y="0"/>
                  </a:lnTo>
                  <a:lnTo>
                    <a:pt x="23" y="66"/>
                  </a:lnTo>
                </a:path>
              </a:pathLst>
            </a:custGeom>
            <a:noFill/>
            <a:ln w="9525">
              <a:noFill/>
              <a:round/>
              <a:headEnd/>
              <a:tailEnd/>
            </a:ln>
          </p:spPr>
          <p:txBody>
            <a:bodyPr/>
            <a:lstStyle/>
            <a:p>
              <a:endParaRPr lang="ja-JP" altLang="en-US"/>
            </a:p>
          </p:txBody>
        </p:sp>
        <p:sp>
          <p:nvSpPr>
            <p:cNvPr id="24643" name="Freeform 67"/>
            <p:cNvSpPr>
              <a:spLocks/>
            </p:cNvSpPr>
            <p:nvPr userDrawn="1"/>
          </p:nvSpPr>
          <p:spPr bwMode="auto">
            <a:xfrm>
              <a:off x="5289" y="4071"/>
              <a:ext cx="37" cy="37"/>
            </a:xfrm>
            <a:custGeom>
              <a:avLst/>
              <a:gdLst/>
              <a:ahLst/>
              <a:cxnLst>
                <a:cxn ang="0">
                  <a:pos x="0" y="1"/>
                </a:cxn>
                <a:cxn ang="0">
                  <a:pos x="5" y="15"/>
                </a:cxn>
                <a:cxn ang="0">
                  <a:pos x="11" y="19"/>
                </a:cxn>
                <a:cxn ang="0">
                  <a:pos x="19" y="19"/>
                </a:cxn>
                <a:cxn ang="0">
                  <a:pos x="10" y="0"/>
                </a:cxn>
                <a:cxn ang="0">
                  <a:pos x="0" y="1"/>
                </a:cxn>
              </a:cxnLst>
              <a:rect l="0" t="0" r="r" b="b"/>
              <a:pathLst>
                <a:path w="19" h="19">
                  <a:moveTo>
                    <a:pt x="0" y="1"/>
                  </a:moveTo>
                  <a:cubicBezTo>
                    <a:pt x="0" y="2"/>
                    <a:pt x="4" y="13"/>
                    <a:pt x="5" y="15"/>
                  </a:cubicBezTo>
                  <a:cubicBezTo>
                    <a:pt x="6" y="18"/>
                    <a:pt x="8" y="19"/>
                    <a:pt x="11" y="19"/>
                  </a:cubicBezTo>
                  <a:cubicBezTo>
                    <a:pt x="14" y="19"/>
                    <a:pt x="19" y="19"/>
                    <a:pt x="19" y="19"/>
                  </a:cubicBezTo>
                  <a:cubicBezTo>
                    <a:pt x="10" y="0"/>
                    <a:pt x="10" y="0"/>
                    <a:pt x="10" y="0"/>
                  </a:cubicBezTo>
                  <a:cubicBezTo>
                    <a:pt x="0" y="1"/>
                    <a:pt x="0" y="1"/>
                    <a:pt x="0" y="1"/>
                  </a:cubicBezTo>
                </a:path>
              </a:pathLst>
            </a:custGeom>
            <a:solidFill>
              <a:srgbClr val="1F75BF"/>
            </a:solidFill>
            <a:ln w="9525">
              <a:noFill/>
              <a:round/>
              <a:headEnd/>
              <a:tailEnd/>
            </a:ln>
          </p:spPr>
          <p:txBody>
            <a:bodyPr/>
            <a:lstStyle/>
            <a:p>
              <a:endParaRPr lang="ja-JP" altLang="en-US"/>
            </a:p>
          </p:txBody>
        </p:sp>
        <p:sp>
          <p:nvSpPr>
            <p:cNvPr id="24644" name="Freeform 68"/>
            <p:cNvSpPr>
              <a:spLocks/>
            </p:cNvSpPr>
            <p:nvPr userDrawn="1"/>
          </p:nvSpPr>
          <p:spPr bwMode="auto">
            <a:xfrm>
              <a:off x="5404" y="4042"/>
              <a:ext cx="74" cy="66"/>
            </a:xfrm>
            <a:custGeom>
              <a:avLst/>
              <a:gdLst/>
              <a:ahLst/>
              <a:cxnLst>
                <a:cxn ang="0">
                  <a:pos x="11" y="0"/>
                </a:cxn>
                <a:cxn ang="0">
                  <a:pos x="0" y="34"/>
                </a:cxn>
                <a:cxn ang="0">
                  <a:pos x="24" y="34"/>
                </a:cxn>
                <a:cxn ang="0">
                  <a:pos x="28" y="32"/>
                </a:cxn>
                <a:cxn ang="0">
                  <a:pos x="30" y="28"/>
                </a:cxn>
                <a:cxn ang="0">
                  <a:pos x="13" y="28"/>
                </a:cxn>
                <a:cxn ang="0">
                  <a:pos x="16" y="20"/>
                </a:cxn>
                <a:cxn ang="0">
                  <a:pos x="22" y="20"/>
                </a:cxn>
                <a:cxn ang="0">
                  <a:pos x="31" y="16"/>
                </a:cxn>
                <a:cxn ang="0">
                  <a:pos x="32" y="13"/>
                </a:cxn>
                <a:cxn ang="0">
                  <a:pos x="18" y="13"/>
                </a:cxn>
                <a:cxn ang="0">
                  <a:pos x="20" y="6"/>
                </a:cxn>
                <a:cxn ang="0">
                  <a:pos x="31" y="6"/>
                </a:cxn>
                <a:cxn ang="0">
                  <a:pos x="37" y="3"/>
                </a:cxn>
                <a:cxn ang="0">
                  <a:pos x="38" y="0"/>
                </a:cxn>
                <a:cxn ang="0">
                  <a:pos x="11" y="0"/>
                </a:cxn>
              </a:cxnLst>
              <a:rect l="0" t="0" r="r" b="b"/>
              <a:pathLst>
                <a:path w="38" h="34">
                  <a:moveTo>
                    <a:pt x="11" y="0"/>
                  </a:moveTo>
                  <a:cubicBezTo>
                    <a:pt x="8" y="8"/>
                    <a:pt x="3" y="23"/>
                    <a:pt x="0" y="34"/>
                  </a:cubicBezTo>
                  <a:cubicBezTo>
                    <a:pt x="5" y="34"/>
                    <a:pt x="19" y="34"/>
                    <a:pt x="24" y="34"/>
                  </a:cubicBezTo>
                  <a:cubicBezTo>
                    <a:pt x="26" y="34"/>
                    <a:pt x="27" y="34"/>
                    <a:pt x="28" y="32"/>
                  </a:cubicBezTo>
                  <a:cubicBezTo>
                    <a:pt x="29" y="30"/>
                    <a:pt x="30" y="28"/>
                    <a:pt x="30" y="28"/>
                  </a:cubicBezTo>
                  <a:cubicBezTo>
                    <a:pt x="13" y="28"/>
                    <a:pt x="13" y="28"/>
                    <a:pt x="13" y="28"/>
                  </a:cubicBezTo>
                  <a:cubicBezTo>
                    <a:pt x="16" y="20"/>
                    <a:pt x="16" y="20"/>
                    <a:pt x="16" y="20"/>
                  </a:cubicBezTo>
                  <a:cubicBezTo>
                    <a:pt x="16" y="20"/>
                    <a:pt x="17" y="20"/>
                    <a:pt x="22" y="20"/>
                  </a:cubicBezTo>
                  <a:cubicBezTo>
                    <a:pt x="26" y="20"/>
                    <a:pt x="29" y="19"/>
                    <a:pt x="31" y="16"/>
                  </a:cubicBezTo>
                  <a:cubicBezTo>
                    <a:pt x="31" y="16"/>
                    <a:pt x="32" y="14"/>
                    <a:pt x="32" y="13"/>
                  </a:cubicBezTo>
                  <a:cubicBezTo>
                    <a:pt x="28" y="13"/>
                    <a:pt x="18" y="13"/>
                    <a:pt x="18" y="13"/>
                  </a:cubicBezTo>
                  <a:cubicBezTo>
                    <a:pt x="20" y="6"/>
                    <a:pt x="20" y="6"/>
                    <a:pt x="20" y="6"/>
                  </a:cubicBezTo>
                  <a:cubicBezTo>
                    <a:pt x="20" y="6"/>
                    <a:pt x="29" y="6"/>
                    <a:pt x="31" y="6"/>
                  </a:cubicBezTo>
                  <a:cubicBezTo>
                    <a:pt x="34" y="6"/>
                    <a:pt x="36" y="5"/>
                    <a:pt x="37" y="3"/>
                  </a:cubicBezTo>
                  <a:cubicBezTo>
                    <a:pt x="38" y="1"/>
                    <a:pt x="38" y="0"/>
                    <a:pt x="38" y="0"/>
                  </a:cubicBezTo>
                  <a:cubicBezTo>
                    <a:pt x="38" y="0"/>
                    <a:pt x="17" y="0"/>
                    <a:pt x="11" y="0"/>
                  </a:cubicBezTo>
                </a:path>
              </a:pathLst>
            </a:custGeom>
            <a:solidFill>
              <a:srgbClr val="1F75BF"/>
            </a:solidFill>
            <a:ln w="9525">
              <a:noFill/>
              <a:round/>
              <a:headEnd/>
              <a:tailEnd/>
            </a:ln>
          </p:spPr>
          <p:txBody>
            <a:bodyPr/>
            <a:lstStyle/>
            <a:p>
              <a:endParaRPr lang="ja-JP" altLang="en-US"/>
            </a:p>
          </p:txBody>
        </p:sp>
        <p:sp>
          <p:nvSpPr>
            <p:cNvPr id="24645" name="Freeform 69"/>
            <p:cNvSpPr>
              <a:spLocks noEditPoints="1"/>
            </p:cNvSpPr>
            <p:nvPr userDrawn="1"/>
          </p:nvSpPr>
          <p:spPr bwMode="auto">
            <a:xfrm>
              <a:off x="4993" y="4042"/>
              <a:ext cx="78"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0"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3"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0" y="0"/>
                    <a:pt x="10" y="0"/>
                    <a:pt x="10"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6" name="Freeform 70"/>
            <p:cNvSpPr>
              <a:spLocks noEditPoints="1"/>
            </p:cNvSpPr>
            <p:nvPr userDrawn="1"/>
          </p:nvSpPr>
          <p:spPr bwMode="auto">
            <a:xfrm>
              <a:off x="4922" y="4042"/>
              <a:ext cx="77" cy="66"/>
            </a:xfrm>
            <a:custGeom>
              <a:avLst/>
              <a:gdLst/>
              <a:ahLst/>
              <a:cxnLst>
                <a:cxn ang="0">
                  <a:pos x="28" y="10"/>
                </a:cxn>
                <a:cxn ang="0">
                  <a:pos x="28" y="12"/>
                </a:cxn>
                <a:cxn ang="0">
                  <a:pos x="17" y="20"/>
                </a:cxn>
                <a:cxn ang="0">
                  <a:pos x="15" y="20"/>
                </a:cxn>
                <a:cxn ang="0">
                  <a:pos x="20" y="5"/>
                </a:cxn>
                <a:cxn ang="0">
                  <a:pos x="25" y="5"/>
                </a:cxn>
                <a:cxn ang="0">
                  <a:pos x="28" y="10"/>
                </a:cxn>
                <a:cxn ang="0">
                  <a:pos x="37" y="2"/>
                </a:cxn>
                <a:cxn ang="0">
                  <a:pos x="27" y="0"/>
                </a:cxn>
                <a:cxn ang="0">
                  <a:pos x="11" y="0"/>
                </a:cxn>
                <a:cxn ang="0">
                  <a:pos x="0" y="34"/>
                </a:cxn>
                <a:cxn ang="0">
                  <a:pos x="11" y="34"/>
                </a:cxn>
                <a:cxn ang="0">
                  <a:pos x="14" y="24"/>
                </a:cxn>
                <a:cxn ang="0">
                  <a:pos x="20" y="24"/>
                </a:cxn>
                <a:cxn ang="0">
                  <a:pos x="39" y="12"/>
                </a:cxn>
                <a:cxn ang="0">
                  <a:pos x="37" y="2"/>
                </a:cxn>
              </a:cxnLst>
              <a:rect l="0" t="0" r="r" b="b"/>
              <a:pathLst>
                <a:path w="40" h="34">
                  <a:moveTo>
                    <a:pt x="28" y="10"/>
                  </a:moveTo>
                  <a:cubicBezTo>
                    <a:pt x="28" y="10"/>
                    <a:pt x="28" y="12"/>
                    <a:pt x="28" y="12"/>
                  </a:cubicBezTo>
                  <a:cubicBezTo>
                    <a:pt x="26" y="17"/>
                    <a:pt x="24" y="20"/>
                    <a:pt x="17" y="20"/>
                  </a:cubicBezTo>
                  <a:cubicBezTo>
                    <a:pt x="15" y="20"/>
                    <a:pt x="15" y="20"/>
                    <a:pt x="15" y="20"/>
                  </a:cubicBezTo>
                  <a:cubicBezTo>
                    <a:pt x="20" y="5"/>
                    <a:pt x="20" y="5"/>
                    <a:pt x="20" y="5"/>
                  </a:cubicBezTo>
                  <a:cubicBezTo>
                    <a:pt x="25" y="5"/>
                    <a:pt x="25" y="5"/>
                    <a:pt x="25" y="5"/>
                  </a:cubicBezTo>
                  <a:cubicBezTo>
                    <a:pt x="28" y="5"/>
                    <a:pt x="29" y="7"/>
                    <a:pt x="28" y="10"/>
                  </a:cubicBezTo>
                  <a:close/>
                  <a:moveTo>
                    <a:pt x="37" y="2"/>
                  </a:moveTo>
                  <a:cubicBezTo>
                    <a:pt x="35" y="0"/>
                    <a:pt x="32" y="0"/>
                    <a:pt x="27" y="0"/>
                  </a:cubicBezTo>
                  <a:cubicBezTo>
                    <a:pt x="11" y="0"/>
                    <a:pt x="11" y="0"/>
                    <a:pt x="11" y="0"/>
                  </a:cubicBezTo>
                  <a:cubicBezTo>
                    <a:pt x="0" y="34"/>
                    <a:pt x="0" y="34"/>
                    <a:pt x="0" y="34"/>
                  </a:cubicBezTo>
                  <a:cubicBezTo>
                    <a:pt x="0" y="34"/>
                    <a:pt x="6" y="34"/>
                    <a:pt x="11" y="34"/>
                  </a:cubicBezTo>
                  <a:cubicBezTo>
                    <a:pt x="12" y="30"/>
                    <a:pt x="14" y="24"/>
                    <a:pt x="14" y="24"/>
                  </a:cubicBezTo>
                  <a:cubicBezTo>
                    <a:pt x="15" y="24"/>
                    <a:pt x="20" y="24"/>
                    <a:pt x="20" y="24"/>
                  </a:cubicBezTo>
                  <a:cubicBezTo>
                    <a:pt x="30" y="24"/>
                    <a:pt x="36" y="20"/>
                    <a:pt x="39" y="12"/>
                  </a:cubicBezTo>
                  <a:cubicBezTo>
                    <a:pt x="40" y="8"/>
                    <a:pt x="40" y="4"/>
                    <a:pt x="37" y="2"/>
                  </a:cubicBezTo>
                </a:path>
              </a:pathLst>
            </a:custGeom>
            <a:solidFill>
              <a:srgbClr val="1F75BF"/>
            </a:solidFill>
            <a:ln w="9525">
              <a:noFill/>
              <a:round/>
              <a:headEnd/>
              <a:tailEnd/>
            </a:ln>
          </p:spPr>
          <p:txBody>
            <a:bodyPr/>
            <a:lstStyle/>
            <a:p>
              <a:endParaRPr lang="ja-JP" altLang="en-US"/>
            </a:p>
          </p:txBody>
        </p:sp>
        <p:sp>
          <p:nvSpPr>
            <p:cNvPr id="24647" name="Freeform 71"/>
            <p:cNvSpPr>
              <a:spLocks/>
            </p:cNvSpPr>
            <p:nvPr userDrawn="1"/>
          </p:nvSpPr>
          <p:spPr bwMode="auto">
            <a:xfrm>
              <a:off x="5289" y="4040"/>
              <a:ext cx="55" cy="33"/>
            </a:xfrm>
            <a:custGeom>
              <a:avLst/>
              <a:gdLst/>
              <a:ahLst/>
              <a:cxnLst>
                <a:cxn ang="0">
                  <a:pos x="21" y="0"/>
                </a:cxn>
                <a:cxn ang="0">
                  <a:pos x="11" y="5"/>
                </a:cxn>
                <a:cxn ang="0">
                  <a:pos x="0" y="17"/>
                </a:cxn>
                <a:cxn ang="0">
                  <a:pos x="5" y="17"/>
                </a:cxn>
                <a:cxn ang="0">
                  <a:pos x="22" y="7"/>
                </a:cxn>
                <a:cxn ang="0">
                  <a:pos x="28" y="0"/>
                </a:cxn>
                <a:cxn ang="0">
                  <a:pos x="21" y="0"/>
                </a:cxn>
              </a:cxnLst>
              <a:rect l="0" t="0" r="r" b="b"/>
              <a:pathLst>
                <a:path w="28" h="17">
                  <a:moveTo>
                    <a:pt x="21" y="0"/>
                  </a:moveTo>
                  <a:cubicBezTo>
                    <a:pt x="17" y="0"/>
                    <a:pt x="14" y="2"/>
                    <a:pt x="11" y="5"/>
                  </a:cubicBezTo>
                  <a:cubicBezTo>
                    <a:pt x="6" y="13"/>
                    <a:pt x="4" y="16"/>
                    <a:pt x="0" y="17"/>
                  </a:cubicBezTo>
                  <a:cubicBezTo>
                    <a:pt x="1" y="17"/>
                    <a:pt x="4" y="17"/>
                    <a:pt x="5" y="17"/>
                  </a:cubicBezTo>
                  <a:cubicBezTo>
                    <a:pt x="14" y="16"/>
                    <a:pt x="17" y="15"/>
                    <a:pt x="22" y="7"/>
                  </a:cubicBezTo>
                  <a:cubicBezTo>
                    <a:pt x="24" y="4"/>
                    <a:pt x="26" y="1"/>
                    <a:pt x="28" y="0"/>
                  </a:cubicBezTo>
                  <a:cubicBezTo>
                    <a:pt x="28" y="0"/>
                    <a:pt x="23" y="0"/>
                    <a:pt x="21" y="0"/>
                  </a:cubicBezTo>
                </a:path>
              </a:pathLst>
            </a:custGeom>
            <a:solidFill>
              <a:srgbClr val="1F75BF"/>
            </a:solidFill>
            <a:ln w="9525">
              <a:noFill/>
              <a:round/>
              <a:headEnd/>
              <a:tailEnd/>
            </a:ln>
          </p:spPr>
          <p:txBody>
            <a:bodyPr/>
            <a:lstStyle/>
            <a:p>
              <a:endParaRPr lang="ja-JP" altLang="en-US"/>
            </a:p>
          </p:txBody>
        </p:sp>
      </p:grpSp>
      <p:pic>
        <p:nvPicPr>
          <p:cNvPr id="25" name="図 24" descr="アイコン が含まれている画像&#10;&#10;自動的に生成された説明">
            <a:extLst>
              <a:ext uri="{FF2B5EF4-FFF2-40B4-BE49-F238E27FC236}">
                <a16:creationId xmlns:a16="http://schemas.microsoft.com/office/drawing/2014/main" id="{4544735F-EB7A-4A4D-95A7-29D4A93A09B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32952" y="6268229"/>
            <a:ext cx="1055461" cy="34293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6" r:id="rId5"/>
    <p:sldLayoutId id="2147483665" r:id="rId6"/>
    <p:sldLayoutId id="2147483667" r:id="rId7"/>
    <p:sldLayoutId id="2147483668" r:id="rId8"/>
    <p:sldLayoutId id="2147483669" r:id="rId9"/>
    <p:sldLayoutId id="2147483670" r:id="rId10"/>
    <p:sldLayoutId id="2147483671" r:id="rId11"/>
  </p:sldLayoutIdLst>
  <p:hf hd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2pPr>
      <a:lvl3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3pPr>
      <a:lvl4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4pPr>
      <a:lvl5pPr algn="l" rtl="0" fontAlgn="base">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fontAlgn="base">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fontAlgn="base">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fontAlgn="base">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fontAlgn="base">
        <a:spcBef>
          <a:spcPct val="0"/>
        </a:spcBef>
        <a:spcAft>
          <a:spcPct val="0"/>
        </a:spcAft>
        <a:defRPr kumimoji="1" sz="4400">
          <a:solidFill>
            <a:schemeClr val="tx2"/>
          </a:solidFill>
          <a:latin typeface="HGPｺﾞｼｯｸE" pitchFamily="50" charset="-128"/>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0.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6C1B8964-847F-46E5-A6AF-D4256F78D41E}"/>
              </a:ext>
            </a:extLst>
          </p:cNvPr>
          <p:cNvPicPr>
            <a:picLocks noChangeAspect="1"/>
          </p:cNvPicPr>
          <p:nvPr/>
        </p:nvPicPr>
        <p:blipFill rotWithShape="1">
          <a:blip r:embed="rId3">
            <a:alphaModFix amt="27000"/>
          </a:blip>
          <a:srcRect l="7910" t="53383" r="70604" b="18225"/>
          <a:stretch/>
        </p:blipFill>
        <p:spPr>
          <a:xfrm>
            <a:off x="1" y="764271"/>
            <a:ext cx="5581934" cy="4148920"/>
          </a:xfrm>
          <a:prstGeom prst="rect">
            <a:avLst/>
          </a:prstGeom>
        </p:spPr>
      </p:pic>
      <p:pic>
        <p:nvPicPr>
          <p:cNvPr id="10" name="図 9">
            <a:extLst>
              <a:ext uri="{FF2B5EF4-FFF2-40B4-BE49-F238E27FC236}">
                <a16:creationId xmlns:a16="http://schemas.microsoft.com/office/drawing/2014/main" id="{03E90366-74AA-4ABB-B3F7-73AFEDB375C3}"/>
              </a:ext>
            </a:extLst>
          </p:cNvPr>
          <p:cNvPicPr>
            <a:picLocks noChangeAspect="1"/>
          </p:cNvPicPr>
          <p:nvPr/>
        </p:nvPicPr>
        <p:blipFill rotWithShape="1">
          <a:blip r:embed="rId4">
            <a:alphaModFix amt="27000"/>
          </a:blip>
          <a:srcRect l="41194" t="24196" r="41493" b="40248"/>
          <a:stretch/>
        </p:blipFill>
        <p:spPr>
          <a:xfrm>
            <a:off x="5581934" y="782624"/>
            <a:ext cx="3575713" cy="4130568"/>
          </a:xfrm>
          <a:prstGeom prst="rect">
            <a:avLst/>
          </a:prstGeom>
        </p:spPr>
      </p:pic>
      <p:sp>
        <p:nvSpPr>
          <p:cNvPr id="60423" name="Rectangle 7"/>
          <p:cNvSpPr>
            <a:spLocks noGrp="1" noChangeArrowheads="1"/>
          </p:cNvSpPr>
          <p:nvPr>
            <p:ph type="ctrTitle"/>
          </p:nvPr>
        </p:nvSpPr>
        <p:spPr>
          <a:xfrm>
            <a:off x="835806" y="976010"/>
            <a:ext cx="7772400" cy="1470025"/>
          </a:xfrm>
        </p:spPr>
        <p:txBody>
          <a:bodyPr/>
          <a:lstStyle/>
          <a:p>
            <a:r>
              <a:rPr lang="en-GB" altLang="ja-JP" sz="3200" dirty="0">
                <a:solidFill>
                  <a:srgbClr val="006600"/>
                </a:solidFill>
              </a:rPr>
              <a:t>The Project on </a:t>
            </a:r>
            <a:br>
              <a:rPr lang="en-GB" altLang="ja-JP" sz="3200" dirty="0">
                <a:solidFill>
                  <a:srgbClr val="006600"/>
                </a:solidFill>
              </a:rPr>
            </a:br>
            <a:r>
              <a:rPr lang="en-GB" altLang="ja-JP" sz="3200" dirty="0">
                <a:solidFill>
                  <a:srgbClr val="006600"/>
                </a:solidFill>
              </a:rPr>
              <a:t>Technical Assistance for </a:t>
            </a:r>
            <a:br>
              <a:rPr lang="en-GB" altLang="ja-JP" sz="3200" dirty="0">
                <a:solidFill>
                  <a:srgbClr val="006600"/>
                </a:solidFill>
              </a:rPr>
            </a:br>
            <a:r>
              <a:rPr lang="en-GB" altLang="ja-JP" sz="3200" dirty="0">
                <a:solidFill>
                  <a:srgbClr val="006600"/>
                </a:solidFill>
              </a:rPr>
              <a:t>MRT Safety Management System on Line 6</a:t>
            </a:r>
          </a:p>
        </p:txBody>
      </p:sp>
      <p:sp>
        <p:nvSpPr>
          <p:cNvPr id="2" name="正方形/長方形 1">
            <a:extLst>
              <a:ext uri="{FF2B5EF4-FFF2-40B4-BE49-F238E27FC236}">
                <a16:creationId xmlns:a16="http://schemas.microsoft.com/office/drawing/2014/main" id="{5482D39F-C209-47CA-BA74-0050AD2110EE}"/>
              </a:ext>
            </a:extLst>
          </p:cNvPr>
          <p:cNvSpPr/>
          <p:nvPr/>
        </p:nvSpPr>
        <p:spPr>
          <a:xfrm>
            <a:off x="6962274" y="5630779"/>
            <a:ext cx="1732547" cy="4973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Rectangle 6">
            <a:extLst>
              <a:ext uri="{FF2B5EF4-FFF2-40B4-BE49-F238E27FC236}">
                <a16:creationId xmlns:a16="http://schemas.microsoft.com/office/drawing/2014/main" id="{66AC5109-07A2-4356-93B9-22C0793497BB}"/>
              </a:ext>
            </a:extLst>
          </p:cNvPr>
          <p:cNvSpPr txBox="1">
            <a:spLocks noChangeArrowheads="1"/>
          </p:cNvSpPr>
          <p:nvPr/>
        </p:nvSpPr>
        <p:spPr bwMode="auto">
          <a:xfrm>
            <a:off x="171451" y="3090833"/>
            <a:ext cx="8656026" cy="675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kern="0">
                <a:solidFill>
                  <a:srgbClr val="006600"/>
                </a:solidFill>
              </a:rPr>
              <a:t>Training in Dhaka</a:t>
            </a:r>
            <a:endParaRPr lang="en-US" altLang="ja-JP" kern="0" dirty="0">
              <a:solidFill>
                <a:srgbClr val="006600"/>
              </a:solidFill>
            </a:endParaRPr>
          </a:p>
        </p:txBody>
      </p:sp>
      <p:sp>
        <p:nvSpPr>
          <p:cNvPr id="12" name="Rectangle 6">
            <a:extLst>
              <a:ext uri="{FF2B5EF4-FFF2-40B4-BE49-F238E27FC236}">
                <a16:creationId xmlns:a16="http://schemas.microsoft.com/office/drawing/2014/main" id="{E35B4DC8-9DEB-411A-AC6F-7D43382ACF74}"/>
              </a:ext>
            </a:extLst>
          </p:cNvPr>
          <p:cNvSpPr txBox="1">
            <a:spLocks noChangeArrowheads="1"/>
          </p:cNvSpPr>
          <p:nvPr/>
        </p:nvSpPr>
        <p:spPr bwMode="auto">
          <a:xfrm>
            <a:off x="21333" y="4950282"/>
            <a:ext cx="9027135" cy="1072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r>
              <a:rPr lang="en-US" altLang="ja-JP" kern="0" dirty="0">
                <a:solidFill>
                  <a:srgbClr val="C00000"/>
                </a:solidFill>
              </a:rPr>
              <a:t>3: Development of Safety-First Corporate Culture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306DB500-7196-4E14-96F4-5C5D129B0EF6}"/>
              </a:ext>
            </a:extLst>
          </p:cNvPr>
          <p:cNvSpPr txBox="1">
            <a:spLocks/>
          </p:cNvSpPr>
          <p:nvPr/>
        </p:nvSpPr>
        <p:spPr bwMode="auto">
          <a:xfrm>
            <a:off x="701291" y="2705724"/>
            <a:ext cx="7544351" cy="1948215"/>
          </a:xfrm>
          <a:prstGeom prst="rect">
            <a:avLst/>
          </a:prstGeom>
          <a:solidFill>
            <a:srgbClr val="FFFFCC"/>
          </a:solid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FontTx/>
              <a:buNone/>
            </a:pPr>
            <a: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t>From the training received so fa</a:t>
            </a:r>
            <a:r>
              <a:rPr lang="ja-JP" altLang="en-US" sz="2900" kern="0" dirty="0">
                <a:latin typeface="BIZ UDPゴシック" panose="020B0400000000000000" pitchFamily="34" charset="-128"/>
                <a:ea typeface="BIZ UDPゴシック" panose="020B0400000000000000" pitchFamily="34" charset="-128"/>
                <a:cs typeface="Arial" panose="020B0604020202020204" pitchFamily="34" charset="0"/>
              </a:rPr>
              <a:t>ｒ</a:t>
            </a:r>
            <a:r>
              <a:rPr lang="en-US" altLang="ja-JP" sz="2900" kern="0" dirty="0">
                <a:latin typeface="BIZ UDPゴシック" panose="020B0400000000000000" pitchFamily="34" charset="-128"/>
                <a:ea typeface="BIZ UDPゴシック" panose="020B0400000000000000" pitchFamily="34" charset="-128"/>
                <a:cs typeface="Arial" panose="020B0604020202020204" pitchFamily="34" charset="0"/>
              </a:rPr>
              <a:t>..</a:t>
            </a:r>
            <a:br>
              <a:rPr lang="en-US" altLang="ja-JP" sz="29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t> </a:t>
            </a:r>
            <a:b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br>
            <a:r>
              <a:rPr lang="en-US" altLang="ja-JP" sz="2900" kern="0" dirty="0">
                <a:latin typeface="BIZ UDPゴシック" panose="020B0400000000000000" pitchFamily="34" charset="-128"/>
                <a:ea typeface="BIZ UDPゴシック" panose="020B0400000000000000" pitchFamily="34" charset="-128"/>
                <a:cs typeface="Arial" panose="020B0604020202020204" pitchFamily="34" charset="0"/>
              </a:rPr>
              <a:t>Consider</a:t>
            </a:r>
            <a: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t> about the factors </a:t>
            </a:r>
            <a:b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kern="0" dirty="0">
                <a:latin typeface="BIZ UDPゴシック" panose="020B0400000000000000" pitchFamily="34" charset="-128"/>
                <a:ea typeface="BIZ UDPゴシック" panose="020B0400000000000000" pitchFamily="34" charset="-128"/>
                <a:cs typeface="Arial" panose="020B0604020202020204" pitchFamily="34" charset="0"/>
              </a:rPr>
              <a:t>that threaten railway safety.</a:t>
            </a:r>
            <a:endParaRPr lang="en-GB" altLang="ja-JP" sz="2900" kern="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5" name="Rectangle 2">
            <a:extLst>
              <a:ext uri="{FF2B5EF4-FFF2-40B4-BE49-F238E27FC236}">
                <a16:creationId xmlns:a16="http://schemas.microsoft.com/office/drawing/2014/main" id="{A769C659-1875-45E9-B7CD-8C51D4026071}"/>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1.4 Factors that Threaten </a:t>
            </a:r>
            <a:b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ja-JP" altLang="en-US"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Railway Safety</a:t>
            </a:r>
          </a:p>
        </p:txBody>
      </p:sp>
      <p:sp>
        <p:nvSpPr>
          <p:cNvPr id="4" name="テキスト ボックス 3">
            <a:extLst>
              <a:ext uri="{FF2B5EF4-FFF2-40B4-BE49-F238E27FC236}">
                <a16:creationId xmlns:a16="http://schemas.microsoft.com/office/drawing/2014/main" id="{E9FB87A6-E99E-46B3-966A-7C1B5A57BEB6}"/>
              </a:ext>
            </a:extLst>
          </p:cNvPr>
          <p:cNvSpPr txBox="1"/>
          <p:nvPr/>
        </p:nvSpPr>
        <p:spPr>
          <a:xfrm>
            <a:off x="9376224" y="3207390"/>
            <a:ext cx="5121068" cy="1446550"/>
          </a:xfrm>
          <a:prstGeom prst="rect">
            <a:avLst/>
          </a:prstGeom>
          <a:solidFill>
            <a:srgbClr val="FFC000"/>
          </a:solidFill>
          <a:ln>
            <a:solidFill>
              <a:schemeClr val="tx1"/>
            </a:solidFill>
          </a:ln>
        </p:spPr>
        <p:txBody>
          <a:bodyPr wrap="square" rtlCol="0">
            <a:spAutoFit/>
          </a:bodyPr>
          <a:lstStyle/>
          <a:p>
            <a:r>
              <a:rPr lang="en-GB" altLang="ja-JP" sz="2200" dirty="0">
                <a:latin typeface="Arial" panose="020B0604020202020204" pitchFamily="34" charset="0"/>
                <a:cs typeface="Arial" panose="020B0604020202020204" pitchFamily="34" charset="0"/>
              </a:rPr>
              <a:t>[Tips]</a:t>
            </a:r>
          </a:p>
          <a:p>
            <a:r>
              <a:rPr kumimoji="1" lang="en-GB" altLang="ja-JP" sz="2200" dirty="0">
                <a:latin typeface="Arial" panose="020B0604020202020204" pitchFamily="34" charset="0"/>
                <a:cs typeface="Arial" panose="020B0604020202020204" pitchFamily="34" charset="0"/>
              </a:rPr>
              <a:t>One of the answer is described in the next pages. But those items are Japanese experiences. </a:t>
            </a:r>
          </a:p>
        </p:txBody>
      </p:sp>
      <p:sp>
        <p:nvSpPr>
          <p:cNvPr id="2" name="フッター プレースホルダー 1">
            <a:extLst>
              <a:ext uri="{FF2B5EF4-FFF2-40B4-BE49-F238E27FC236}">
                <a16:creationId xmlns:a16="http://schemas.microsoft.com/office/drawing/2014/main" id="{748075C3-30A6-44CA-A40B-0D6AB99F6F2A}"/>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C2658B41-767E-44C0-9814-1EF435B30AF4}"/>
              </a:ext>
            </a:extLst>
          </p:cNvPr>
          <p:cNvSpPr>
            <a:spLocks noGrp="1"/>
          </p:cNvSpPr>
          <p:nvPr>
            <p:ph type="sldNum" sz="quarter" idx="12"/>
          </p:nvPr>
        </p:nvSpPr>
        <p:spPr/>
        <p:txBody>
          <a:bodyPr/>
          <a:lstStyle/>
          <a:p>
            <a:fld id="{613E9692-C90D-4349-9E86-60BDB96A9591}" type="slidenum">
              <a:rPr lang="en-US" altLang="ja-JP" smtClean="0"/>
              <a:pPr/>
              <a:t>10</a:t>
            </a:fld>
            <a:endParaRPr lang="en-US" altLang="ja-JP"/>
          </a:p>
        </p:txBody>
      </p:sp>
    </p:spTree>
    <p:extLst>
      <p:ext uri="{BB962C8B-B14F-4D97-AF65-F5344CB8AC3E}">
        <p14:creationId xmlns:p14="http://schemas.microsoft.com/office/powerpoint/2010/main" val="291313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E655E7C-12CF-4157-B880-F52FD9856988}"/>
              </a:ext>
            </a:extLst>
          </p:cNvPr>
          <p:cNvSpPr>
            <a:spLocks noGrp="1"/>
          </p:cNvSpPr>
          <p:nvPr>
            <p:ph idx="1"/>
          </p:nvPr>
        </p:nvSpPr>
        <p:spPr>
          <a:xfrm>
            <a:off x="466725" y="1336900"/>
            <a:ext cx="8353425" cy="4881685"/>
          </a:xfrm>
        </p:spPr>
        <p:txBody>
          <a:bodyPr>
            <a:noAutofit/>
          </a:bodyPr>
          <a:lstStyle/>
          <a:p>
            <a:pPr>
              <a:buClr>
                <a:schemeClr val="tx1">
                  <a:lumMod val="75000"/>
                  <a:lumOff val="25000"/>
                </a:schemeClr>
              </a:buClr>
              <a:buFont typeface="Wingdings 2" panose="05020102010507070707" pitchFamily="18" charset="2"/>
              <a:buChar char=""/>
            </a:pPr>
            <a:r>
              <a:rPr lang="en-GB" altLang="ja-JP" sz="2300" b="1"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Fires</a:t>
            </a:r>
            <a:r>
              <a:rPr lang="en-GB" altLang="ja-JP" sz="2300"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300" dirty="0">
                <a:latin typeface="BIZ UDPゴシック" panose="020B0400000000000000" pitchFamily="34" charset="-128"/>
                <a:ea typeface="BIZ UDPゴシック" panose="020B0400000000000000" pitchFamily="34" charset="-128"/>
                <a:cs typeface="Arial" panose="020B0604020202020204" pitchFamily="34" charset="0"/>
              </a:rPr>
              <a:t>– Facility fires, train fires, fires at facilities along railways lines, etc.</a:t>
            </a:r>
          </a:p>
          <a:p>
            <a:pPr>
              <a:buClr>
                <a:schemeClr val="tx1">
                  <a:lumMod val="75000"/>
                  <a:lumOff val="25000"/>
                </a:schemeClr>
              </a:buClr>
              <a:buFont typeface="Wingdings 2" panose="05020102010507070707" pitchFamily="18" charset="2"/>
              <a:buChar char=""/>
            </a:pPr>
            <a:r>
              <a:rPr lang="en-GB" altLang="ja-JP" sz="2300" b="1"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Natural disasters </a:t>
            </a:r>
            <a:r>
              <a:rPr lang="en-GB" altLang="ja-JP" sz="2300" dirty="0">
                <a:latin typeface="BIZ UDPゴシック" panose="020B0400000000000000" pitchFamily="34" charset="-128"/>
                <a:ea typeface="BIZ UDPゴシック" panose="020B0400000000000000" pitchFamily="34" charset="-128"/>
                <a:cs typeface="Arial" panose="020B0604020202020204" pitchFamily="34" charset="0"/>
              </a:rPr>
              <a:t>– Earthquakes, tsunami, wind and flood damage caused by cyclones, etc.</a:t>
            </a:r>
          </a:p>
          <a:p>
            <a:pPr>
              <a:buClr>
                <a:schemeClr val="tx1">
                  <a:lumMod val="75000"/>
                  <a:lumOff val="25000"/>
                </a:schemeClr>
              </a:buClr>
              <a:buFont typeface="Wingdings 2" panose="05020102010507070707" pitchFamily="18" charset="2"/>
              <a:buChar char=""/>
            </a:pPr>
            <a:r>
              <a:rPr lang="en-GB" altLang="ja-JP" sz="2300" b="1"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Infections</a:t>
            </a:r>
            <a:r>
              <a:rPr lang="en-GB" altLang="ja-JP" sz="23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300" dirty="0">
                <a:latin typeface="BIZ UDPゴシック" panose="020B0400000000000000" pitchFamily="34" charset="-128"/>
                <a:ea typeface="BIZ UDPゴシック" panose="020B0400000000000000" pitchFamily="34" charset="-128"/>
                <a:cs typeface="Arial" panose="020B0604020202020204" pitchFamily="34" charset="0"/>
              </a:rPr>
              <a:t>– Unknown infectious diseases, re-emergence of infectious diseases, food poisoning</a:t>
            </a:r>
          </a:p>
          <a:p>
            <a:pPr>
              <a:buClr>
                <a:schemeClr val="tx1">
                  <a:lumMod val="75000"/>
                  <a:lumOff val="25000"/>
                </a:schemeClr>
              </a:buClr>
              <a:buFont typeface="Wingdings 2" panose="05020102010507070707" pitchFamily="18" charset="2"/>
              <a:buChar char=""/>
            </a:pPr>
            <a:r>
              <a:rPr lang="en-GB" altLang="ja-JP" sz="2300" b="1"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Computer crimes and faults </a:t>
            </a:r>
            <a:r>
              <a:rPr lang="en-GB" altLang="ja-JP" sz="2300" dirty="0">
                <a:latin typeface="BIZ UDPゴシック" panose="020B0400000000000000" pitchFamily="34" charset="-128"/>
                <a:ea typeface="BIZ UDPゴシック" panose="020B0400000000000000" pitchFamily="34" charset="-128"/>
                <a:cs typeface="Arial" panose="020B0604020202020204" pitchFamily="34" charset="0"/>
              </a:rPr>
              <a:t>– Cyber-terrorism, system failure, communication failure</a:t>
            </a:r>
          </a:p>
          <a:p>
            <a:pPr>
              <a:buClr>
                <a:schemeClr val="tx1">
                  <a:lumMod val="75000"/>
                  <a:lumOff val="25000"/>
                </a:schemeClr>
              </a:buClr>
              <a:buFont typeface="Wingdings 2" panose="05020102010507070707" pitchFamily="18" charset="2"/>
              <a:buChar char=""/>
            </a:pPr>
            <a:r>
              <a:rPr lang="en-GB" altLang="ja-JP" sz="2300" b="1"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Crimes/terrorist acts </a:t>
            </a:r>
            <a:r>
              <a:rPr lang="en-GB" altLang="ja-JP" sz="2300" dirty="0">
                <a:latin typeface="BIZ UDPゴシック" panose="020B0400000000000000" pitchFamily="34" charset="-128"/>
                <a:ea typeface="BIZ UDPゴシック" panose="020B0400000000000000" pitchFamily="34" charset="-128"/>
                <a:cs typeface="Arial" panose="020B0604020202020204" pitchFamily="34" charset="0"/>
              </a:rPr>
              <a:t>– Explosives, chemical weapons, firearms, knives</a:t>
            </a:r>
          </a:p>
          <a:p>
            <a:pPr marL="352425" indent="-352425">
              <a:buClr>
                <a:srgbClr val="FF0000"/>
              </a:buClr>
              <a:buNone/>
            </a:pPr>
            <a:r>
              <a:rPr lang="ja-JP" altLang="en-US" sz="23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3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Human error </a:t>
            </a:r>
            <a:r>
              <a:rPr lang="en-GB" altLang="ja-JP" sz="23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a:t>
            </a:r>
            <a:r>
              <a:rPr lang="ja-JP" altLang="en-GB" sz="23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3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Can be stopped by the safety climate of the organization</a:t>
            </a:r>
          </a:p>
        </p:txBody>
      </p:sp>
      <p:sp>
        <p:nvSpPr>
          <p:cNvPr id="5" name="Rectangle 2">
            <a:extLst>
              <a:ext uri="{FF2B5EF4-FFF2-40B4-BE49-F238E27FC236}">
                <a16:creationId xmlns:a16="http://schemas.microsoft.com/office/drawing/2014/main" id="{A769C659-1875-45E9-B7CD-8C51D4026071}"/>
              </a:ext>
            </a:extLst>
          </p:cNvPr>
          <p:cNvSpPr txBox="1">
            <a:spLocks noChangeArrowheads="1"/>
          </p:cNvSpPr>
          <p:nvPr/>
        </p:nvSpPr>
        <p:spPr bwMode="auto">
          <a:xfrm>
            <a:off x="144379" y="220997"/>
            <a:ext cx="8919411"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9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1.4 Factors that Threaten Railway Safety</a:t>
            </a:r>
          </a:p>
        </p:txBody>
      </p:sp>
      <p:sp>
        <p:nvSpPr>
          <p:cNvPr id="6" name="テキスト ボックス 5">
            <a:extLst>
              <a:ext uri="{FF2B5EF4-FFF2-40B4-BE49-F238E27FC236}">
                <a16:creationId xmlns:a16="http://schemas.microsoft.com/office/drawing/2014/main" id="{4F7BF4A5-CFA9-4E58-BC95-684E0A2DC06E}"/>
              </a:ext>
            </a:extLst>
          </p:cNvPr>
          <p:cNvSpPr txBox="1"/>
          <p:nvPr/>
        </p:nvSpPr>
        <p:spPr>
          <a:xfrm>
            <a:off x="9376224" y="3207390"/>
            <a:ext cx="5121068" cy="1446550"/>
          </a:xfrm>
          <a:prstGeom prst="rect">
            <a:avLst/>
          </a:prstGeom>
          <a:solidFill>
            <a:srgbClr val="FFC000"/>
          </a:solidFill>
          <a:ln>
            <a:solidFill>
              <a:schemeClr val="tx1"/>
            </a:solidFill>
          </a:ln>
        </p:spPr>
        <p:txBody>
          <a:bodyPr wrap="square" rtlCol="0">
            <a:spAutoFit/>
          </a:bodyPr>
          <a:lstStyle>
            <a:defPPr>
              <a:defRPr lang="ja-JP"/>
            </a:defPPr>
            <a:lvl1pPr>
              <a:defRPr sz="2200">
                <a:latin typeface="Arial" panose="020B0604020202020204" pitchFamily="34" charset="0"/>
                <a:cs typeface="Arial" panose="020B0604020202020204" pitchFamily="34" charset="0"/>
              </a:defRPr>
            </a:lvl1pPr>
          </a:lstStyle>
          <a:p>
            <a:r>
              <a:rPr lang="en-GB" altLang="ja-JP" dirty="0"/>
              <a:t>[Tips]</a:t>
            </a:r>
          </a:p>
          <a:p>
            <a:r>
              <a:rPr lang="en-GB" altLang="ja-JP" dirty="0"/>
              <a:t>If there are any other factors, should discuss.</a:t>
            </a:r>
          </a:p>
          <a:p>
            <a:r>
              <a:rPr lang="en-GB" altLang="ja-JP"/>
              <a:t>How is </a:t>
            </a:r>
            <a:r>
              <a:rPr lang="en-GB" altLang="ja-JP" dirty="0"/>
              <a:t>the experiences of </a:t>
            </a:r>
            <a:r>
              <a:rPr lang="en-GB" altLang="ja-JP"/>
              <a:t>BR?</a:t>
            </a:r>
            <a:endParaRPr lang="en-GB" altLang="ja-JP" dirty="0"/>
          </a:p>
        </p:txBody>
      </p:sp>
      <p:sp>
        <p:nvSpPr>
          <p:cNvPr id="2" name="フッター プレースホルダー 1">
            <a:extLst>
              <a:ext uri="{FF2B5EF4-FFF2-40B4-BE49-F238E27FC236}">
                <a16:creationId xmlns:a16="http://schemas.microsoft.com/office/drawing/2014/main" id="{E754E3CF-7D76-48C6-AC2A-781E6DFE7C90}"/>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451050E1-9421-4F0C-9455-651CBB796F22}"/>
              </a:ext>
            </a:extLst>
          </p:cNvPr>
          <p:cNvSpPr>
            <a:spLocks noGrp="1"/>
          </p:cNvSpPr>
          <p:nvPr>
            <p:ph type="sldNum" sz="quarter" idx="12"/>
          </p:nvPr>
        </p:nvSpPr>
        <p:spPr/>
        <p:txBody>
          <a:bodyPr/>
          <a:lstStyle/>
          <a:p>
            <a:fld id="{613E9692-C90D-4349-9E86-60BDB96A9591}" type="slidenum">
              <a:rPr lang="en-US" altLang="ja-JP" smtClean="0"/>
              <a:pPr/>
              <a:t>11</a:t>
            </a:fld>
            <a:endParaRPr lang="en-US" altLang="ja-JP"/>
          </a:p>
        </p:txBody>
      </p:sp>
    </p:spTree>
    <p:extLst>
      <p:ext uri="{BB962C8B-B14F-4D97-AF65-F5344CB8AC3E}">
        <p14:creationId xmlns:p14="http://schemas.microsoft.com/office/powerpoint/2010/main" val="352577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E655E7C-12CF-4157-B880-F52FD9856988}"/>
              </a:ext>
            </a:extLst>
          </p:cNvPr>
          <p:cNvSpPr>
            <a:spLocks noGrp="1"/>
          </p:cNvSpPr>
          <p:nvPr>
            <p:ph idx="1"/>
          </p:nvPr>
        </p:nvSpPr>
        <p:spPr>
          <a:xfrm>
            <a:off x="466725" y="2990351"/>
            <a:ext cx="8353425" cy="3327178"/>
          </a:xfrm>
        </p:spPr>
        <p:txBody>
          <a:bodyPr>
            <a:normAutofit fontScale="92500" lnSpcReduction="20000"/>
          </a:bodyPr>
          <a:lstStyle/>
          <a:p>
            <a:pPr>
              <a:buClr>
                <a:schemeClr val="tx1">
                  <a:lumMod val="75000"/>
                  <a:lumOff val="25000"/>
                </a:schemeClr>
              </a:buClr>
              <a:buFont typeface="Wingdings 2" panose="05020102010507070707" pitchFamily="18" charset="2"/>
              <a:buChar char=""/>
            </a:pPr>
            <a:r>
              <a:rPr lang="en-GB" altLang="ja-JP" sz="1950" b="1"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rPr>
              <a:t>Fires – Facility fires, train fires, fires at facilities along railways lines, etc.</a:t>
            </a:r>
            <a:endParaRPr lang="en-GB" altLang="ja-JP" sz="1950"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a:buClr>
                <a:schemeClr val="tx1">
                  <a:lumMod val="75000"/>
                  <a:lumOff val="25000"/>
                </a:schemeClr>
              </a:buClr>
              <a:buFont typeface="Wingdings 2" panose="05020102010507070707" pitchFamily="18" charset="2"/>
              <a:buChar char=""/>
            </a:pPr>
            <a:r>
              <a:rPr lang="en-GB" altLang="ja-JP" sz="1950" b="1"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rPr>
              <a:t>Natural disasters – Earthquakes, tsunami, wind and flood damage caused by cyclones, etc.</a:t>
            </a:r>
            <a:endParaRPr lang="en-GB" altLang="ja-JP" sz="1950"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a:buClr>
                <a:schemeClr val="tx1">
                  <a:lumMod val="75000"/>
                  <a:lumOff val="25000"/>
                </a:schemeClr>
              </a:buClr>
              <a:buFont typeface="Wingdings 2" panose="05020102010507070707" pitchFamily="18" charset="2"/>
              <a:buChar char=""/>
            </a:pPr>
            <a:r>
              <a:rPr lang="en-GB" altLang="ja-JP" sz="1950" b="1"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rPr>
              <a:t>Infections – Unknown infectious diseases, re-emergence of infectious diseases, food poisoning</a:t>
            </a:r>
            <a:endParaRPr lang="en-GB" altLang="ja-JP" sz="1950"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a:buClr>
                <a:schemeClr val="tx1">
                  <a:lumMod val="75000"/>
                  <a:lumOff val="25000"/>
                </a:schemeClr>
              </a:buClr>
              <a:buFont typeface="Wingdings 2" panose="05020102010507070707" pitchFamily="18" charset="2"/>
              <a:buChar char=""/>
            </a:pPr>
            <a:r>
              <a:rPr lang="en-GB" altLang="ja-JP" sz="1950" b="1"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rPr>
              <a:t>Computer crimes and faults – Cyber-terrorism, system failure, communication failure</a:t>
            </a:r>
            <a:endParaRPr lang="en-GB" altLang="ja-JP" sz="1950"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a:buClr>
                <a:schemeClr val="tx1">
                  <a:lumMod val="75000"/>
                  <a:lumOff val="25000"/>
                </a:schemeClr>
              </a:buClr>
              <a:buFont typeface="Wingdings 2" panose="05020102010507070707" pitchFamily="18" charset="2"/>
              <a:buChar char=""/>
            </a:pPr>
            <a:r>
              <a:rPr lang="en-GB" altLang="ja-JP" sz="1950" b="1"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rPr>
              <a:t>Crimes/terrorist acts – Explosives, chemical weapons, firearms, knives</a:t>
            </a:r>
            <a:endParaRPr lang="en-GB" altLang="ja-JP" sz="1950" dirty="0">
              <a:solidFill>
                <a:schemeClr val="bg1">
                  <a:lumMod val="8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a:buClr>
                <a:srgbClr val="FF0000"/>
              </a:buClr>
              <a:buFont typeface="Yu Gothic UI" panose="020B0500000000000000" pitchFamily="50" charset="-128"/>
              <a:buChar char="◎"/>
            </a:pPr>
            <a:r>
              <a:rPr lang="en-GB" altLang="ja-JP" sz="240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rPr>
              <a:t>Human error →</a:t>
            </a:r>
            <a:r>
              <a:rPr lang="ja-JP" altLang="en-GB" sz="240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rPr>
              <a:t>Can be stopped by the safety climate of the organization</a:t>
            </a:r>
          </a:p>
        </p:txBody>
      </p:sp>
      <p:sp>
        <p:nvSpPr>
          <p:cNvPr id="5" name="Rectangle 2">
            <a:extLst>
              <a:ext uri="{FF2B5EF4-FFF2-40B4-BE49-F238E27FC236}">
                <a16:creationId xmlns:a16="http://schemas.microsoft.com/office/drawing/2014/main" id="{A769C659-1875-45E9-B7CD-8C51D4026071}"/>
              </a:ext>
            </a:extLst>
          </p:cNvPr>
          <p:cNvSpPr txBox="1">
            <a:spLocks noChangeArrowheads="1"/>
          </p:cNvSpPr>
          <p:nvPr/>
        </p:nvSpPr>
        <p:spPr bwMode="auto">
          <a:xfrm>
            <a:off x="144379" y="220997"/>
            <a:ext cx="8919411"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9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1.4 Factors that Threaten Railway Safety</a:t>
            </a:r>
          </a:p>
        </p:txBody>
      </p:sp>
      <p:sp>
        <p:nvSpPr>
          <p:cNvPr id="7" name="テキスト ボックス 6">
            <a:extLst>
              <a:ext uri="{FF2B5EF4-FFF2-40B4-BE49-F238E27FC236}">
                <a16:creationId xmlns:a16="http://schemas.microsoft.com/office/drawing/2014/main" id="{7F8520E5-9485-45C3-BE2D-3A595CD5B61E}"/>
              </a:ext>
            </a:extLst>
          </p:cNvPr>
          <p:cNvSpPr txBox="1"/>
          <p:nvPr/>
        </p:nvSpPr>
        <p:spPr>
          <a:xfrm>
            <a:off x="666331" y="865365"/>
            <a:ext cx="7811337" cy="1877437"/>
          </a:xfrm>
          <a:prstGeom prst="rect">
            <a:avLst/>
          </a:prstGeom>
          <a:noFill/>
          <a:ln>
            <a:solidFill>
              <a:schemeClr val="tx1"/>
            </a:solidFill>
          </a:ln>
        </p:spPr>
        <p:txBody>
          <a:bodyPr wrap="square" rtlCol="0">
            <a:spAutoFit/>
          </a:bodyPr>
          <a:lstStyle/>
          <a:p>
            <a:r>
              <a:rPr kumimoji="1" lang="en-GB" altLang="ja-JP" sz="2900"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The </a:t>
            </a:r>
            <a:r>
              <a:rPr kumimoji="1" lang="en-GB" altLang="ja-JP" sz="2900" b="1" u="sng"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Eradication of Human Error</a:t>
            </a:r>
            <a:r>
              <a:rPr kumimoji="1" lang="en-GB" altLang="ja-JP" sz="2900"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 and </a:t>
            </a:r>
            <a:r>
              <a:rPr kumimoji="1" lang="en-GB" altLang="ja-JP" sz="2900" b="1" u="sng"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Fostering Safety Culture</a:t>
            </a:r>
            <a:r>
              <a:rPr kumimoji="1" lang="en-GB" altLang="ja-JP" sz="2900"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 within the organization</a:t>
            </a: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can be carried out by railway companies themselves.</a:t>
            </a:r>
          </a:p>
        </p:txBody>
      </p:sp>
      <p:sp>
        <p:nvSpPr>
          <p:cNvPr id="6" name="テキスト ボックス 5">
            <a:extLst>
              <a:ext uri="{FF2B5EF4-FFF2-40B4-BE49-F238E27FC236}">
                <a16:creationId xmlns:a16="http://schemas.microsoft.com/office/drawing/2014/main" id="{4F7BF4A5-CFA9-4E58-BC95-684E0A2DC06E}"/>
              </a:ext>
            </a:extLst>
          </p:cNvPr>
          <p:cNvSpPr txBox="1"/>
          <p:nvPr/>
        </p:nvSpPr>
        <p:spPr>
          <a:xfrm>
            <a:off x="9376224" y="3207390"/>
            <a:ext cx="5121068" cy="1446550"/>
          </a:xfrm>
          <a:prstGeom prst="rect">
            <a:avLst/>
          </a:prstGeom>
          <a:solidFill>
            <a:srgbClr val="FFC000"/>
          </a:solidFill>
          <a:ln>
            <a:solidFill>
              <a:schemeClr val="tx1"/>
            </a:solidFill>
          </a:ln>
        </p:spPr>
        <p:txBody>
          <a:bodyPr wrap="square" rtlCol="0">
            <a:spAutoFit/>
          </a:bodyPr>
          <a:lstStyle>
            <a:defPPr>
              <a:defRPr lang="ja-JP"/>
            </a:defPPr>
            <a:lvl1pPr>
              <a:defRPr sz="2200">
                <a:latin typeface="Arial" panose="020B0604020202020204" pitchFamily="34" charset="0"/>
                <a:cs typeface="Arial" panose="020B0604020202020204" pitchFamily="34" charset="0"/>
              </a:defRPr>
            </a:lvl1pPr>
          </a:lstStyle>
          <a:p>
            <a:r>
              <a:rPr lang="en-GB" altLang="ja-JP" dirty="0"/>
              <a:t>[Tips]</a:t>
            </a:r>
          </a:p>
          <a:p>
            <a:r>
              <a:rPr lang="en-GB" altLang="ja-JP" dirty="0"/>
              <a:t>If there are any other factors, should discuss.</a:t>
            </a:r>
          </a:p>
          <a:p>
            <a:r>
              <a:rPr lang="en-GB" altLang="ja-JP"/>
              <a:t>How is </a:t>
            </a:r>
            <a:r>
              <a:rPr lang="en-GB" altLang="ja-JP" dirty="0"/>
              <a:t>the experiences of </a:t>
            </a:r>
            <a:r>
              <a:rPr lang="en-GB" altLang="ja-JP"/>
              <a:t>BR?</a:t>
            </a:r>
            <a:endParaRPr lang="en-GB" altLang="ja-JP" dirty="0"/>
          </a:p>
        </p:txBody>
      </p:sp>
      <p:sp>
        <p:nvSpPr>
          <p:cNvPr id="2" name="フッター プレースホルダー 1">
            <a:extLst>
              <a:ext uri="{FF2B5EF4-FFF2-40B4-BE49-F238E27FC236}">
                <a16:creationId xmlns:a16="http://schemas.microsoft.com/office/drawing/2014/main" id="{E754E3CF-7D76-48C6-AC2A-781E6DFE7C90}"/>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451050E1-9421-4F0C-9455-651CBB796F22}"/>
              </a:ext>
            </a:extLst>
          </p:cNvPr>
          <p:cNvSpPr>
            <a:spLocks noGrp="1"/>
          </p:cNvSpPr>
          <p:nvPr>
            <p:ph type="sldNum" sz="quarter" idx="12"/>
          </p:nvPr>
        </p:nvSpPr>
        <p:spPr/>
        <p:txBody>
          <a:bodyPr/>
          <a:lstStyle/>
          <a:p>
            <a:fld id="{613E9692-C90D-4349-9E86-60BDB96A9591}" type="slidenum">
              <a:rPr lang="en-US" altLang="ja-JP" smtClean="0"/>
              <a:pPr/>
              <a:t>12</a:t>
            </a:fld>
            <a:endParaRPr lang="en-US" altLang="ja-JP"/>
          </a:p>
        </p:txBody>
      </p:sp>
    </p:spTree>
    <p:extLst>
      <p:ext uri="{BB962C8B-B14F-4D97-AF65-F5344CB8AC3E}">
        <p14:creationId xmlns:p14="http://schemas.microsoft.com/office/powerpoint/2010/main" val="26565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448834" cy="1470025"/>
          </a:xfrm>
        </p:spPr>
        <p:txBody>
          <a:bodyPr/>
          <a:lstStyle/>
          <a:p>
            <a:r>
              <a:rPr lang="en-GB" altLang="ja-JP" dirty="0">
                <a:latin typeface="HGPｺﾞｼｯｸE (Headings)"/>
                <a:ea typeface="+mj-lt"/>
                <a:cs typeface="Arial" panose="020B0604020202020204" pitchFamily="34" charset="0"/>
              </a:rPr>
              <a:t>2. Human Error</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51324" y="3956934"/>
            <a:ext cx="8448833" cy="1830408"/>
          </a:xfrm>
        </p:spPr>
        <p:txBody>
          <a:bodyPr/>
          <a:lstStyle/>
          <a:p>
            <a:r>
              <a:rPr kumimoji="1" lang="en-GB" altLang="ja-JP" sz="2600" dirty="0">
                <a:latin typeface="Arial" panose="020B0604020202020204" pitchFamily="34" charset="0"/>
                <a:cs typeface="Arial" panose="020B0604020202020204" pitchFamily="34" charset="0"/>
              </a:rPr>
              <a:t>In this chapter, you will learn about human error, which is the main factor threatening transportation safety, and will understand how to think about and the factors that cause human error.</a:t>
            </a:r>
          </a:p>
        </p:txBody>
      </p:sp>
    </p:spTree>
    <p:extLst>
      <p:ext uri="{BB962C8B-B14F-4D97-AF65-F5344CB8AC3E}">
        <p14:creationId xmlns:p14="http://schemas.microsoft.com/office/powerpoint/2010/main" val="87708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609123" y="1755140"/>
            <a:ext cx="7925753" cy="2986639"/>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Accidents happen because of human “laziness”.</a:t>
            </a:r>
          </a:p>
        </p:txBody>
      </p:sp>
      <p:sp>
        <p:nvSpPr>
          <p:cNvPr id="5" name="Rectangle 2">
            <a:extLst>
              <a:ext uri="{FF2B5EF4-FFF2-40B4-BE49-F238E27FC236}">
                <a16:creationId xmlns:a16="http://schemas.microsoft.com/office/drawing/2014/main" id="{9BB9B55C-D696-4829-9B80-11D0FFB21241}"/>
              </a:ext>
            </a:extLst>
          </p:cNvPr>
          <p:cNvSpPr txBox="1">
            <a:spLocks noChangeArrowheads="1"/>
          </p:cNvSpPr>
          <p:nvPr/>
        </p:nvSpPr>
        <p:spPr bwMode="auto">
          <a:xfrm>
            <a:off x="395288" y="285165"/>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(1/6)</a:t>
            </a:r>
          </a:p>
        </p:txBody>
      </p:sp>
      <p:sp>
        <p:nvSpPr>
          <p:cNvPr id="2" name="フッター プレースホルダー 1">
            <a:extLst>
              <a:ext uri="{FF2B5EF4-FFF2-40B4-BE49-F238E27FC236}">
                <a16:creationId xmlns:a16="http://schemas.microsoft.com/office/drawing/2014/main" id="{5BC9A5CF-BB38-4965-AC27-4DD2D66F7E25}"/>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358A8BBD-133B-4597-A7C5-0537234D3D21}"/>
              </a:ext>
            </a:extLst>
          </p:cNvPr>
          <p:cNvSpPr>
            <a:spLocks noGrp="1"/>
          </p:cNvSpPr>
          <p:nvPr>
            <p:ph type="sldNum" sz="quarter" idx="12"/>
          </p:nvPr>
        </p:nvSpPr>
        <p:spPr/>
        <p:txBody>
          <a:bodyPr/>
          <a:lstStyle/>
          <a:p>
            <a:fld id="{0D4B1D02-E406-44D3-B4FB-C9088C6DDDC1}" type="slidenum">
              <a:rPr lang="en-US" altLang="ja-JP" smtClean="0"/>
              <a:pPr/>
              <a:t>14</a:t>
            </a:fld>
            <a:endParaRPr lang="en-US" altLang="ja-JP"/>
          </a:p>
        </p:txBody>
      </p:sp>
    </p:spTree>
    <p:extLst>
      <p:ext uri="{BB962C8B-B14F-4D97-AF65-F5344CB8AC3E}">
        <p14:creationId xmlns:p14="http://schemas.microsoft.com/office/powerpoint/2010/main" val="208784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1030147" y="2034540"/>
            <a:ext cx="7336612" cy="3486151"/>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People should be able to work with correctly anywhere, anytime.</a:t>
            </a:r>
          </a:p>
        </p:txBody>
      </p:sp>
      <p:sp>
        <p:nvSpPr>
          <p:cNvPr id="5" name="Rectangle 2">
            <a:extLst>
              <a:ext uri="{FF2B5EF4-FFF2-40B4-BE49-F238E27FC236}">
                <a16:creationId xmlns:a16="http://schemas.microsoft.com/office/drawing/2014/main" id="{38056DD3-1621-4C32-BAE7-BFD0F3DABC05}"/>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(2/6)</a:t>
            </a:r>
          </a:p>
        </p:txBody>
      </p:sp>
      <p:sp>
        <p:nvSpPr>
          <p:cNvPr id="2" name="フッター プレースホルダー 1">
            <a:extLst>
              <a:ext uri="{FF2B5EF4-FFF2-40B4-BE49-F238E27FC236}">
                <a16:creationId xmlns:a16="http://schemas.microsoft.com/office/drawing/2014/main" id="{A09382FF-64D5-49C5-A655-48F5ECC2FCA2}"/>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9AA79DF5-0BB9-4222-8DDE-9C1CCF12E33A}"/>
              </a:ext>
            </a:extLst>
          </p:cNvPr>
          <p:cNvSpPr>
            <a:spLocks noGrp="1"/>
          </p:cNvSpPr>
          <p:nvPr>
            <p:ph type="sldNum" sz="quarter" idx="12"/>
          </p:nvPr>
        </p:nvSpPr>
        <p:spPr/>
        <p:txBody>
          <a:bodyPr/>
          <a:lstStyle/>
          <a:p>
            <a:fld id="{0D4B1D02-E406-44D3-B4FB-C9088C6DDDC1}" type="slidenum">
              <a:rPr lang="en-US" altLang="ja-JP" smtClean="0"/>
              <a:pPr/>
              <a:t>15</a:t>
            </a:fld>
            <a:endParaRPr lang="en-US" altLang="ja-JP"/>
          </a:p>
        </p:txBody>
      </p:sp>
    </p:spTree>
    <p:extLst>
      <p:ext uri="{BB962C8B-B14F-4D97-AF65-F5344CB8AC3E}">
        <p14:creationId xmlns:p14="http://schemas.microsoft.com/office/powerpoint/2010/main" val="307065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454766" cy="3486151"/>
          </a:xfrm>
          <a:solidFill>
            <a:srgbClr val="FFFFCC"/>
          </a:solidFill>
        </p:spPr>
        <p:txBody>
          <a:bodyPr>
            <a:normAutofit lnSpcReduction="10000"/>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People always have a high level of attention </a:t>
            </a:r>
            <a:b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in all directions around them.</a:t>
            </a:r>
          </a:p>
        </p:txBody>
      </p:sp>
      <p:sp>
        <p:nvSpPr>
          <p:cNvPr id="5" name="Rectangle 2">
            <a:extLst>
              <a:ext uri="{FF2B5EF4-FFF2-40B4-BE49-F238E27FC236}">
                <a16:creationId xmlns:a16="http://schemas.microsoft.com/office/drawing/2014/main" id="{0CAE9FD0-0185-4D0B-85E1-B0C583B0B4C1}"/>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(3/6)</a:t>
            </a:r>
          </a:p>
        </p:txBody>
      </p:sp>
      <p:sp>
        <p:nvSpPr>
          <p:cNvPr id="2" name="フッター プレースホルダー 1">
            <a:extLst>
              <a:ext uri="{FF2B5EF4-FFF2-40B4-BE49-F238E27FC236}">
                <a16:creationId xmlns:a16="http://schemas.microsoft.com/office/drawing/2014/main" id="{2B09084C-A1E8-433B-A526-B3338D8C62F0}"/>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77F15C6D-B7B3-455B-82DD-137B93B7D63B}"/>
              </a:ext>
            </a:extLst>
          </p:cNvPr>
          <p:cNvSpPr>
            <a:spLocks noGrp="1"/>
          </p:cNvSpPr>
          <p:nvPr>
            <p:ph type="sldNum" sz="quarter" idx="12"/>
          </p:nvPr>
        </p:nvSpPr>
        <p:spPr/>
        <p:txBody>
          <a:bodyPr/>
          <a:lstStyle/>
          <a:p>
            <a:fld id="{0D4B1D02-E406-44D3-B4FB-C9088C6DDDC1}" type="slidenum">
              <a:rPr lang="en-US" altLang="ja-JP" smtClean="0"/>
              <a:pPr/>
              <a:t>16</a:t>
            </a:fld>
            <a:endParaRPr lang="en-US" altLang="ja-JP"/>
          </a:p>
        </p:txBody>
      </p:sp>
    </p:spTree>
    <p:extLst>
      <p:ext uri="{BB962C8B-B14F-4D97-AF65-F5344CB8AC3E}">
        <p14:creationId xmlns:p14="http://schemas.microsoft.com/office/powerpoint/2010/main" val="42978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543800" cy="3486151"/>
          </a:xfrm>
          <a:solidFill>
            <a:srgbClr val="FFFFCC"/>
          </a:solidFill>
        </p:spPr>
        <p:txBody>
          <a:bodyPr>
            <a:normAutofit lnSpcReduction="10000"/>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Accidents won’t happen if the people that make errors are severely punished.</a:t>
            </a:r>
          </a:p>
        </p:txBody>
      </p:sp>
      <p:sp>
        <p:nvSpPr>
          <p:cNvPr id="5" name="Rectangle 2">
            <a:extLst>
              <a:ext uri="{FF2B5EF4-FFF2-40B4-BE49-F238E27FC236}">
                <a16:creationId xmlns:a16="http://schemas.microsoft.com/office/drawing/2014/main" id="{0E699E98-23CC-4CA6-9B41-997D49BA392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(4/6)</a:t>
            </a:r>
          </a:p>
        </p:txBody>
      </p:sp>
      <p:sp>
        <p:nvSpPr>
          <p:cNvPr id="2" name="フッター プレースホルダー 1">
            <a:extLst>
              <a:ext uri="{FF2B5EF4-FFF2-40B4-BE49-F238E27FC236}">
                <a16:creationId xmlns:a16="http://schemas.microsoft.com/office/drawing/2014/main" id="{6AF82435-19A5-4F56-9387-BFC4D2FB70E1}"/>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7DDE1431-2AB8-4F69-9DC6-9EBAE25D6538}"/>
              </a:ext>
            </a:extLst>
          </p:cNvPr>
          <p:cNvSpPr>
            <a:spLocks noGrp="1"/>
          </p:cNvSpPr>
          <p:nvPr>
            <p:ph type="sldNum" sz="quarter" idx="12"/>
          </p:nvPr>
        </p:nvSpPr>
        <p:spPr/>
        <p:txBody>
          <a:bodyPr/>
          <a:lstStyle/>
          <a:p>
            <a:fld id="{0D4B1D02-E406-44D3-B4FB-C9088C6DDDC1}" type="slidenum">
              <a:rPr lang="en-US" altLang="ja-JP" smtClean="0"/>
              <a:pPr/>
              <a:t>17</a:t>
            </a:fld>
            <a:endParaRPr lang="en-US" altLang="ja-JP"/>
          </a:p>
        </p:txBody>
      </p:sp>
    </p:spTree>
    <p:extLst>
      <p:ext uri="{BB962C8B-B14F-4D97-AF65-F5344CB8AC3E}">
        <p14:creationId xmlns:p14="http://schemas.microsoft.com/office/powerpoint/2010/main" val="312709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543800" cy="3486151"/>
          </a:xfrm>
          <a:solidFill>
            <a:srgbClr val="FFFFCC"/>
          </a:solidFill>
        </p:spPr>
        <p:txBody>
          <a:bodyPr>
            <a:normAutofit lnSpcReduction="10000"/>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It can’t be helped if it is usually safe, but dangerous things happen occasionally.</a:t>
            </a:r>
          </a:p>
        </p:txBody>
      </p:sp>
      <p:sp>
        <p:nvSpPr>
          <p:cNvPr id="5" name="Rectangle 2">
            <a:extLst>
              <a:ext uri="{FF2B5EF4-FFF2-40B4-BE49-F238E27FC236}">
                <a16:creationId xmlns:a16="http://schemas.microsoft.com/office/drawing/2014/main" id="{5FE966EB-A771-47A9-9876-B64B1A1ACCBD}"/>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(5/6)</a:t>
            </a:r>
          </a:p>
        </p:txBody>
      </p:sp>
      <p:sp>
        <p:nvSpPr>
          <p:cNvPr id="2" name="フッター プレースホルダー 1">
            <a:extLst>
              <a:ext uri="{FF2B5EF4-FFF2-40B4-BE49-F238E27FC236}">
                <a16:creationId xmlns:a16="http://schemas.microsoft.com/office/drawing/2014/main" id="{DC57A078-1507-431C-9539-4453FC0DC15E}"/>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2FFB97B4-351E-41A6-A63C-F9B8B7F74EF4}"/>
              </a:ext>
            </a:extLst>
          </p:cNvPr>
          <p:cNvSpPr>
            <a:spLocks noGrp="1"/>
          </p:cNvSpPr>
          <p:nvPr>
            <p:ph type="sldNum" sz="quarter" idx="12"/>
          </p:nvPr>
        </p:nvSpPr>
        <p:spPr/>
        <p:txBody>
          <a:bodyPr/>
          <a:lstStyle/>
          <a:p>
            <a:fld id="{0D4B1D02-E406-44D3-B4FB-C9088C6DDDC1}" type="slidenum">
              <a:rPr lang="en-US" altLang="ja-JP" smtClean="0"/>
              <a:pPr/>
              <a:t>18</a:t>
            </a:fld>
            <a:endParaRPr lang="en-US" altLang="ja-JP"/>
          </a:p>
        </p:txBody>
      </p:sp>
    </p:spTree>
    <p:extLst>
      <p:ext uri="{BB962C8B-B14F-4D97-AF65-F5344CB8AC3E}">
        <p14:creationId xmlns:p14="http://schemas.microsoft.com/office/powerpoint/2010/main" val="3053862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543800" cy="3486151"/>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 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I can’t understand how nobody else causes accidents but you.</a:t>
            </a:r>
          </a:p>
        </p:txBody>
      </p:sp>
      <p:sp>
        <p:nvSpPr>
          <p:cNvPr id="5" name="Rectangle 2">
            <a:extLst>
              <a:ext uri="{FF2B5EF4-FFF2-40B4-BE49-F238E27FC236}">
                <a16:creationId xmlns:a16="http://schemas.microsoft.com/office/drawing/2014/main" id="{AC62A2F6-33D4-409B-8604-E42E51D56D36}"/>
              </a:ext>
            </a:extLst>
          </p:cNvPr>
          <p:cNvSpPr txBox="1">
            <a:spLocks noChangeArrowheads="1"/>
          </p:cNvSpPr>
          <p:nvPr/>
        </p:nvSpPr>
        <p:spPr bwMode="auto">
          <a:xfrm>
            <a:off x="395288" y="26912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 (6/6)</a:t>
            </a:r>
          </a:p>
        </p:txBody>
      </p:sp>
      <p:sp>
        <p:nvSpPr>
          <p:cNvPr id="2" name="フッター プレースホルダー 1">
            <a:extLst>
              <a:ext uri="{FF2B5EF4-FFF2-40B4-BE49-F238E27FC236}">
                <a16:creationId xmlns:a16="http://schemas.microsoft.com/office/drawing/2014/main" id="{4B8A2D1C-901B-4C88-8E79-FA72697ABFC2}"/>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AF96244F-AA5C-400B-9BCF-4DCA8906938D}"/>
              </a:ext>
            </a:extLst>
          </p:cNvPr>
          <p:cNvSpPr>
            <a:spLocks noGrp="1"/>
          </p:cNvSpPr>
          <p:nvPr>
            <p:ph type="sldNum" sz="quarter" idx="12"/>
          </p:nvPr>
        </p:nvSpPr>
        <p:spPr/>
        <p:txBody>
          <a:bodyPr/>
          <a:lstStyle/>
          <a:p>
            <a:fld id="{0D4B1D02-E406-44D3-B4FB-C9088C6DDDC1}" type="slidenum">
              <a:rPr lang="en-US" altLang="ja-JP" smtClean="0"/>
              <a:pPr/>
              <a:t>19</a:t>
            </a:fld>
            <a:endParaRPr lang="en-US" altLang="ja-JP"/>
          </a:p>
        </p:txBody>
      </p:sp>
    </p:spTree>
    <p:extLst>
      <p:ext uri="{BB962C8B-B14F-4D97-AF65-F5344CB8AC3E}">
        <p14:creationId xmlns:p14="http://schemas.microsoft.com/office/powerpoint/2010/main" val="89006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a:xfrm>
            <a:off x="395536" y="6532563"/>
            <a:ext cx="4826000" cy="279400"/>
          </a:xfrm>
        </p:spPr>
        <p:txBody>
          <a:bodyPr/>
          <a:lstStyle/>
          <a:p>
            <a:r>
              <a:rPr lang="en-GB" altLang="ja-JP">
                <a:latin typeface="Arial" panose="020B0604020202020204" pitchFamily="34" charset="0"/>
                <a:cs typeface="Arial" panose="020B0604020202020204" pitchFamily="34" charset="0"/>
              </a:rPr>
              <a:t>TA for MRT Safety Management System on Line 6</a:t>
            </a:r>
          </a:p>
        </p:txBody>
      </p:sp>
      <p:sp>
        <p:nvSpPr>
          <p:cNvPr id="6" name="スライド番号プレースホルダ 5"/>
          <p:cNvSpPr>
            <a:spLocks noGrp="1"/>
          </p:cNvSpPr>
          <p:nvPr>
            <p:ph type="sldNum" sz="quarter" idx="12"/>
          </p:nvPr>
        </p:nvSpPr>
        <p:spPr/>
        <p:txBody>
          <a:bodyPr/>
          <a:lstStyle/>
          <a:p>
            <a:fld id="{337C621E-881B-4777-807D-381FB7DAA7EA}" type="slidenum">
              <a:rPr lang="en-GB" altLang="ja-JP" smtClean="0">
                <a:latin typeface="Arial" panose="020B0604020202020204" pitchFamily="34" charset="0"/>
                <a:cs typeface="Arial" panose="020B0604020202020204" pitchFamily="34" charset="0"/>
              </a:rPr>
              <a:pPr/>
              <a:t>2</a:t>
            </a:fld>
            <a:endParaRPr lang="en-GB" altLang="ja-JP">
              <a:latin typeface="Arial" panose="020B0604020202020204" pitchFamily="34" charset="0"/>
              <a:cs typeface="Arial" panose="020B0604020202020204" pitchFamily="34" charset="0"/>
            </a:endParaRPr>
          </a:p>
        </p:txBody>
      </p:sp>
      <p:sp>
        <p:nvSpPr>
          <p:cNvPr id="64514" name="Rectangle 2"/>
          <p:cNvSpPr>
            <a:spLocks noGrp="1" noChangeArrowheads="1"/>
          </p:cNvSpPr>
          <p:nvPr>
            <p:ph type="title"/>
          </p:nvPr>
        </p:nvSpPr>
        <p:spPr>
          <a:ln/>
        </p:spPr>
        <p:txBody>
          <a:bodyPr/>
          <a:lstStyle/>
          <a:p>
            <a:r>
              <a:rPr lang="en-GB" altLang="ja-JP" b="1" dirty="0">
                <a:latin typeface="BIZ UDPゴシック" panose="020B0400000000000000" pitchFamily="34" charset="-128"/>
                <a:ea typeface="BIZ UDPゴシック" panose="020B0400000000000000" pitchFamily="34" charset="-128"/>
                <a:cs typeface="Arial" panose="020B0604020202020204" pitchFamily="34" charset="0"/>
              </a:rPr>
              <a:t>Outline</a:t>
            </a:r>
            <a:endParaRPr lang="en-GB" altLang="ja-JP" b="1" dirty="0">
              <a:solidFill>
                <a:schemeClr val="bg2"/>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15BB33B7-0054-4174-8521-431CA433D921}"/>
              </a:ext>
            </a:extLst>
          </p:cNvPr>
          <p:cNvSpPr txBox="1"/>
          <p:nvPr/>
        </p:nvSpPr>
        <p:spPr>
          <a:xfrm>
            <a:off x="472393" y="1480425"/>
            <a:ext cx="8598106" cy="4746556"/>
          </a:xfrm>
          <a:prstGeom prst="rect">
            <a:avLst/>
          </a:prstGeom>
          <a:noFill/>
        </p:spPr>
        <p:txBody>
          <a:bodyPr wrap="square" rtlCol="0">
            <a:spAutoFit/>
          </a:bodyPr>
          <a:lstStyle/>
          <a:p>
            <a:pPr marL="342900" indent="-342900">
              <a:lnSpc>
                <a:spcPts val="4100"/>
              </a:lnSpc>
              <a:buAutoNum type="arabicPeriod"/>
            </a:pP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Transportation Safety and Factors </a:t>
            </a:r>
            <a:b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that Threaten Safety</a:t>
            </a:r>
          </a:p>
          <a:p>
            <a:pPr marL="342900" indent="-342900">
              <a:lnSpc>
                <a:spcPts val="4100"/>
              </a:lnSpc>
              <a:buAutoNum type="arabicPeriod"/>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Human Error</a:t>
            </a:r>
          </a:p>
          <a:p>
            <a:pPr marL="342900" indent="-342900">
              <a:lnSpc>
                <a:spcPts val="4100"/>
              </a:lnSpc>
              <a:buAutoNum type="arabicPeriod"/>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Building  Safety Culture in the Organization</a:t>
            </a:r>
          </a:p>
          <a:p>
            <a:pPr marL="342900" indent="-342900">
              <a:lnSpc>
                <a:spcPts val="4100"/>
              </a:lnSpc>
              <a:buAutoNum type="arabicPeriod"/>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Safety Awareness and Environmental Diagnosis </a:t>
            </a:r>
          </a:p>
          <a:p>
            <a:pPr marL="342900" indent="-342900">
              <a:lnSpc>
                <a:spcPts val="4100"/>
              </a:lnSpc>
              <a:buAutoNum type="arabicPeriod"/>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Impact of Ignoring Safety</a:t>
            </a:r>
          </a:p>
          <a:p>
            <a:pPr marL="342900" indent="-342900">
              <a:lnSpc>
                <a:spcPts val="4100"/>
              </a:lnSpc>
              <a:buAutoNum type="arabicPeriod"/>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Summary</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543800" cy="3486151"/>
          </a:xfrm>
        </p:spPr>
        <p:txBody>
          <a:bodyPr>
            <a:normAutofit/>
          </a:bodyPr>
          <a:lstStyle/>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How many times did you respond “Yes”?</a:t>
            </a:r>
          </a:p>
        </p:txBody>
      </p:sp>
      <p:sp>
        <p:nvSpPr>
          <p:cNvPr id="5" name="Rectangle 2">
            <a:extLst>
              <a:ext uri="{FF2B5EF4-FFF2-40B4-BE49-F238E27FC236}">
                <a16:creationId xmlns:a16="http://schemas.microsoft.com/office/drawing/2014/main" id="{6D10BC19-DD49-4D8F-83F6-3EC6A799CE3C}"/>
              </a:ext>
            </a:extLst>
          </p:cNvPr>
          <p:cNvSpPr txBox="1">
            <a:spLocks noChangeArrowheads="1"/>
          </p:cNvSpPr>
          <p:nvPr/>
        </p:nvSpPr>
        <p:spPr bwMode="auto">
          <a:xfrm>
            <a:off x="395288" y="188913"/>
            <a:ext cx="8604333"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2.1 Thinking about Human Error</a:t>
            </a:r>
          </a:p>
        </p:txBody>
      </p:sp>
      <p:sp>
        <p:nvSpPr>
          <p:cNvPr id="2" name="フッター プレースホルダー 1">
            <a:extLst>
              <a:ext uri="{FF2B5EF4-FFF2-40B4-BE49-F238E27FC236}">
                <a16:creationId xmlns:a16="http://schemas.microsoft.com/office/drawing/2014/main" id="{41BA557B-6CE4-4D69-A47A-1735147F85C7}"/>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4DC6E30F-9CEA-41CE-B384-5077798B284B}"/>
              </a:ext>
            </a:extLst>
          </p:cNvPr>
          <p:cNvSpPr>
            <a:spLocks noGrp="1"/>
          </p:cNvSpPr>
          <p:nvPr>
            <p:ph type="sldNum" sz="quarter" idx="12"/>
          </p:nvPr>
        </p:nvSpPr>
        <p:spPr/>
        <p:txBody>
          <a:bodyPr/>
          <a:lstStyle/>
          <a:p>
            <a:fld id="{0D4B1D02-E406-44D3-B4FB-C9088C6DDDC1}" type="slidenum">
              <a:rPr lang="en-US" altLang="ja-JP" smtClean="0"/>
              <a:pPr/>
              <a:t>20</a:t>
            </a:fld>
            <a:endParaRPr lang="en-US" altLang="ja-JP"/>
          </a:p>
        </p:txBody>
      </p:sp>
    </p:spTree>
    <p:extLst>
      <p:ext uri="{BB962C8B-B14F-4D97-AF65-F5344CB8AC3E}">
        <p14:creationId xmlns:p14="http://schemas.microsoft.com/office/powerpoint/2010/main" val="1221027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907F98D-41EF-47FF-B2E2-CBD4C3588422}"/>
              </a:ext>
            </a:extLst>
          </p:cNvPr>
          <p:cNvSpPr txBox="1">
            <a:spLocks noChangeArrowheads="1"/>
          </p:cNvSpPr>
          <p:nvPr/>
        </p:nvSpPr>
        <p:spPr bwMode="auto">
          <a:xfrm>
            <a:off x="395288" y="188913"/>
            <a:ext cx="8575092" cy="116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Wrong Way of Thinking  </a:t>
            </a:r>
            <a:b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about Human Error</a:t>
            </a:r>
          </a:p>
        </p:txBody>
      </p:sp>
      <p:sp>
        <p:nvSpPr>
          <p:cNvPr id="8" name="テキスト ボックス 7">
            <a:extLst>
              <a:ext uri="{FF2B5EF4-FFF2-40B4-BE49-F238E27FC236}">
                <a16:creationId xmlns:a16="http://schemas.microsoft.com/office/drawing/2014/main" id="{7467FFF3-4759-4FEE-BD51-6D79526EA1B8}"/>
              </a:ext>
            </a:extLst>
          </p:cNvPr>
          <p:cNvSpPr txBox="1"/>
          <p:nvPr/>
        </p:nvSpPr>
        <p:spPr>
          <a:xfrm>
            <a:off x="1008814" y="2713419"/>
            <a:ext cx="7076408" cy="1431161"/>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Leaders and Managers tend to fall into mistaken thinking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about Human Error</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73FC538-A2D5-440F-B5F1-0FFD04FE68C2}"/>
              </a:ext>
            </a:extLst>
          </p:cNvPr>
          <p:cNvSpPr txBox="1"/>
          <p:nvPr/>
        </p:nvSpPr>
        <p:spPr>
          <a:xfrm>
            <a:off x="9376224" y="3207390"/>
            <a:ext cx="5121068" cy="1107996"/>
          </a:xfrm>
          <a:prstGeom prst="rect">
            <a:avLst/>
          </a:prstGeom>
          <a:solidFill>
            <a:srgbClr val="FFC000"/>
          </a:solidFill>
          <a:ln>
            <a:solidFill>
              <a:schemeClr val="tx1"/>
            </a:solidFill>
          </a:ln>
        </p:spPr>
        <p:txBody>
          <a:bodyPr wrap="square" rtlCol="0">
            <a:spAutoFit/>
          </a:bodyPr>
          <a:lstStyle/>
          <a:p>
            <a:r>
              <a:rPr lang="en-GB" altLang="ja-JP" sz="2200" dirty="0">
                <a:latin typeface="Arial" panose="020B0604020202020204" pitchFamily="34" charset="0"/>
                <a:cs typeface="Arial" panose="020B0604020202020204" pitchFamily="34" charset="0"/>
              </a:rPr>
              <a:t>[Tips]</a:t>
            </a:r>
          </a:p>
          <a:p>
            <a:r>
              <a:rPr kumimoji="1" lang="en-GB" altLang="ja-JP" sz="2200" dirty="0">
                <a:latin typeface="Arial" panose="020B0604020202020204" pitchFamily="34" charset="0"/>
                <a:cs typeface="Arial" panose="020B0604020202020204" pitchFamily="34" charset="0"/>
              </a:rPr>
              <a:t>If the number of “Yes” is more, it would be bad.</a:t>
            </a:r>
          </a:p>
        </p:txBody>
      </p:sp>
      <p:sp>
        <p:nvSpPr>
          <p:cNvPr id="2" name="フッター プレースホルダー 1">
            <a:extLst>
              <a:ext uri="{FF2B5EF4-FFF2-40B4-BE49-F238E27FC236}">
                <a16:creationId xmlns:a16="http://schemas.microsoft.com/office/drawing/2014/main" id="{0E6500CB-6F49-44FC-9B3F-120EAAB78E75}"/>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A9180BE-7BD7-467D-ADC6-5694D46C6062}"/>
              </a:ext>
            </a:extLst>
          </p:cNvPr>
          <p:cNvSpPr>
            <a:spLocks noGrp="1"/>
          </p:cNvSpPr>
          <p:nvPr>
            <p:ph type="sldNum" sz="quarter" idx="12"/>
          </p:nvPr>
        </p:nvSpPr>
        <p:spPr/>
        <p:txBody>
          <a:bodyPr/>
          <a:lstStyle/>
          <a:p>
            <a:fld id="{0D4B1D02-E406-44D3-B4FB-C9088C6DDDC1}" type="slidenum">
              <a:rPr lang="en-US" altLang="ja-JP" smtClean="0"/>
              <a:pPr/>
              <a:t>21</a:t>
            </a:fld>
            <a:endParaRPr lang="en-US" altLang="ja-JP"/>
          </a:p>
        </p:txBody>
      </p:sp>
    </p:spTree>
    <p:extLst>
      <p:ext uri="{BB962C8B-B14F-4D97-AF65-F5344CB8AC3E}">
        <p14:creationId xmlns:p14="http://schemas.microsoft.com/office/powerpoint/2010/main" val="3263009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419779" y="1645188"/>
            <a:ext cx="8371293" cy="4498938"/>
          </a:xfrm>
          <a:solidFill>
            <a:srgbClr val="FDF1E3"/>
          </a:solidFill>
          <a:ln w="76200"/>
        </p:spPr>
        <p:style>
          <a:lnRef idx="2">
            <a:schemeClr val="accent2"/>
          </a:lnRef>
          <a:fillRef idx="1">
            <a:schemeClr val="lt1"/>
          </a:fillRef>
          <a:effectRef idx="0">
            <a:schemeClr val="accent2"/>
          </a:effectRef>
          <a:fontRef idx="minor">
            <a:schemeClr val="dk1"/>
          </a:fontRef>
        </p:style>
        <p:txBody>
          <a:bodyPr>
            <a:noAutofit/>
          </a:bodyPr>
          <a:lstStyle/>
          <a:p>
            <a:pPr>
              <a:lnSpc>
                <a:spcPct val="150000"/>
              </a:lnSpc>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Accidents happen because of human “slackness”.</a:t>
            </a:r>
          </a:p>
          <a:p>
            <a:pPr>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People should be able to work with precision anywhere, anytime.</a:t>
            </a:r>
          </a:p>
          <a:p>
            <a:pPr>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People always have a high level of attention in all directions around them.</a:t>
            </a:r>
          </a:p>
          <a:p>
            <a:pPr>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Accidents won’t happen if people are severely punished.</a:t>
            </a:r>
          </a:p>
          <a:p>
            <a:pPr>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It can’t be helped if it is usually safe, but dangerous things happen occasionally.</a:t>
            </a:r>
          </a:p>
          <a:p>
            <a:pPr>
              <a:buClrTx/>
              <a:buFont typeface="Wingdings" panose="05000000000000000000" pitchFamily="2" charset="2"/>
              <a:buChar char="l"/>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I can’t understand how nobody else causes accidents but you.</a:t>
            </a:r>
          </a:p>
        </p:txBody>
      </p:sp>
      <p:sp>
        <p:nvSpPr>
          <p:cNvPr id="6" name="Rectangle 2">
            <a:extLst>
              <a:ext uri="{FF2B5EF4-FFF2-40B4-BE49-F238E27FC236}">
                <a16:creationId xmlns:a16="http://schemas.microsoft.com/office/drawing/2014/main" id="{5907F98D-41EF-47FF-B2E2-CBD4C3588422}"/>
              </a:ext>
            </a:extLst>
          </p:cNvPr>
          <p:cNvSpPr txBox="1">
            <a:spLocks noChangeArrowheads="1"/>
          </p:cNvSpPr>
          <p:nvPr/>
        </p:nvSpPr>
        <p:spPr bwMode="auto">
          <a:xfrm>
            <a:off x="395288" y="188913"/>
            <a:ext cx="8575092" cy="116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2.2 Wrong Way of Thinking  </a:t>
            </a:r>
            <a:b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about Human Error</a:t>
            </a:r>
          </a:p>
        </p:txBody>
      </p:sp>
      <p:sp>
        <p:nvSpPr>
          <p:cNvPr id="5" name="テキスト ボックス 4">
            <a:extLst>
              <a:ext uri="{FF2B5EF4-FFF2-40B4-BE49-F238E27FC236}">
                <a16:creationId xmlns:a16="http://schemas.microsoft.com/office/drawing/2014/main" id="{873FC538-A2D5-440F-B5F1-0FFD04FE68C2}"/>
              </a:ext>
            </a:extLst>
          </p:cNvPr>
          <p:cNvSpPr txBox="1"/>
          <p:nvPr/>
        </p:nvSpPr>
        <p:spPr>
          <a:xfrm>
            <a:off x="9376224" y="3207390"/>
            <a:ext cx="5121068" cy="1107996"/>
          </a:xfrm>
          <a:prstGeom prst="rect">
            <a:avLst/>
          </a:prstGeom>
          <a:solidFill>
            <a:srgbClr val="FFC000"/>
          </a:solidFill>
          <a:ln>
            <a:solidFill>
              <a:schemeClr val="tx1"/>
            </a:solidFill>
          </a:ln>
        </p:spPr>
        <p:txBody>
          <a:bodyPr wrap="square" rtlCol="0">
            <a:spAutoFit/>
          </a:bodyPr>
          <a:lstStyle/>
          <a:p>
            <a:r>
              <a:rPr lang="en-GB" altLang="ja-JP" sz="2200" dirty="0">
                <a:latin typeface="Arial" panose="020B0604020202020204" pitchFamily="34" charset="0"/>
                <a:cs typeface="Arial" panose="020B0604020202020204" pitchFamily="34" charset="0"/>
              </a:rPr>
              <a:t>[Tips]</a:t>
            </a:r>
          </a:p>
          <a:p>
            <a:r>
              <a:rPr kumimoji="1" lang="en-GB" altLang="ja-JP" sz="2200" dirty="0">
                <a:latin typeface="Arial" panose="020B0604020202020204" pitchFamily="34" charset="0"/>
                <a:cs typeface="Arial" panose="020B0604020202020204" pitchFamily="34" charset="0"/>
              </a:rPr>
              <a:t>If the number of “Yes” is more, it would be bad.</a:t>
            </a:r>
          </a:p>
        </p:txBody>
      </p:sp>
      <p:sp>
        <p:nvSpPr>
          <p:cNvPr id="2" name="フッター プレースホルダー 1">
            <a:extLst>
              <a:ext uri="{FF2B5EF4-FFF2-40B4-BE49-F238E27FC236}">
                <a16:creationId xmlns:a16="http://schemas.microsoft.com/office/drawing/2014/main" id="{0E6500CB-6F49-44FC-9B3F-120EAAB78E75}"/>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A9180BE-7BD7-467D-ADC6-5694D46C6062}"/>
              </a:ext>
            </a:extLst>
          </p:cNvPr>
          <p:cNvSpPr>
            <a:spLocks noGrp="1"/>
          </p:cNvSpPr>
          <p:nvPr>
            <p:ph type="sldNum" sz="quarter" idx="12"/>
          </p:nvPr>
        </p:nvSpPr>
        <p:spPr/>
        <p:txBody>
          <a:bodyPr/>
          <a:lstStyle/>
          <a:p>
            <a:fld id="{0D4B1D02-E406-44D3-B4FB-C9088C6DDDC1}" type="slidenum">
              <a:rPr lang="en-US" altLang="ja-JP" smtClean="0"/>
              <a:pPr/>
              <a:t>22</a:t>
            </a:fld>
            <a:endParaRPr lang="en-US" altLang="ja-JP"/>
          </a:p>
        </p:txBody>
      </p:sp>
    </p:spTree>
    <p:extLst>
      <p:ext uri="{BB962C8B-B14F-4D97-AF65-F5344CB8AC3E}">
        <p14:creationId xmlns:p14="http://schemas.microsoft.com/office/powerpoint/2010/main" val="299464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B61FE48-27D7-452F-876D-CAF586BF202F}"/>
              </a:ext>
            </a:extLst>
          </p:cNvPr>
          <p:cNvSpPr txBox="1">
            <a:spLocks noChangeArrowheads="1"/>
          </p:cNvSpPr>
          <p:nvPr/>
        </p:nvSpPr>
        <p:spPr bwMode="auto">
          <a:xfrm>
            <a:off x="395288" y="34933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8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2.3 Basic Understanding of Human Error</a:t>
            </a:r>
          </a:p>
        </p:txBody>
      </p:sp>
      <p:sp>
        <p:nvSpPr>
          <p:cNvPr id="8" name="テキスト ボックス 7">
            <a:extLst>
              <a:ext uri="{FF2B5EF4-FFF2-40B4-BE49-F238E27FC236}">
                <a16:creationId xmlns:a16="http://schemas.microsoft.com/office/drawing/2014/main" id="{33D61F5B-56B9-4088-972C-8EB299E88FAA}"/>
              </a:ext>
            </a:extLst>
          </p:cNvPr>
          <p:cNvSpPr txBox="1"/>
          <p:nvPr/>
        </p:nvSpPr>
        <p:spPr>
          <a:xfrm>
            <a:off x="765376" y="1141967"/>
            <a:ext cx="7811337" cy="5001369"/>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It is important for…</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b="1" u="sng"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[Individuals]</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to </a:t>
            </a:r>
            <a:r>
              <a:rPr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understand for themselves </a:t>
            </a:r>
          </a:p>
          <a:p>
            <a:endPar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and </a:t>
            </a:r>
          </a:p>
          <a:p>
            <a:endPar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r>
              <a:rPr lang="en-GB" altLang="ja-JP" sz="2900" b="1" u="sng" dirty="0">
                <a:solidFill>
                  <a:srgbClr val="0070C0"/>
                </a:solidFill>
                <a:latin typeface="BIZ UDPゴシック" panose="020B0400000000000000" pitchFamily="34" charset="-128"/>
                <a:ea typeface="BIZ UDPゴシック" panose="020B0400000000000000" pitchFamily="34" charset="-128"/>
                <a:cs typeface="Arial" panose="020B0604020202020204" pitchFamily="34" charset="0"/>
              </a:rPr>
              <a:t>[Organizations]</a:t>
            </a:r>
          </a:p>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to make sure that they understand that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there is a possibility of serious </a:t>
            </a:r>
            <a:br>
              <a:rPr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accidents while they are working.</a:t>
            </a:r>
            <a:endParaRPr kumimoji="1" lang="en-GB" altLang="ja-JP" sz="29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228B6DDF-6713-4E7E-87CC-8CCBC2C268AB}"/>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B7918D3-42B0-4A8B-BC9B-48510F0A857A}"/>
              </a:ext>
            </a:extLst>
          </p:cNvPr>
          <p:cNvSpPr>
            <a:spLocks noGrp="1"/>
          </p:cNvSpPr>
          <p:nvPr>
            <p:ph type="sldNum" sz="quarter" idx="12"/>
          </p:nvPr>
        </p:nvSpPr>
        <p:spPr/>
        <p:txBody>
          <a:bodyPr/>
          <a:lstStyle/>
          <a:p>
            <a:fld id="{0D4B1D02-E406-44D3-B4FB-C9088C6DDDC1}" type="slidenum">
              <a:rPr lang="en-US" altLang="ja-JP" smtClean="0"/>
              <a:pPr/>
              <a:t>23</a:t>
            </a:fld>
            <a:endParaRPr lang="en-US" altLang="ja-JP"/>
          </a:p>
        </p:txBody>
      </p:sp>
    </p:spTree>
    <p:extLst>
      <p:ext uri="{BB962C8B-B14F-4D97-AF65-F5344CB8AC3E}">
        <p14:creationId xmlns:p14="http://schemas.microsoft.com/office/powerpoint/2010/main" val="1177767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689547" y="1636295"/>
            <a:ext cx="7957410" cy="4285575"/>
          </a:xfrm>
        </p:spPr>
        <p:txBody>
          <a:bodyPr>
            <a:normAutofit/>
          </a:bodyPr>
          <a:lstStyle/>
          <a:p>
            <a:pPr marL="676656" lvl="1" indent="-457200">
              <a:buClr>
                <a:schemeClr val="tx1">
                  <a:lumMod val="75000"/>
                  <a:lumOff val="25000"/>
                </a:schemeClr>
              </a:buClr>
              <a:buFont typeface="Wingdings 2" panose="05020102010507070707" pitchFamily="18" charset="2"/>
              <a:buChar char=""/>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Human error is mistakes that people make, and</a:t>
            </a:r>
            <a:b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Everyone makes them in their </a:t>
            </a:r>
            <a:br>
              <a:rPr lang="en-GB" altLang="ja-JP"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daily lives</a:t>
            </a:r>
            <a:r>
              <a:rPr lang="en-GB" altLang="ja-JP"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a:t>
            </a:r>
          </a:p>
          <a:p>
            <a:pPr marL="676656" lvl="1" indent="-457200">
              <a:spcBef>
                <a:spcPts val="2250"/>
              </a:spcBef>
              <a:buClr>
                <a:schemeClr val="tx1">
                  <a:lumMod val="75000"/>
                  <a:lumOff val="25000"/>
                </a:schemeClr>
              </a:buClr>
              <a:buFont typeface="Wingdings 2" panose="05020102010507070707" pitchFamily="18" charset="2"/>
              <a:buChar char=""/>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It is not overstating things to say that </a:t>
            </a:r>
            <a:r>
              <a:rPr lang="en-GB" altLang="ja-JP"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“All humans </a:t>
            </a:r>
            <a:r>
              <a:rPr lang="en-GB" altLang="ja-JP"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make mistakes</a:t>
            </a:r>
            <a:r>
              <a:rPr lang="en-GB" altLang="ja-JP"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p>
          <a:p>
            <a:pPr marL="676656" lvl="1" indent="-457200">
              <a:spcBef>
                <a:spcPts val="2250"/>
              </a:spcBef>
              <a:buClr>
                <a:schemeClr val="tx1">
                  <a:lumMod val="75000"/>
                  <a:lumOff val="25000"/>
                </a:schemeClr>
              </a:buClr>
              <a:buFont typeface="Wingdings 2" panose="05020102010507070707" pitchFamily="18" charset="2"/>
              <a:buChar char=""/>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No-one can say that they have never made a mistake.</a:t>
            </a:r>
          </a:p>
        </p:txBody>
      </p:sp>
      <p:sp>
        <p:nvSpPr>
          <p:cNvPr id="5" name="Rectangle 2">
            <a:extLst>
              <a:ext uri="{FF2B5EF4-FFF2-40B4-BE49-F238E27FC236}">
                <a16:creationId xmlns:a16="http://schemas.microsoft.com/office/drawing/2014/main" id="{CB61FE48-27D7-452F-876D-CAF586BF202F}"/>
              </a:ext>
            </a:extLst>
          </p:cNvPr>
          <p:cNvSpPr txBox="1">
            <a:spLocks noChangeArrowheads="1"/>
          </p:cNvSpPr>
          <p:nvPr/>
        </p:nvSpPr>
        <p:spPr bwMode="auto">
          <a:xfrm>
            <a:off x="395288" y="34933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28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2.3 Basic Understanding of Human Error</a:t>
            </a:r>
          </a:p>
        </p:txBody>
      </p:sp>
      <p:sp>
        <p:nvSpPr>
          <p:cNvPr id="2" name="フッター プレースホルダー 1">
            <a:extLst>
              <a:ext uri="{FF2B5EF4-FFF2-40B4-BE49-F238E27FC236}">
                <a16:creationId xmlns:a16="http://schemas.microsoft.com/office/drawing/2014/main" id="{228B6DDF-6713-4E7E-87CC-8CCBC2C268AB}"/>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B7918D3-42B0-4A8B-BC9B-48510F0A857A}"/>
              </a:ext>
            </a:extLst>
          </p:cNvPr>
          <p:cNvSpPr>
            <a:spLocks noGrp="1"/>
          </p:cNvSpPr>
          <p:nvPr>
            <p:ph type="sldNum" sz="quarter" idx="12"/>
          </p:nvPr>
        </p:nvSpPr>
        <p:spPr/>
        <p:txBody>
          <a:bodyPr/>
          <a:lstStyle/>
          <a:p>
            <a:fld id="{0D4B1D02-E406-44D3-B4FB-C9088C6DDDC1}" type="slidenum">
              <a:rPr lang="en-US" altLang="ja-JP" smtClean="0"/>
              <a:pPr/>
              <a:t>24</a:t>
            </a:fld>
            <a:endParaRPr lang="en-US" altLang="ja-JP"/>
          </a:p>
        </p:txBody>
      </p:sp>
    </p:spTree>
    <p:extLst>
      <p:ext uri="{BB962C8B-B14F-4D97-AF65-F5344CB8AC3E}">
        <p14:creationId xmlns:p14="http://schemas.microsoft.com/office/powerpoint/2010/main" val="1175571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610184" y="1605714"/>
            <a:ext cx="8113714" cy="4377992"/>
          </a:xfrm>
        </p:spPr>
        <p:txBody>
          <a:bodyPr>
            <a:noAutofit/>
          </a:bodyPr>
          <a:lstStyle/>
          <a:p>
            <a:pPr>
              <a:buClr>
                <a:schemeClr val="tx1">
                  <a:lumMod val="75000"/>
                  <a:lumOff val="25000"/>
                </a:schemeClr>
              </a:buClr>
              <a:buFont typeface="Wingdings 2" panose="05020102010507070707" pitchFamily="18" charset="2"/>
              <a:buChar char=""/>
            </a:pPr>
            <a:r>
              <a:rPr lang="en-GB" altLang="ja-JP" sz="2600" b="1" u="sng" dirty="0">
                <a:latin typeface="BIZ UDPゴシック" panose="020B0400000000000000" pitchFamily="34" charset="-128"/>
                <a:ea typeface="BIZ UDPゴシック" panose="020B0400000000000000" pitchFamily="34" charset="-128"/>
                <a:cs typeface="Arial" panose="020B0604020202020204" pitchFamily="34" charset="0"/>
              </a:rPr>
              <a:t>Human characteristics</a:t>
            </a:r>
          </a:p>
          <a:p>
            <a:pPr marL="648081" lvl="1" indent="-428625">
              <a:lnSpc>
                <a:spcPct val="150000"/>
              </a:lnSpc>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Can’t see if it is too dark or bright</a:t>
            </a:r>
          </a:p>
          <a:p>
            <a:pPr marL="648081" lvl="1" indent="-42862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Can’t hear because of noise</a:t>
            </a:r>
          </a:p>
          <a:p>
            <a:pPr marL="648081" lvl="1" indent="-42862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Error or misjudgement due to mistakes, misunderstanding or incorrect thinking</a:t>
            </a:r>
          </a:p>
          <a:p>
            <a:pPr marL="648081" lvl="1" indent="-42862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Misunderstood or overlooked due to absentmindedness or carelessness</a:t>
            </a:r>
          </a:p>
          <a:p>
            <a:pPr marL="648081" lvl="1" indent="-42862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Preconceptions</a:t>
            </a:r>
          </a:p>
        </p:txBody>
      </p:sp>
      <p:sp>
        <p:nvSpPr>
          <p:cNvPr id="5" name="Rectangle 2">
            <a:extLst>
              <a:ext uri="{FF2B5EF4-FFF2-40B4-BE49-F238E27FC236}">
                <a16:creationId xmlns:a16="http://schemas.microsoft.com/office/drawing/2014/main" id="{C2445ADB-1BB5-4105-9DC9-F93A60104854}"/>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 (1)</a:t>
            </a:r>
          </a:p>
        </p:txBody>
      </p:sp>
      <p:sp>
        <p:nvSpPr>
          <p:cNvPr id="2" name="フッター プレースホルダー 1">
            <a:extLst>
              <a:ext uri="{FF2B5EF4-FFF2-40B4-BE49-F238E27FC236}">
                <a16:creationId xmlns:a16="http://schemas.microsoft.com/office/drawing/2014/main" id="{D2F27D9F-AEFF-4874-A0D7-0D8F809C69E1}"/>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33697F4B-9665-407D-920A-47CBB5FA11B8}"/>
              </a:ext>
            </a:extLst>
          </p:cNvPr>
          <p:cNvSpPr>
            <a:spLocks noGrp="1"/>
          </p:cNvSpPr>
          <p:nvPr>
            <p:ph type="sldNum" sz="quarter" idx="12"/>
          </p:nvPr>
        </p:nvSpPr>
        <p:spPr/>
        <p:txBody>
          <a:bodyPr/>
          <a:lstStyle/>
          <a:p>
            <a:fld id="{0D4B1D02-E406-44D3-B4FB-C9088C6DDDC1}" type="slidenum">
              <a:rPr lang="en-US" altLang="ja-JP" smtClean="0"/>
              <a:pPr/>
              <a:t>25</a:t>
            </a:fld>
            <a:endParaRPr lang="en-US" altLang="ja-JP"/>
          </a:p>
        </p:txBody>
      </p:sp>
    </p:spTree>
    <p:extLst>
      <p:ext uri="{BB962C8B-B14F-4D97-AF65-F5344CB8AC3E}">
        <p14:creationId xmlns:p14="http://schemas.microsoft.com/office/powerpoint/2010/main" val="290689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C2445ADB-1BB5-4105-9DC9-F93A60104854}"/>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 (1)</a:t>
            </a:r>
          </a:p>
        </p:txBody>
      </p:sp>
      <p:sp>
        <p:nvSpPr>
          <p:cNvPr id="6" name="テキスト ボックス 5">
            <a:extLst>
              <a:ext uri="{FF2B5EF4-FFF2-40B4-BE49-F238E27FC236}">
                <a16:creationId xmlns:a16="http://schemas.microsoft.com/office/drawing/2014/main" id="{F2D99AA6-5780-4130-882C-0AA792CA18AB}"/>
              </a:ext>
            </a:extLst>
          </p:cNvPr>
          <p:cNvSpPr txBox="1"/>
          <p:nvPr/>
        </p:nvSpPr>
        <p:spPr>
          <a:xfrm>
            <a:off x="572250" y="1121076"/>
            <a:ext cx="7811337" cy="1431161"/>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Humanity have the characteristic of causing Human Error.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This is unavoidable.</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D2F27D9F-AEFF-4874-A0D7-0D8F809C69E1}"/>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33697F4B-9665-407D-920A-47CBB5FA11B8}"/>
              </a:ext>
            </a:extLst>
          </p:cNvPr>
          <p:cNvSpPr>
            <a:spLocks noGrp="1"/>
          </p:cNvSpPr>
          <p:nvPr>
            <p:ph type="sldNum" sz="quarter" idx="12"/>
          </p:nvPr>
        </p:nvSpPr>
        <p:spPr/>
        <p:txBody>
          <a:bodyPr/>
          <a:lstStyle/>
          <a:p>
            <a:fld id="{0D4B1D02-E406-44D3-B4FB-C9088C6DDDC1}" type="slidenum">
              <a:rPr lang="en-US" altLang="ja-JP" smtClean="0"/>
              <a:pPr/>
              <a:t>26</a:t>
            </a:fld>
            <a:endParaRPr lang="en-US" altLang="ja-JP"/>
          </a:p>
        </p:txBody>
      </p:sp>
      <p:sp>
        <p:nvSpPr>
          <p:cNvPr id="9" name="コンテンツ プレースホルダー 3">
            <a:extLst>
              <a:ext uri="{FF2B5EF4-FFF2-40B4-BE49-F238E27FC236}">
                <a16:creationId xmlns:a16="http://schemas.microsoft.com/office/drawing/2014/main" id="{19FC7E1A-1919-4513-9898-E63566A04F26}"/>
              </a:ext>
            </a:extLst>
          </p:cNvPr>
          <p:cNvSpPr>
            <a:spLocks noGrp="1"/>
          </p:cNvSpPr>
          <p:nvPr>
            <p:ph idx="1"/>
          </p:nvPr>
        </p:nvSpPr>
        <p:spPr>
          <a:xfrm>
            <a:off x="610184" y="2759242"/>
            <a:ext cx="8113714" cy="3224464"/>
          </a:xfrm>
        </p:spPr>
        <p:txBody>
          <a:bodyPr>
            <a:noAutofit/>
          </a:bodyPr>
          <a:lstStyle/>
          <a:p>
            <a:pPr>
              <a:buClr>
                <a:schemeClr val="tx1">
                  <a:lumMod val="75000"/>
                  <a:lumOff val="25000"/>
                </a:schemeClr>
              </a:buClr>
              <a:buFont typeface="Wingdings 2" panose="05020102010507070707" pitchFamily="18" charset="2"/>
              <a:buChar char=""/>
            </a:pPr>
            <a:r>
              <a:rPr lang="en-GB" altLang="ja-JP" sz="2100" b="1" u="sng"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Human characteristics</a:t>
            </a:r>
          </a:p>
          <a:p>
            <a:pPr marL="648081" lvl="1" indent="-428625">
              <a:lnSpc>
                <a:spcPct val="150000"/>
              </a:lnSpc>
              <a:buClr>
                <a:schemeClr val="tx1">
                  <a:lumMod val="75000"/>
                  <a:lumOff val="25000"/>
                </a:schemeClr>
              </a:buClr>
              <a:buFont typeface="Wingdings" panose="05000000000000000000" pitchFamily="2" charset="2"/>
              <a:buChar char="ü"/>
            </a:pPr>
            <a:r>
              <a:rPr lang="en-GB" altLang="ja-JP" sz="21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Can’t see if it is too dark or bright</a:t>
            </a:r>
          </a:p>
          <a:p>
            <a:pPr marL="648081" lvl="1" indent="-428625">
              <a:buClr>
                <a:schemeClr val="tx1">
                  <a:lumMod val="75000"/>
                  <a:lumOff val="25000"/>
                </a:schemeClr>
              </a:buClr>
              <a:buFont typeface="Wingdings" panose="05000000000000000000" pitchFamily="2" charset="2"/>
              <a:buChar char="ü"/>
            </a:pPr>
            <a:r>
              <a:rPr lang="en-GB" altLang="ja-JP" sz="21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Can’t hear because of noise</a:t>
            </a:r>
          </a:p>
          <a:p>
            <a:pPr marL="648081" lvl="1" indent="-428625">
              <a:buClr>
                <a:schemeClr val="tx1">
                  <a:lumMod val="75000"/>
                  <a:lumOff val="25000"/>
                </a:schemeClr>
              </a:buClr>
              <a:buFont typeface="Wingdings" panose="05000000000000000000" pitchFamily="2" charset="2"/>
              <a:buChar char="ü"/>
            </a:pPr>
            <a:r>
              <a:rPr lang="en-GB" altLang="ja-JP" sz="21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Error or misjudgement due to mistakes, misunderstanding or incorrect thinking</a:t>
            </a:r>
          </a:p>
          <a:p>
            <a:pPr marL="648081" lvl="1" indent="-428625">
              <a:buClr>
                <a:schemeClr val="tx1">
                  <a:lumMod val="75000"/>
                  <a:lumOff val="25000"/>
                </a:schemeClr>
              </a:buClr>
              <a:buFont typeface="Wingdings" panose="05000000000000000000" pitchFamily="2" charset="2"/>
              <a:buChar char="ü"/>
            </a:pPr>
            <a:r>
              <a:rPr lang="en-GB" altLang="ja-JP" sz="21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Misunderstood or overlooked due to absentmindedness or carelessness</a:t>
            </a:r>
          </a:p>
          <a:p>
            <a:pPr marL="648081" lvl="1" indent="-428625">
              <a:buClr>
                <a:schemeClr val="tx1">
                  <a:lumMod val="75000"/>
                  <a:lumOff val="25000"/>
                </a:schemeClr>
              </a:buClr>
              <a:buFont typeface="Wingdings" panose="05000000000000000000" pitchFamily="2" charset="2"/>
              <a:buChar char="ü"/>
            </a:pPr>
            <a:r>
              <a:rPr lang="en-GB" altLang="ja-JP" sz="21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Preconceptions</a:t>
            </a:r>
          </a:p>
        </p:txBody>
      </p:sp>
    </p:spTree>
    <p:extLst>
      <p:ext uri="{BB962C8B-B14F-4D97-AF65-F5344CB8AC3E}">
        <p14:creationId xmlns:p14="http://schemas.microsoft.com/office/powerpoint/2010/main" val="42074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wipe(left)">
                                      <p:cBhvr>
                                        <p:cTn id="11" dur="500"/>
                                        <p:tgtEl>
                                          <p:spTgt spid="9">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wipe(left)">
                                      <p:cBhvr>
                                        <p:cTn id="15" dur="500"/>
                                        <p:tgtEl>
                                          <p:spTgt spid="9">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wipe(left)">
                                      <p:cBhvr>
                                        <p:cTn id="19" dur="500"/>
                                        <p:tgtEl>
                                          <p:spTgt spid="9">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wipe(left)">
                                      <p:cBhvr>
                                        <p:cTn id="23" dur="500"/>
                                        <p:tgtEl>
                                          <p:spTgt spid="9">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wipe(left)">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513026" y="1076328"/>
            <a:ext cx="8210872" cy="4377991"/>
          </a:xfrm>
        </p:spPr>
        <p:txBody>
          <a:bodyPr>
            <a:noAutofit/>
          </a:bodyPr>
          <a:lstStyle/>
          <a:p>
            <a:pPr>
              <a:buClr>
                <a:schemeClr val="tx1">
                  <a:lumMod val="75000"/>
                  <a:lumOff val="25000"/>
                </a:schemeClr>
              </a:buClr>
              <a:buFont typeface="Wingdings 2" panose="05020102010507070707" pitchFamily="18" charset="2"/>
              <a:buChar char=""/>
            </a:pPr>
            <a:r>
              <a:rPr lang="en-GB" altLang="ja-JP" sz="2500" b="1" u="sng" dirty="0">
                <a:latin typeface="BIZ UDPゴシック" panose="020B0400000000000000" pitchFamily="34" charset="-128"/>
                <a:ea typeface="BIZ UDPゴシック" panose="020B0400000000000000" pitchFamily="34" charset="-128"/>
                <a:cs typeface="Arial" panose="020B0604020202020204" pitchFamily="34" charset="0"/>
              </a:rPr>
              <a:t>Lack of education and training</a:t>
            </a:r>
          </a:p>
          <a:p>
            <a:pPr marL="562356" lvl="1" indent="-342900">
              <a:lnSpc>
                <a:spcPct val="150000"/>
              </a:lnSpc>
              <a:buClr>
                <a:schemeClr val="tx1">
                  <a:lumMod val="75000"/>
                  <a:lumOff val="25000"/>
                </a:schemeClr>
              </a:buClr>
              <a:buFont typeface="Wingdings" panose="05000000000000000000" pitchFamily="2" charset="2"/>
              <a:buChar char="ü"/>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Don’t know how to operate equipment</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endParaRPr>
          </a:p>
          <a:p>
            <a:pPr marL="562356" lvl="1" indent="-342900">
              <a:buClr>
                <a:schemeClr val="tx1">
                  <a:lumMod val="75000"/>
                  <a:lumOff val="25000"/>
                </a:schemeClr>
              </a:buClr>
              <a:buFont typeface="Wingdings" panose="05000000000000000000" pitchFamily="2" charset="2"/>
              <a:buChar char="ü"/>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Lack of understanding of work procedures, complicated work procedures</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endParaRPr>
          </a:p>
          <a:p>
            <a:pPr marL="562356" lvl="1" indent="-342900">
              <a:buClr>
                <a:schemeClr val="tx1">
                  <a:lumMod val="75000"/>
                  <a:lumOff val="25000"/>
                </a:schemeClr>
              </a:buClr>
              <a:buFont typeface="Wingdings" panose="05000000000000000000" pitchFamily="2" charset="2"/>
              <a:buChar char="ü"/>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Not understanding the laws and regulations, standards, or internal rules required for business</a:t>
            </a:r>
          </a:p>
          <a:p>
            <a:pPr marL="0" indent="0">
              <a:buClr>
                <a:schemeClr val="tx1">
                  <a:lumMod val="75000"/>
                  <a:lumOff val="25000"/>
                </a:schemeClr>
              </a:buClr>
              <a:buNone/>
            </a:pPr>
            <a:endPar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7B3E450B-12AE-478E-A7BD-70525BF906A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a:t>
            </a:r>
            <a:r>
              <a:rPr lang="en-US"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a:t>
            </a:r>
          </a:p>
        </p:txBody>
      </p:sp>
      <p:sp>
        <p:nvSpPr>
          <p:cNvPr id="2" name="フッター プレースホルダー 1">
            <a:extLst>
              <a:ext uri="{FF2B5EF4-FFF2-40B4-BE49-F238E27FC236}">
                <a16:creationId xmlns:a16="http://schemas.microsoft.com/office/drawing/2014/main" id="{CD018998-8A3F-49A5-8E96-CB4E90F353D2}"/>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798317C0-81EA-486E-A266-23A85F69781F}"/>
              </a:ext>
            </a:extLst>
          </p:cNvPr>
          <p:cNvSpPr>
            <a:spLocks noGrp="1"/>
          </p:cNvSpPr>
          <p:nvPr>
            <p:ph type="sldNum" sz="quarter" idx="12"/>
          </p:nvPr>
        </p:nvSpPr>
        <p:spPr/>
        <p:txBody>
          <a:bodyPr/>
          <a:lstStyle/>
          <a:p>
            <a:fld id="{0D4B1D02-E406-44D3-B4FB-C9088C6DDDC1}" type="slidenum">
              <a:rPr lang="en-US" altLang="ja-JP" smtClean="0"/>
              <a:pPr/>
              <a:t>27</a:t>
            </a:fld>
            <a:endParaRPr lang="en-US" altLang="ja-JP"/>
          </a:p>
        </p:txBody>
      </p:sp>
    </p:spTree>
    <p:extLst>
      <p:ext uri="{BB962C8B-B14F-4D97-AF65-F5344CB8AC3E}">
        <p14:creationId xmlns:p14="http://schemas.microsoft.com/office/powerpoint/2010/main" val="19542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B3E450B-12AE-478E-A7BD-70525BF906A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a:t>
            </a:r>
            <a:r>
              <a:rPr lang="en-US"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a:t>
            </a:r>
          </a:p>
        </p:txBody>
      </p:sp>
      <p:sp>
        <p:nvSpPr>
          <p:cNvPr id="8" name="テキスト ボックス 7">
            <a:extLst>
              <a:ext uri="{FF2B5EF4-FFF2-40B4-BE49-F238E27FC236}">
                <a16:creationId xmlns:a16="http://schemas.microsoft.com/office/drawing/2014/main" id="{67963163-343D-40EF-8536-8A6AC94D21D8}"/>
              </a:ext>
            </a:extLst>
          </p:cNvPr>
          <p:cNvSpPr txBox="1"/>
          <p:nvPr/>
        </p:nvSpPr>
        <p:spPr>
          <a:xfrm>
            <a:off x="623638" y="1206567"/>
            <a:ext cx="7948613" cy="1338828"/>
          </a:xfrm>
          <a:prstGeom prst="rect">
            <a:avLst/>
          </a:prstGeom>
          <a:noFill/>
          <a:ln>
            <a:solidFill>
              <a:schemeClr val="tx1"/>
            </a:solidFill>
          </a:ln>
        </p:spPr>
        <p:txBody>
          <a:bodyPr wrap="square" rtlCol="0">
            <a:spAutoFit/>
          </a:bodyPr>
          <a:lstStyle/>
          <a:p>
            <a:r>
              <a:rPr kumimoji="1"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If an organization doesn’t work properly together, there is a risk of human error. This is a management responsibility.</a:t>
            </a:r>
          </a:p>
        </p:txBody>
      </p:sp>
      <p:sp>
        <p:nvSpPr>
          <p:cNvPr id="2" name="フッター プレースホルダー 1">
            <a:extLst>
              <a:ext uri="{FF2B5EF4-FFF2-40B4-BE49-F238E27FC236}">
                <a16:creationId xmlns:a16="http://schemas.microsoft.com/office/drawing/2014/main" id="{CD018998-8A3F-49A5-8E96-CB4E90F353D2}"/>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798317C0-81EA-486E-A266-23A85F69781F}"/>
              </a:ext>
            </a:extLst>
          </p:cNvPr>
          <p:cNvSpPr>
            <a:spLocks noGrp="1"/>
          </p:cNvSpPr>
          <p:nvPr>
            <p:ph type="sldNum" sz="quarter" idx="12"/>
          </p:nvPr>
        </p:nvSpPr>
        <p:spPr/>
        <p:txBody>
          <a:bodyPr/>
          <a:lstStyle/>
          <a:p>
            <a:fld id="{0D4B1D02-E406-44D3-B4FB-C9088C6DDDC1}" type="slidenum">
              <a:rPr lang="en-US" altLang="ja-JP" smtClean="0"/>
              <a:pPr/>
              <a:t>28</a:t>
            </a:fld>
            <a:endParaRPr lang="en-US" altLang="ja-JP"/>
          </a:p>
        </p:txBody>
      </p:sp>
      <p:sp>
        <p:nvSpPr>
          <p:cNvPr id="9" name="コンテンツ プレースホルダー 3">
            <a:extLst>
              <a:ext uri="{FF2B5EF4-FFF2-40B4-BE49-F238E27FC236}">
                <a16:creationId xmlns:a16="http://schemas.microsoft.com/office/drawing/2014/main" id="{23954531-F17B-4D37-8963-57E9FC978349}"/>
              </a:ext>
            </a:extLst>
          </p:cNvPr>
          <p:cNvSpPr>
            <a:spLocks noGrp="1"/>
          </p:cNvSpPr>
          <p:nvPr>
            <p:ph idx="1"/>
          </p:nvPr>
        </p:nvSpPr>
        <p:spPr>
          <a:xfrm>
            <a:off x="609278" y="2909013"/>
            <a:ext cx="8210872" cy="3328185"/>
          </a:xfrm>
        </p:spPr>
        <p:txBody>
          <a:bodyPr>
            <a:noAutofit/>
          </a:bodyPr>
          <a:lstStyle/>
          <a:p>
            <a:pPr>
              <a:buClr>
                <a:schemeClr val="tx1">
                  <a:lumMod val="75000"/>
                  <a:lumOff val="25000"/>
                </a:schemeClr>
              </a:buClr>
              <a:buFont typeface="Wingdings 2" panose="05020102010507070707" pitchFamily="18" charset="2"/>
              <a:buChar char=""/>
            </a:pPr>
            <a:r>
              <a:rPr lang="en-GB" altLang="ja-JP" sz="2500" b="1" u="sng"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Lack of education and training</a:t>
            </a:r>
          </a:p>
          <a:p>
            <a:pPr marL="562356" lvl="1" indent="-342900">
              <a:lnSpc>
                <a:spcPct val="150000"/>
              </a:lnSpc>
              <a:buClr>
                <a:schemeClr val="tx1">
                  <a:lumMod val="75000"/>
                  <a:lumOff val="25000"/>
                </a:schemeClr>
              </a:buClr>
              <a:buFont typeface="Wingdings" panose="05000000000000000000" pitchFamily="2" charset="2"/>
              <a:buChar char="ü"/>
            </a:pPr>
            <a:r>
              <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Don’t know how to operate equipment</a:t>
            </a:r>
          </a:p>
          <a:p>
            <a:pPr marL="562356" lvl="1" indent="-342900">
              <a:buClr>
                <a:schemeClr val="tx1">
                  <a:lumMod val="75000"/>
                  <a:lumOff val="25000"/>
                </a:schemeClr>
              </a:buClr>
              <a:buFont typeface="Wingdings" panose="05000000000000000000" pitchFamily="2" charset="2"/>
              <a:buChar char="ü"/>
            </a:pPr>
            <a:r>
              <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Lack of understanding of work procedures, complicated work procedures</a:t>
            </a:r>
          </a:p>
          <a:p>
            <a:pPr marL="562356" lvl="1" indent="-342900">
              <a:buClr>
                <a:schemeClr val="tx1">
                  <a:lumMod val="75000"/>
                  <a:lumOff val="25000"/>
                </a:schemeClr>
              </a:buClr>
              <a:buFont typeface="Wingdings" panose="05000000000000000000" pitchFamily="2" charset="2"/>
              <a:buChar char="ü"/>
            </a:pPr>
            <a:r>
              <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Not understanding the laws and regulations, standards, or internal rules required for business</a:t>
            </a:r>
          </a:p>
          <a:p>
            <a:pPr marL="0" indent="0">
              <a:buClr>
                <a:schemeClr val="tx1">
                  <a:lumMod val="75000"/>
                  <a:lumOff val="25000"/>
                </a:schemeClr>
              </a:buClr>
              <a:buNone/>
            </a:pPr>
            <a:endPar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60118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500"/>
                                        <p:tgtEl>
                                          <p:spTgt spid="9">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left)">
                                      <p:cBhvr>
                                        <p:cTn id="16"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597693" y="1706761"/>
            <a:ext cx="7948613" cy="2054939"/>
          </a:xfrm>
        </p:spPr>
        <p:txBody>
          <a:bodyPr>
            <a:noAutofit/>
          </a:bodyPr>
          <a:lstStyle/>
          <a:p>
            <a:pPr>
              <a:buClr>
                <a:schemeClr val="tx1">
                  <a:lumMod val="75000"/>
                  <a:lumOff val="25000"/>
                </a:schemeClr>
              </a:buClr>
              <a:buFont typeface="Wingdings 2" panose="05020102010507070707" pitchFamily="18" charset="2"/>
              <a:buChar char=""/>
            </a:pPr>
            <a:r>
              <a:rPr lang="en-GB" altLang="ja-JP" sz="2900" b="1" u="sng" dirty="0">
                <a:latin typeface="BIZ UDPゴシック" panose="020B0400000000000000" pitchFamily="34" charset="-128"/>
                <a:ea typeface="BIZ UDPゴシック" panose="020B0400000000000000" pitchFamily="34" charset="-128"/>
                <a:cs typeface="Arial" panose="020B0604020202020204" pitchFamily="34" charset="0"/>
              </a:rPr>
              <a:t>Violating rules</a:t>
            </a:r>
          </a:p>
          <a:p>
            <a:pPr marL="562356" lvl="1" indent="-342900">
              <a:buClr>
                <a:schemeClr val="tx1">
                  <a:lumMod val="75000"/>
                  <a:lumOff val="25000"/>
                </a:schemeClr>
              </a:buClr>
              <a:buFont typeface="Wingdings" panose="05000000000000000000" pitchFamily="2" charset="2"/>
              <a:buChar char="ü"/>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Taking shortcuts or omitting action due to familiarity with work etc.</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pPr marL="562356" lvl="1" indent="-342900">
              <a:buClr>
                <a:schemeClr val="tx1">
                  <a:lumMod val="75000"/>
                  <a:lumOff val="25000"/>
                </a:schemeClr>
              </a:buClr>
              <a:buFont typeface="Wingdings" panose="05000000000000000000" pitchFamily="2" charset="2"/>
              <a:buChar char="ü"/>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Not following set rules or procedures.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Change the rules.</a:t>
            </a:r>
          </a:p>
        </p:txBody>
      </p:sp>
      <p:sp>
        <p:nvSpPr>
          <p:cNvPr id="7" name="Rectangle 2">
            <a:extLst>
              <a:ext uri="{FF2B5EF4-FFF2-40B4-BE49-F238E27FC236}">
                <a16:creationId xmlns:a16="http://schemas.microsoft.com/office/drawing/2014/main" id="{7B3E450B-12AE-478E-A7BD-70525BF906A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 (3)</a:t>
            </a:r>
          </a:p>
        </p:txBody>
      </p:sp>
      <p:sp>
        <p:nvSpPr>
          <p:cNvPr id="2" name="フッター プレースホルダー 1">
            <a:extLst>
              <a:ext uri="{FF2B5EF4-FFF2-40B4-BE49-F238E27FC236}">
                <a16:creationId xmlns:a16="http://schemas.microsoft.com/office/drawing/2014/main" id="{650663B1-1C09-4F36-8015-7615C2294BD9}"/>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33292108-16C7-4548-A687-070582B5731D}"/>
              </a:ext>
            </a:extLst>
          </p:cNvPr>
          <p:cNvSpPr>
            <a:spLocks noGrp="1"/>
          </p:cNvSpPr>
          <p:nvPr>
            <p:ph type="sldNum" sz="quarter" idx="12"/>
          </p:nvPr>
        </p:nvSpPr>
        <p:spPr/>
        <p:txBody>
          <a:bodyPr/>
          <a:lstStyle/>
          <a:p>
            <a:fld id="{0D4B1D02-E406-44D3-B4FB-C9088C6DDDC1}" type="slidenum">
              <a:rPr lang="en-US" altLang="ja-JP" smtClean="0"/>
              <a:pPr/>
              <a:t>29</a:t>
            </a:fld>
            <a:endParaRPr lang="en-US" altLang="ja-JP"/>
          </a:p>
        </p:txBody>
      </p:sp>
    </p:spTree>
    <p:extLst>
      <p:ext uri="{BB962C8B-B14F-4D97-AF65-F5344CB8AC3E}">
        <p14:creationId xmlns:p14="http://schemas.microsoft.com/office/powerpoint/2010/main" val="385074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a:xfrm>
            <a:off x="395536" y="6532563"/>
            <a:ext cx="4826000" cy="279400"/>
          </a:xfrm>
        </p:spPr>
        <p:txBody>
          <a:bodyPr/>
          <a:lstStyle/>
          <a:p>
            <a:r>
              <a:rPr lang="en-GB" altLang="ja-JP">
                <a:latin typeface="Arial" panose="020B0604020202020204" pitchFamily="34" charset="0"/>
                <a:cs typeface="Arial" panose="020B0604020202020204" pitchFamily="34" charset="0"/>
              </a:rPr>
              <a:t>TA for MRT Safety Management System on Line 6</a:t>
            </a:r>
          </a:p>
        </p:txBody>
      </p:sp>
      <p:sp>
        <p:nvSpPr>
          <p:cNvPr id="6" name="スライド番号プレースホルダ 5"/>
          <p:cNvSpPr>
            <a:spLocks noGrp="1"/>
          </p:cNvSpPr>
          <p:nvPr>
            <p:ph type="sldNum" sz="quarter" idx="12"/>
          </p:nvPr>
        </p:nvSpPr>
        <p:spPr/>
        <p:txBody>
          <a:bodyPr/>
          <a:lstStyle/>
          <a:p>
            <a:fld id="{337C621E-881B-4777-807D-381FB7DAA7EA}" type="slidenum">
              <a:rPr lang="en-GB" altLang="ja-JP" smtClean="0">
                <a:latin typeface="Arial" panose="020B0604020202020204" pitchFamily="34" charset="0"/>
                <a:cs typeface="Arial" panose="020B0604020202020204" pitchFamily="34" charset="0"/>
              </a:rPr>
              <a:pPr/>
              <a:t>3</a:t>
            </a:fld>
            <a:endParaRPr lang="en-GB" altLang="ja-JP">
              <a:latin typeface="Arial" panose="020B0604020202020204" pitchFamily="34" charset="0"/>
              <a:cs typeface="Arial" panose="020B0604020202020204" pitchFamily="34" charset="0"/>
            </a:endParaRPr>
          </a:p>
        </p:txBody>
      </p:sp>
      <p:sp>
        <p:nvSpPr>
          <p:cNvPr id="64514" name="Rectangle 2"/>
          <p:cNvSpPr>
            <a:spLocks noGrp="1" noChangeArrowheads="1"/>
          </p:cNvSpPr>
          <p:nvPr>
            <p:ph type="title"/>
          </p:nvPr>
        </p:nvSpPr>
        <p:spPr>
          <a:ln/>
        </p:spPr>
        <p:txBody>
          <a:bodyPr/>
          <a:lstStyle/>
          <a:p>
            <a:r>
              <a:rPr lang="en-GB" altLang="ja-JP" b="1" dirty="0">
                <a:latin typeface="BIZ UDPゴシック" panose="020B0400000000000000" pitchFamily="34" charset="-128"/>
                <a:ea typeface="BIZ UDPゴシック" panose="020B0400000000000000" pitchFamily="34" charset="-128"/>
                <a:cs typeface="Arial" panose="020B0604020202020204" pitchFamily="34" charset="0"/>
              </a:rPr>
              <a:t>Outline</a:t>
            </a:r>
            <a:endParaRPr lang="en-GB" altLang="ja-JP" b="1" dirty="0">
              <a:solidFill>
                <a:schemeClr val="bg2"/>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C6BB1167-0E25-43E9-B0E6-83F4D0485C7A}"/>
              </a:ext>
            </a:extLst>
          </p:cNvPr>
          <p:cNvSpPr txBox="1"/>
          <p:nvPr/>
        </p:nvSpPr>
        <p:spPr>
          <a:xfrm>
            <a:off x="742004" y="1542731"/>
            <a:ext cx="7974625" cy="4555093"/>
          </a:xfrm>
          <a:prstGeom prst="rect">
            <a:avLst/>
          </a:prstGeom>
          <a:noFill/>
          <a:ln>
            <a:solidFill>
              <a:schemeClr val="tx1"/>
            </a:solidFill>
          </a:ln>
        </p:spPr>
        <p:txBody>
          <a:bodyPr wrap="square" rtlCol="0">
            <a:spAutoFit/>
          </a:bodyPr>
          <a:lstStyle/>
          <a:p>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Purpose and Aims of this Course </a:t>
            </a:r>
            <a:b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a:p>
            <a:pPr marL="342900" indent="-342900">
              <a:buFont typeface="Wingdings" panose="05000000000000000000" pitchFamily="2" charset="2"/>
              <a:buChar char="n"/>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Understand the factors that threaten transportation safety and its background and tragedy</a:t>
            </a:r>
          </a:p>
          <a:p>
            <a:pPr marL="342900" indent="-342900">
              <a:buFont typeface="Wingdings" panose="05000000000000000000" pitchFamily="2" charset="2"/>
              <a:buChar char="n"/>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Understand the current safety awareness/environment within DMTCL</a:t>
            </a:r>
          </a:p>
          <a:p>
            <a:pPr marL="342900" indent="-342900">
              <a:buFont typeface="Wingdings" panose="05000000000000000000" pitchFamily="2" charset="2"/>
              <a:buChar char="n"/>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Understand how organizations engage in building a safety culture</a:t>
            </a:r>
          </a:p>
        </p:txBody>
      </p:sp>
    </p:spTree>
    <p:extLst>
      <p:ext uri="{BB962C8B-B14F-4D97-AF65-F5344CB8AC3E}">
        <p14:creationId xmlns:p14="http://schemas.microsoft.com/office/powerpoint/2010/main" val="4164083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B3E450B-12AE-478E-A7BD-70525BF906A2}"/>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2.4 Causes of Human Error (3)</a:t>
            </a:r>
          </a:p>
        </p:txBody>
      </p:sp>
      <p:sp>
        <p:nvSpPr>
          <p:cNvPr id="8" name="テキスト ボックス 7">
            <a:extLst>
              <a:ext uri="{FF2B5EF4-FFF2-40B4-BE49-F238E27FC236}">
                <a16:creationId xmlns:a16="http://schemas.microsoft.com/office/drawing/2014/main" id="{67963163-343D-40EF-8536-8A6AC94D21D8}"/>
              </a:ext>
            </a:extLst>
          </p:cNvPr>
          <p:cNvSpPr txBox="1"/>
          <p:nvPr/>
        </p:nvSpPr>
        <p:spPr>
          <a:xfrm>
            <a:off x="645532" y="1097741"/>
            <a:ext cx="7899057" cy="2769989"/>
          </a:xfrm>
          <a:prstGeom prst="rect">
            <a:avLst/>
          </a:prstGeom>
          <a:noFill/>
          <a:ln>
            <a:solidFill>
              <a:schemeClr val="tx1"/>
            </a:solidFill>
          </a:ln>
        </p:spPr>
        <p:txBody>
          <a:bodyPr wrap="square" rtlCol="0">
            <a:spAutoFit/>
          </a:bodyPr>
          <a:lstStyle/>
          <a:p>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Human error can result when individuals violate rules and</a:t>
            </a:r>
            <a:b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take “Unsafe Behaviour”. </a:t>
            </a:r>
            <a:b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It is important to foster an organizational culture in which unsafe behaviour is not acceptable.</a:t>
            </a:r>
          </a:p>
        </p:txBody>
      </p:sp>
      <p:sp>
        <p:nvSpPr>
          <p:cNvPr id="2" name="フッター プレースホルダー 1">
            <a:extLst>
              <a:ext uri="{FF2B5EF4-FFF2-40B4-BE49-F238E27FC236}">
                <a16:creationId xmlns:a16="http://schemas.microsoft.com/office/drawing/2014/main" id="{650663B1-1C09-4F36-8015-7615C2294BD9}"/>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33292108-16C7-4548-A687-070582B5731D}"/>
              </a:ext>
            </a:extLst>
          </p:cNvPr>
          <p:cNvSpPr>
            <a:spLocks noGrp="1"/>
          </p:cNvSpPr>
          <p:nvPr>
            <p:ph type="sldNum" sz="quarter" idx="12"/>
          </p:nvPr>
        </p:nvSpPr>
        <p:spPr/>
        <p:txBody>
          <a:bodyPr/>
          <a:lstStyle/>
          <a:p>
            <a:fld id="{0D4B1D02-E406-44D3-B4FB-C9088C6DDDC1}" type="slidenum">
              <a:rPr lang="en-US" altLang="ja-JP" smtClean="0"/>
              <a:pPr/>
              <a:t>30</a:t>
            </a:fld>
            <a:endParaRPr lang="en-US" altLang="ja-JP"/>
          </a:p>
        </p:txBody>
      </p:sp>
      <p:sp>
        <p:nvSpPr>
          <p:cNvPr id="9" name="コンテンツ プレースホルダー 3">
            <a:extLst>
              <a:ext uri="{FF2B5EF4-FFF2-40B4-BE49-F238E27FC236}">
                <a16:creationId xmlns:a16="http://schemas.microsoft.com/office/drawing/2014/main" id="{EE32BB55-4168-4AB3-B49A-C56CD3373C73}"/>
              </a:ext>
            </a:extLst>
          </p:cNvPr>
          <p:cNvSpPr>
            <a:spLocks noGrp="1"/>
          </p:cNvSpPr>
          <p:nvPr>
            <p:ph idx="1"/>
          </p:nvPr>
        </p:nvSpPr>
        <p:spPr>
          <a:xfrm>
            <a:off x="679621" y="4141588"/>
            <a:ext cx="7948613" cy="2054939"/>
          </a:xfrm>
        </p:spPr>
        <p:txBody>
          <a:bodyPr>
            <a:noAutofit/>
          </a:bodyPr>
          <a:lstStyle/>
          <a:p>
            <a:pPr>
              <a:buClr>
                <a:schemeClr val="tx1">
                  <a:lumMod val="75000"/>
                  <a:lumOff val="25000"/>
                </a:schemeClr>
              </a:buClr>
              <a:buFont typeface="Wingdings 2" panose="05020102010507070707" pitchFamily="18" charset="2"/>
              <a:buChar char=""/>
            </a:pPr>
            <a:r>
              <a:rPr lang="en-GB" altLang="ja-JP" sz="2500" b="1" u="sng"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Violating rules</a:t>
            </a:r>
          </a:p>
          <a:p>
            <a:pPr marL="562356" lvl="1" indent="-342900">
              <a:buClr>
                <a:schemeClr val="tx1">
                  <a:lumMod val="75000"/>
                  <a:lumOff val="25000"/>
                </a:schemeClr>
              </a:buClr>
              <a:buFont typeface="Wingdings" panose="05000000000000000000" pitchFamily="2" charset="2"/>
              <a:buChar char="ü"/>
            </a:pPr>
            <a:r>
              <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Taking shortcuts or omitting action due to familiarity with work etc.</a:t>
            </a:r>
          </a:p>
          <a:p>
            <a:pPr marL="562356" lvl="1" indent="-342900">
              <a:buClr>
                <a:schemeClr val="tx1">
                  <a:lumMod val="75000"/>
                  <a:lumOff val="25000"/>
                </a:schemeClr>
              </a:buClr>
              <a:buFont typeface="Wingdings" panose="05000000000000000000" pitchFamily="2" charset="2"/>
              <a:buChar char="ü"/>
            </a:pPr>
            <a:r>
              <a:rPr lang="en-GB" altLang="ja-JP" sz="2500" dirty="0">
                <a:solidFill>
                  <a:schemeClr val="bg1">
                    <a:lumMod val="75000"/>
                  </a:schemeClr>
                </a:solidFill>
                <a:latin typeface="BIZ UDPゴシック" panose="020B0400000000000000" pitchFamily="34" charset="-128"/>
                <a:ea typeface="BIZ UDPゴシック" panose="020B0400000000000000" pitchFamily="34" charset="-128"/>
                <a:cs typeface="Arial" panose="020B0604020202020204" pitchFamily="34" charset="0"/>
              </a:rPr>
              <a:t>Not following set rules or procedures. Change the rules.</a:t>
            </a:r>
          </a:p>
        </p:txBody>
      </p:sp>
    </p:spTree>
    <p:extLst>
      <p:ext uri="{BB962C8B-B14F-4D97-AF65-F5344CB8AC3E}">
        <p14:creationId xmlns:p14="http://schemas.microsoft.com/office/powerpoint/2010/main" val="364599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left)">
                                      <p:cBhvr>
                                        <p:cTn id="10" dur="500"/>
                                        <p:tgtEl>
                                          <p:spTgt spid="9">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left)">
                                      <p:cBhvr>
                                        <p:cTn id="1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448834" cy="1470025"/>
          </a:xfrm>
        </p:spPr>
        <p:txBody>
          <a:bodyPr/>
          <a:lstStyle/>
          <a:p>
            <a:pPr marL="625475" indent="-625475"/>
            <a:r>
              <a:rPr lang="en-GB" altLang="ja-JP" dirty="0">
                <a:latin typeface="HGPｺﾞｼｯｸE (Headings)"/>
                <a:ea typeface="+mj-lt"/>
                <a:cs typeface="Arial" panose="020B0604020202020204" pitchFamily="34" charset="0"/>
              </a:rPr>
              <a:t>3. Building Safety Culture in the Organization</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51324" y="4153703"/>
            <a:ext cx="8448833" cy="1749385"/>
          </a:xfrm>
        </p:spPr>
        <p:txBody>
          <a:bodyPr/>
          <a:lstStyle/>
          <a:p>
            <a:r>
              <a:rPr kumimoji="1" lang="en-GB" altLang="ja-JP" sz="2600" dirty="0">
                <a:latin typeface="Arial" panose="020B0604020202020204" pitchFamily="34" charset="0"/>
                <a:cs typeface="Arial" panose="020B0604020202020204" pitchFamily="34" charset="0"/>
              </a:rPr>
              <a:t>In this chapter, you will learn the background for building a safety culture and the characteristics of organizations with high levels of safety, and how organizations and individuals should think about building culture.</a:t>
            </a:r>
          </a:p>
        </p:txBody>
      </p:sp>
    </p:spTree>
    <p:extLst>
      <p:ext uri="{BB962C8B-B14F-4D97-AF65-F5344CB8AC3E}">
        <p14:creationId xmlns:p14="http://schemas.microsoft.com/office/powerpoint/2010/main" val="1801406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CA5BE79-E3A7-4EAC-B669-E22DA649E07B}"/>
              </a:ext>
            </a:extLst>
          </p:cNvPr>
          <p:cNvSpPr txBox="1">
            <a:spLocks noChangeArrowheads="1"/>
          </p:cNvSpPr>
          <p:nvPr/>
        </p:nvSpPr>
        <p:spPr bwMode="auto">
          <a:xfrm>
            <a:off x="105921" y="268310"/>
            <a:ext cx="8933907" cy="1211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23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3.1 Background to the Importance of Safety Culture</a:t>
            </a:r>
          </a:p>
        </p:txBody>
      </p:sp>
      <p:sp>
        <p:nvSpPr>
          <p:cNvPr id="9" name="テキスト ボックス 8">
            <a:extLst>
              <a:ext uri="{FF2B5EF4-FFF2-40B4-BE49-F238E27FC236}">
                <a16:creationId xmlns:a16="http://schemas.microsoft.com/office/drawing/2014/main" id="{D55EFD7C-F01D-4D5E-B172-A5448BAD7ABB}"/>
              </a:ext>
            </a:extLst>
          </p:cNvPr>
          <p:cNvSpPr txBox="1"/>
          <p:nvPr/>
        </p:nvSpPr>
        <p:spPr>
          <a:xfrm>
            <a:off x="542031" y="1014733"/>
            <a:ext cx="8261129" cy="984885"/>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Safety culture is emphasized in Japan because of the following background.</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2D2174EF-20DE-425E-9A16-E04D36ED460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071A805-C61D-4A6A-B8EE-E516339A1E2A}"/>
              </a:ext>
            </a:extLst>
          </p:cNvPr>
          <p:cNvSpPr>
            <a:spLocks noGrp="1"/>
          </p:cNvSpPr>
          <p:nvPr>
            <p:ph type="sldNum" sz="quarter" idx="12"/>
          </p:nvPr>
        </p:nvSpPr>
        <p:spPr/>
        <p:txBody>
          <a:bodyPr/>
          <a:lstStyle/>
          <a:p>
            <a:fld id="{613E9692-C90D-4349-9E86-60BDB96A9591}" type="slidenum">
              <a:rPr lang="en-US" altLang="ja-JP" smtClean="0"/>
              <a:pPr/>
              <a:t>32</a:t>
            </a:fld>
            <a:endParaRPr lang="en-US" altLang="ja-JP"/>
          </a:p>
        </p:txBody>
      </p:sp>
      <p:sp>
        <p:nvSpPr>
          <p:cNvPr id="7" name="コンテンツ プレースホルダー 2">
            <a:extLst>
              <a:ext uri="{FF2B5EF4-FFF2-40B4-BE49-F238E27FC236}">
                <a16:creationId xmlns:a16="http://schemas.microsoft.com/office/drawing/2014/main" id="{E1A3A6AD-D758-4C7D-8CD1-07A74F16A56B}"/>
              </a:ext>
            </a:extLst>
          </p:cNvPr>
          <p:cNvSpPr txBox="1">
            <a:spLocks/>
          </p:cNvSpPr>
          <p:nvPr/>
        </p:nvSpPr>
        <p:spPr bwMode="auto">
          <a:xfrm>
            <a:off x="509947" y="2086004"/>
            <a:ext cx="8423623" cy="32166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buFont typeface="+mj-lt"/>
              <a:buAutoNum type="arabicParenR"/>
            </a:pPr>
            <a:r>
              <a:rPr lang="en-GB" altLang="ja-JP" sz="2500" b="1" u="sng" kern="0" dirty="0">
                <a:latin typeface="BIZ UDPゴシック" panose="020B0400000000000000" pitchFamily="34" charset="-128"/>
                <a:ea typeface="BIZ UDPゴシック" panose="020B0400000000000000" pitchFamily="34" charset="-128"/>
                <a:cs typeface="Arial" panose="020B0604020202020204" pitchFamily="34" charset="0"/>
              </a:rPr>
              <a:t>Changes in disaster conditions</a:t>
            </a:r>
          </a:p>
          <a:p>
            <a:pPr marL="72000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Disasters reduced due to equipment mechanization</a:t>
            </a:r>
            <a:endParaRPr lang="en-GB" altLang="ja-JP" sz="2500" dirty="0">
              <a:solidFill>
                <a:prstClr val="black"/>
              </a:solidFill>
              <a:latin typeface="BIZ UDPゴシック" panose="020B0400000000000000" pitchFamily="34" charset="-128"/>
              <a:ea typeface="BIZ UDPゴシック" panose="020B0400000000000000" pitchFamily="34" charset="-128"/>
              <a:cs typeface="Arial" panose="020B0604020202020204" pitchFamily="34" charset="0"/>
            </a:endParaRPr>
          </a:p>
          <a:p>
            <a:pPr marL="72000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On the other hand, accidents happen due to worker error are increasing</a:t>
            </a:r>
          </a:p>
          <a:p>
            <a:pPr marL="457200" lvl="0" indent="-457200">
              <a:buFont typeface="+mj-lt"/>
              <a:buAutoNum type="arabicParenR" startAt="2"/>
            </a:pPr>
            <a:r>
              <a:rPr lang="en-GB" altLang="ja-JP" sz="2500" b="1" u="sng" kern="0" dirty="0">
                <a:latin typeface="BIZ UDPゴシック" panose="020B0400000000000000" pitchFamily="34" charset="-128"/>
                <a:ea typeface="BIZ UDPゴシック" panose="020B0400000000000000" pitchFamily="34" charset="-128"/>
                <a:cs typeface="Arial" panose="020B0604020202020204" pitchFamily="34" charset="0"/>
              </a:rPr>
              <a:t>Decreases worker risk awareness and danger awareness</a:t>
            </a:r>
          </a:p>
          <a:p>
            <a:pPr marL="720000" lvl="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Fewer accidents and less experience</a:t>
            </a:r>
          </a:p>
          <a:p>
            <a:pPr marL="720000" lvl="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Equipment is automated, </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so it is difficult to see points of danger</a:t>
            </a:r>
            <a:endParaRPr lang="en-GB" altLang="ja-JP" sz="25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734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chemeClr val="hlink"/>
                                        </p:clrVal>
                                      </p:to>
                                    </p:set>
                                    <p:set>
                                      <p:cBhvr>
                                        <p:cTn id="7" dur="500" fill="hold"/>
                                        <p:tgtEl>
                                          <p:spTgt spid="7">
                                            <p:txEl>
                                              <p:pRg st="0" end="0"/>
                                            </p:txEl>
                                          </p:spTgt>
                                        </p:tgtEl>
                                        <p:attrNameLst>
                                          <p:attrName>fillcolor</p:attrName>
                                        </p:attrNameLst>
                                      </p:cBhvr>
                                      <p:to>
                                        <p:clrVal>
                                          <a:schemeClr val="hlink"/>
                                        </p:clrVal>
                                      </p:to>
                                    </p:set>
                                    <p:set>
                                      <p:cBhvr>
                                        <p:cTn id="8" dur="500" fill="hold"/>
                                        <p:tgtEl>
                                          <p:spTgt spid="7">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7">
                                            <p:txEl>
                                              <p:pRg st="1" end="1"/>
                                            </p:txEl>
                                          </p:spTgt>
                                        </p:tgtEl>
                                        <p:attrNameLst>
                                          <p:attrName>style.color</p:attrName>
                                        </p:attrNameLst>
                                      </p:cBhvr>
                                      <p:to>
                                        <p:clrVal>
                                          <a:schemeClr val="hlink"/>
                                        </p:clrVal>
                                      </p:to>
                                    </p:set>
                                    <p:set>
                                      <p:cBhvr>
                                        <p:cTn id="13" dur="500" fill="hold"/>
                                        <p:tgtEl>
                                          <p:spTgt spid="7">
                                            <p:txEl>
                                              <p:pRg st="1" end="1"/>
                                            </p:txEl>
                                          </p:spTgt>
                                        </p:tgtEl>
                                        <p:attrNameLst>
                                          <p:attrName>fillcolor</p:attrName>
                                        </p:attrNameLst>
                                      </p:cBhvr>
                                      <p:to>
                                        <p:clrVal>
                                          <a:schemeClr val="hlink"/>
                                        </p:clrVal>
                                      </p:to>
                                    </p:set>
                                    <p:set>
                                      <p:cBhvr>
                                        <p:cTn id="14" dur="500" fill="hold"/>
                                        <p:tgtEl>
                                          <p:spTgt spid="7">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7">
                                            <p:txEl>
                                              <p:pRg st="2" end="2"/>
                                            </p:txEl>
                                          </p:spTgt>
                                        </p:tgtEl>
                                        <p:attrNameLst>
                                          <p:attrName>style.color</p:attrName>
                                        </p:attrNameLst>
                                      </p:cBhvr>
                                      <p:to>
                                        <p:clrVal>
                                          <a:schemeClr val="hlink"/>
                                        </p:clrVal>
                                      </p:to>
                                    </p:set>
                                    <p:set>
                                      <p:cBhvr>
                                        <p:cTn id="19" dur="500" fill="hold"/>
                                        <p:tgtEl>
                                          <p:spTgt spid="7">
                                            <p:txEl>
                                              <p:pRg st="2" end="2"/>
                                            </p:txEl>
                                          </p:spTgt>
                                        </p:tgtEl>
                                        <p:attrNameLst>
                                          <p:attrName>fillcolor</p:attrName>
                                        </p:attrNameLst>
                                      </p:cBhvr>
                                      <p:to>
                                        <p:clrVal>
                                          <a:schemeClr val="hlink"/>
                                        </p:clrVal>
                                      </p:to>
                                    </p:set>
                                    <p:set>
                                      <p:cBhvr>
                                        <p:cTn id="20" dur="500" fill="hold"/>
                                        <p:tgtEl>
                                          <p:spTgt spid="7">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7">
                                            <p:txEl>
                                              <p:pRg st="3" end="3"/>
                                            </p:txEl>
                                          </p:spTgt>
                                        </p:tgtEl>
                                        <p:attrNameLst>
                                          <p:attrName>style.color</p:attrName>
                                        </p:attrNameLst>
                                      </p:cBhvr>
                                      <p:to>
                                        <p:clrVal>
                                          <a:schemeClr val="hlink"/>
                                        </p:clrVal>
                                      </p:to>
                                    </p:set>
                                    <p:set>
                                      <p:cBhvr>
                                        <p:cTn id="25" dur="500" fill="hold"/>
                                        <p:tgtEl>
                                          <p:spTgt spid="7">
                                            <p:txEl>
                                              <p:pRg st="3" end="3"/>
                                            </p:txEl>
                                          </p:spTgt>
                                        </p:tgtEl>
                                        <p:attrNameLst>
                                          <p:attrName>fillcolor</p:attrName>
                                        </p:attrNameLst>
                                      </p:cBhvr>
                                      <p:to>
                                        <p:clrVal>
                                          <a:schemeClr val="hlink"/>
                                        </p:clrVal>
                                      </p:to>
                                    </p:set>
                                    <p:set>
                                      <p:cBhvr>
                                        <p:cTn id="26" dur="500" fill="hold"/>
                                        <p:tgtEl>
                                          <p:spTgt spid="7">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7">
                                            <p:txEl>
                                              <p:pRg st="4" end="4"/>
                                            </p:txEl>
                                          </p:spTgt>
                                        </p:tgtEl>
                                        <p:attrNameLst>
                                          <p:attrName>style.color</p:attrName>
                                        </p:attrNameLst>
                                      </p:cBhvr>
                                      <p:to>
                                        <p:clrVal>
                                          <a:schemeClr val="hlink"/>
                                        </p:clrVal>
                                      </p:to>
                                    </p:set>
                                    <p:set>
                                      <p:cBhvr>
                                        <p:cTn id="31" dur="500" fill="hold"/>
                                        <p:tgtEl>
                                          <p:spTgt spid="7">
                                            <p:txEl>
                                              <p:pRg st="4" end="4"/>
                                            </p:txEl>
                                          </p:spTgt>
                                        </p:tgtEl>
                                        <p:attrNameLst>
                                          <p:attrName>fillcolor</p:attrName>
                                        </p:attrNameLst>
                                      </p:cBhvr>
                                      <p:to>
                                        <p:clrVal>
                                          <a:schemeClr val="hlink"/>
                                        </p:clrVal>
                                      </p:to>
                                    </p:set>
                                    <p:set>
                                      <p:cBhvr>
                                        <p:cTn id="32" dur="500" fill="hold"/>
                                        <p:tgtEl>
                                          <p:spTgt spid="7">
                                            <p:txEl>
                                              <p:pRg st="4" end="4"/>
                                            </p:txEl>
                                          </p:spTgt>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16" presetClass="emph" presetSubtype="0" fill="hold" nodeType="clickEffect">
                                  <p:stCondLst>
                                    <p:cond delay="0"/>
                                  </p:stCondLst>
                                  <p:iterate type="lt">
                                    <p:tmPct val="4000"/>
                                  </p:iterate>
                                  <p:childTnLst>
                                    <p:set>
                                      <p:cBhvr override="childStyle">
                                        <p:cTn id="36" dur="500" fill="hold"/>
                                        <p:tgtEl>
                                          <p:spTgt spid="7">
                                            <p:txEl>
                                              <p:pRg st="5" end="5"/>
                                            </p:txEl>
                                          </p:spTgt>
                                        </p:tgtEl>
                                        <p:attrNameLst>
                                          <p:attrName>style.color</p:attrName>
                                        </p:attrNameLst>
                                      </p:cBhvr>
                                      <p:to>
                                        <p:clrVal>
                                          <a:schemeClr val="hlink"/>
                                        </p:clrVal>
                                      </p:to>
                                    </p:set>
                                    <p:set>
                                      <p:cBhvr>
                                        <p:cTn id="37" dur="500" fill="hold"/>
                                        <p:tgtEl>
                                          <p:spTgt spid="7">
                                            <p:txEl>
                                              <p:pRg st="5" end="5"/>
                                            </p:txEl>
                                          </p:spTgt>
                                        </p:tgtEl>
                                        <p:attrNameLst>
                                          <p:attrName>fillcolor</p:attrName>
                                        </p:attrNameLst>
                                      </p:cBhvr>
                                      <p:to>
                                        <p:clrVal>
                                          <a:schemeClr val="hlink"/>
                                        </p:clrVal>
                                      </p:to>
                                    </p:set>
                                    <p:set>
                                      <p:cBhvr>
                                        <p:cTn id="38" dur="500" fill="hold"/>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CA5BE79-E3A7-4EAC-B669-E22DA649E07B}"/>
              </a:ext>
            </a:extLst>
          </p:cNvPr>
          <p:cNvSpPr txBox="1">
            <a:spLocks noChangeArrowheads="1"/>
          </p:cNvSpPr>
          <p:nvPr/>
        </p:nvSpPr>
        <p:spPr bwMode="auto">
          <a:xfrm>
            <a:off x="105921" y="268310"/>
            <a:ext cx="8933907" cy="1211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23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3.1 Background to the Importance of Safety Culture</a:t>
            </a:r>
          </a:p>
        </p:txBody>
      </p:sp>
      <p:sp>
        <p:nvSpPr>
          <p:cNvPr id="11" name="コンテンツ プレースホルダー 2">
            <a:extLst>
              <a:ext uri="{FF2B5EF4-FFF2-40B4-BE49-F238E27FC236}">
                <a16:creationId xmlns:a16="http://schemas.microsoft.com/office/drawing/2014/main" id="{795C8F64-B945-4FF6-8C5D-0B33F4C69A5C}"/>
              </a:ext>
            </a:extLst>
          </p:cNvPr>
          <p:cNvSpPr txBox="1">
            <a:spLocks/>
          </p:cNvSpPr>
          <p:nvPr/>
        </p:nvSpPr>
        <p:spPr bwMode="auto">
          <a:xfrm>
            <a:off x="460695" y="1066626"/>
            <a:ext cx="8423623" cy="43765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457200" indent="-457200">
              <a:buFont typeface="+mj-lt"/>
              <a:buAutoNum type="arabicParenR" startAt="3"/>
            </a:pPr>
            <a:r>
              <a:rPr lang="en-GB" altLang="ja-JP" sz="2500" b="1" u="sng" kern="0" dirty="0">
                <a:latin typeface="BIZ UDPゴシック" panose="020B0400000000000000" pitchFamily="34" charset="-128"/>
                <a:ea typeface="BIZ UDPゴシック" panose="020B0400000000000000" pitchFamily="34" charset="-128"/>
                <a:cs typeface="Arial" panose="020B0604020202020204" pitchFamily="34" charset="0"/>
              </a:rPr>
              <a:t>Changes in working environments</a:t>
            </a:r>
          </a:p>
          <a:p>
            <a:pPr marL="72000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Many changes to workers</a:t>
            </a:r>
          </a:p>
          <a:p>
            <a:pPr marL="72000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Need a mechanism to maintain safety even when employees are replaced</a:t>
            </a:r>
          </a:p>
          <a:p>
            <a:pPr marL="457200" lvl="0" indent="-457200">
              <a:buFont typeface="+mj-lt"/>
              <a:buAutoNum type="arabicParenR" startAt="4"/>
            </a:pPr>
            <a:r>
              <a:rPr lang="en-GB" altLang="ja-JP" sz="2500" b="1" u="sng" kern="0" dirty="0">
                <a:latin typeface="BIZ UDPゴシック" panose="020B0400000000000000" pitchFamily="34" charset="-128"/>
                <a:ea typeface="BIZ UDPゴシック" panose="020B0400000000000000" pitchFamily="34" charset="-128"/>
                <a:cs typeface="Arial" panose="020B0604020202020204" pitchFamily="34" charset="0"/>
              </a:rPr>
              <a:t>Changes to the form of accidents</a:t>
            </a:r>
          </a:p>
          <a:p>
            <a:pPr marL="720000" lvl="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Recognized change from individual to organizational accidents</a:t>
            </a:r>
          </a:p>
          <a:p>
            <a:pPr marL="720000" lvl="0" indent="-180000">
              <a:buFont typeface="Arial" panose="020B0604020202020204" pitchFamily="34" charset="0"/>
              <a:buChar char="•"/>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Need to work on safety measures for the organization as a whole</a:t>
            </a:r>
          </a:p>
          <a:p>
            <a:pPr marL="457200" lvl="0" indent="-457200">
              <a:buFont typeface="+mj-ea"/>
              <a:buAutoNum type="circleNumDbPlain" startAt="2"/>
            </a:pPr>
            <a:endParaRPr lang="en-GB" altLang="ja-JP" sz="2500" kern="0" dirty="0">
              <a:latin typeface="BIZ UDPゴシック" panose="020B0400000000000000" pitchFamily="34" charset="-128"/>
              <a:ea typeface="BIZ UDPゴシック" panose="020B0400000000000000" pitchFamily="34" charset="-128"/>
              <a:cs typeface="Arial" panose="020B0604020202020204" pitchFamily="34" charset="0"/>
            </a:endParaRPr>
          </a:p>
          <a:p>
            <a:pPr marL="457200" lvl="0" indent="-457200">
              <a:buFont typeface="+mj-ea"/>
              <a:buAutoNum type="circleNumDbPlain" startAt="2"/>
            </a:pPr>
            <a:endParaRPr lang="en-GB" altLang="ja-JP" sz="25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2D2174EF-20DE-425E-9A16-E04D36ED460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071A805-C61D-4A6A-B8EE-E516339A1E2A}"/>
              </a:ext>
            </a:extLst>
          </p:cNvPr>
          <p:cNvSpPr>
            <a:spLocks noGrp="1"/>
          </p:cNvSpPr>
          <p:nvPr>
            <p:ph type="sldNum" sz="quarter" idx="12"/>
          </p:nvPr>
        </p:nvSpPr>
        <p:spPr/>
        <p:txBody>
          <a:bodyPr/>
          <a:lstStyle/>
          <a:p>
            <a:fld id="{613E9692-C90D-4349-9E86-60BDB96A9591}" type="slidenum">
              <a:rPr lang="en-US" altLang="ja-JP" smtClean="0"/>
              <a:pPr/>
              <a:t>33</a:t>
            </a:fld>
            <a:endParaRPr lang="en-US" altLang="ja-JP"/>
          </a:p>
        </p:txBody>
      </p:sp>
      <p:sp>
        <p:nvSpPr>
          <p:cNvPr id="7" name="テキスト ボックス 6">
            <a:extLst>
              <a:ext uri="{FF2B5EF4-FFF2-40B4-BE49-F238E27FC236}">
                <a16:creationId xmlns:a16="http://schemas.microsoft.com/office/drawing/2014/main" id="{9283D925-8A45-4C14-9501-9918EB1B3830}"/>
              </a:ext>
            </a:extLst>
          </p:cNvPr>
          <p:cNvSpPr txBox="1"/>
          <p:nvPr/>
        </p:nvSpPr>
        <p:spPr>
          <a:xfrm>
            <a:off x="541941" y="5133161"/>
            <a:ext cx="8261129" cy="984885"/>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This is a common concept in railway</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as well as all industries.</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369724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1">
                                            <p:txEl>
                                              <p:pRg st="0" end="0"/>
                                            </p:txEl>
                                          </p:spTgt>
                                        </p:tgtEl>
                                        <p:attrNameLst>
                                          <p:attrName>style.color</p:attrName>
                                        </p:attrNameLst>
                                      </p:cBhvr>
                                      <p:to>
                                        <p:clrVal>
                                          <a:schemeClr val="hlink"/>
                                        </p:clrVal>
                                      </p:to>
                                    </p:set>
                                    <p:set>
                                      <p:cBhvr>
                                        <p:cTn id="7" dur="500" fill="hold"/>
                                        <p:tgtEl>
                                          <p:spTgt spid="11">
                                            <p:txEl>
                                              <p:pRg st="0" end="0"/>
                                            </p:txEl>
                                          </p:spTgt>
                                        </p:tgtEl>
                                        <p:attrNameLst>
                                          <p:attrName>fillcolor</p:attrName>
                                        </p:attrNameLst>
                                      </p:cBhvr>
                                      <p:to>
                                        <p:clrVal>
                                          <a:schemeClr val="hlink"/>
                                        </p:clrVal>
                                      </p:to>
                                    </p:set>
                                    <p:set>
                                      <p:cBhvr>
                                        <p:cTn id="8" dur="500" fill="hold"/>
                                        <p:tgtEl>
                                          <p:spTgt spid="11">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1">
                                            <p:txEl>
                                              <p:pRg st="1" end="1"/>
                                            </p:txEl>
                                          </p:spTgt>
                                        </p:tgtEl>
                                        <p:attrNameLst>
                                          <p:attrName>style.color</p:attrName>
                                        </p:attrNameLst>
                                      </p:cBhvr>
                                      <p:to>
                                        <p:clrVal>
                                          <a:schemeClr val="hlink"/>
                                        </p:clrVal>
                                      </p:to>
                                    </p:set>
                                    <p:set>
                                      <p:cBhvr>
                                        <p:cTn id="13" dur="500" fill="hold"/>
                                        <p:tgtEl>
                                          <p:spTgt spid="11">
                                            <p:txEl>
                                              <p:pRg st="1" end="1"/>
                                            </p:txEl>
                                          </p:spTgt>
                                        </p:tgtEl>
                                        <p:attrNameLst>
                                          <p:attrName>fillcolor</p:attrName>
                                        </p:attrNameLst>
                                      </p:cBhvr>
                                      <p:to>
                                        <p:clrVal>
                                          <a:schemeClr val="hlink"/>
                                        </p:clrVal>
                                      </p:to>
                                    </p:set>
                                    <p:set>
                                      <p:cBhvr>
                                        <p:cTn id="14" dur="500" fill="hold"/>
                                        <p:tgtEl>
                                          <p:spTgt spid="11">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1">
                                            <p:txEl>
                                              <p:pRg st="2" end="2"/>
                                            </p:txEl>
                                          </p:spTgt>
                                        </p:tgtEl>
                                        <p:attrNameLst>
                                          <p:attrName>style.color</p:attrName>
                                        </p:attrNameLst>
                                      </p:cBhvr>
                                      <p:to>
                                        <p:clrVal>
                                          <a:schemeClr val="hlink"/>
                                        </p:clrVal>
                                      </p:to>
                                    </p:set>
                                    <p:set>
                                      <p:cBhvr>
                                        <p:cTn id="19" dur="500" fill="hold"/>
                                        <p:tgtEl>
                                          <p:spTgt spid="11">
                                            <p:txEl>
                                              <p:pRg st="2" end="2"/>
                                            </p:txEl>
                                          </p:spTgt>
                                        </p:tgtEl>
                                        <p:attrNameLst>
                                          <p:attrName>fillcolor</p:attrName>
                                        </p:attrNameLst>
                                      </p:cBhvr>
                                      <p:to>
                                        <p:clrVal>
                                          <a:schemeClr val="hlink"/>
                                        </p:clrVal>
                                      </p:to>
                                    </p:set>
                                    <p:set>
                                      <p:cBhvr>
                                        <p:cTn id="20" dur="500" fill="hold"/>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E00D1CC-082F-4306-8A72-D752CF485388}"/>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Biome Light" panose="020B0303030204020804" pitchFamily="34" charset="0"/>
              </a:rPr>
              <a:t>3.2 Definition of Safety Culture</a:t>
            </a:r>
          </a:p>
        </p:txBody>
      </p:sp>
      <p:sp>
        <p:nvSpPr>
          <p:cNvPr id="5" name="テキスト ボックス 4">
            <a:extLst>
              <a:ext uri="{FF2B5EF4-FFF2-40B4-BE49-F238E27FC236}">
                <a16:creationId xmlns:a16="http://schemas.microsoft.com/office/drawing/2014/main" id="{DBBE1FD1-3EB7-4D22-928C-DF7BBF49BF3B}"/>
              </a:ext>
            </a:extLst>
          </p:cNvPr>
          <p:cNvSpPr txBox="1"/>
          <p:nvPr/>
        </p:nvSpPr>
        <p:spPr>
          <a:xfrm>
            <a:off x="800100" y="1745259"/>
            <a:ext cx="7811337" cy="2323713"/>
          </a:xfrm>
          <a:prstGeom prst="rect">
            <a:avLst/>
          </a:prstGeom>
          <a:noFill/>
          <a:ln>
            <a:solidFill>
              <a:schemeClr val="tx1"/>
            </a:solidFill>
          </a:ln>
        </p:spPr>
        <p:txBody>
          <a:bodyPr wrap="square" rtlCol="0">
            <a:spAutoFit/>
          </a:bodyPr>
          <a:lstStyle/>
          <a:p>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Safety culture is…</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“A state in which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Continuous efforts are </a:t>
            </a:r>
            <a:b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  being carried out to ensure safety.”</a:t>
            </a:r>
            <a:endPar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1A341F0B-7FA2-41C6-84C8-996EDB912FDB}"/>
              </a:ext>
            </a:extLst>
          </p:cNvPr>
          <p:cNvSpPr>
            <a:spLocks noGrp="1"/>
          </p:cNvSpPr>
          <p:nvPr>
            <p:ph type="ftr" sz="quarter" idx="11"/>
          </p:nvPr>
        </p:nvSpPr>
        <p:spPr/>
        <p:txBody>
          <a:bodyPr/>
          <a:lstStyle/>
          <a:p>
            <a:r>
              <a:rPr lang="en-US" altLang="ja-JP"/>
              <a:t>TA for MRT Safety Management System on Line 6</a:t>
            </a:r>
          </a:p>
        </p:txBody>
      </p:sp>
      <p:sp>
        <p:nvSpPr>
          <p:cNvPr id="6" name="スライド番号プレースホルダー 5">
            <a:extLst>
              <a:ext uri="{FF2B5EF4-FFF2-40B4-BE49-F238E27FC236}">
                <a16:creationId xmlns:a16="http://schemas.microsoft.com/office/drawing/2014/main" id="{6D0553B2-34EE-4055-B835-D6AF9210F5B9}"/>
              </a:ext>
            </a:extLst>
          </p:cNvPr>
          <p:cNvSpPr>
            <a:spLocks noGrp="1"/>
          </p:cNvSpPr>
          <p:nvPr>
            <p:ph type="sldNum" sz="quarter" idx="12"/>
          </p:nvPr>
        </p:nvSpPr>
        <p:spPr/>
        <p:txBody>
          <a:bodyPr/>
          <a:lstStyle/>
          <a:p>
            <a:fld id="{613E9692-C90D-4349-9E86-60BDB96A9591}" type="slidenum">
              <a:rPr lang="en-US" altLang="ja-JP" smtClean="0"/>
              <a:pPr/>
              <a:t>34</a:t>
            </a:fld>
            <a:endParaRPr lang="en-US" altLang="ja-JP"/>
          </a:p>
        </p:txBody>
      </p:sp>
    </p:spTree>
    <p:extLst>
      <p:ext uri="{BB962C8B-B14F-4D97-AF65-F5344CB8AC3E}">
        <p14:creationId xmlns:p14="http://schemas.microsoft.com/office/powerpoint/2010/main" val="2926778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419518" y="1820868"/>
            <a:ext cx="8058150" cy="3523083"/>
          </a:xfrm>
        </p:spPr>
        <p:txBody>
          <a:bodyPr>
            <a:noAutofit/>
          </a:bodyPr>
          <a:lstStyle/>
          <a:p>
            <a:pPr marL="562356" lvl="1" indent="-342900">
              <a:buClr>
                <a:schemeClr val="tx1">
                  <a:lumMod val="75000"/>
                  <a:lumOff val="25000"/>
                </a:schemeClr>
              </a:buClr>
              <a:buFont typeface="+mj-lt"/>
              <a:buAutoNum type="arabicParenR"/>
            </a:pPr>
            <a:r>
              <a:rPr lang="en-GB" altLang="ja-JP" sz="2100" dirty="0">
                <a:latin typeface="BIZ UDPゴシック" panose="020B0400000000000000" pitchFamily="34" charset="-128"/>
                <a:ea typeface="BIZ UDPゴシック" panose="020B0400000000000000" pitchFamily="34" charset="-128"/>
                <a:cs typeface="Arial" panose="020B0604020202020204" pitchFamily="34" charset="0"/>
              </a:rPr>
              <a:t>Maintain a condition in which risks are minimized. Also, if risks become apparent, the impact can be partially stopped without the loss of function.</a:t>
            </a:r>
          </a:p>
          <a:p>
            <a:pPr marL="562356" lvl="1" indent="-342900">
              <a:buClr>
                <a:schemeClr val="tx1">
                  <a:lumMod val="75000"/>
                  <a:lumOff val="25000"/>
                </a:schemeClr>
              </a:buClr>
              <a:buFont typeface="+mj-lt"/>
              <a:buAutoNum type="arabicParenR"/>
            </a:pPr>
            <a:r>
              <a:rPr lang="en-GB" altLang="ja-JP" sz="2100" dirty="0">
                <a:latin typeface="BIZ UDPゴシック" panose="020B0400000000000000" pitchFamily="34" charset="-128"/>
                <a:ea typeface="BIZ UDPゴシック" panose="020B0400000000000000" pitchFamily="34" charset="-128"/>
                <a:cs typeface="Arial" panose="020B0604020202020204" pitchFamily="34" charset="0"/>
              </a:rPr>
              <a:t>There is always a flexible mechanism in place even when things happen that are beyond expectations.</a:t>
            </a:r>
          </a:p>
          <a:p>
            <a:pPr marL="562356" lvl="1" indent="-342900">
              <a:buClr>
                <a:schemeClr val="tx1">
                  <a:lumMod val="75000"/>
                  <a:lumOff val="25000"/>
                </a:schemeClr>
              </a:buClr>
              <a:buFont typeface="+mj-lt"/>
              <a:buAutoNum type="arabicParenR"/>
            </a:pPr>
            <a:r>
              <a:rPr lang="en-GB" altLang="ja-JP" sz="2100" dirty="0">
                <a:latin typeface="BIZ UDPゴシック" panose="020B0400000000000000" pitchFamily="34" charset="-128"/>
                <a:ea typeface="BIZ UDPゴシック" panose="020B0400000000000000" pitchFamily="34" charset="-128"/>
                <a:cs typeface="Arial" panose="020B0604020202020204" pitchFamily="34" charset="0"/>
              </a:rPr>
              <a:t>Individuals have a knowledge and awareness of safety and continue to play their required roles.</a:t>
            </a:r>
          </a:p>
          <a:p>
            <a:pPr marL="562356" lvl="1" indent="-342900">
              <a:buClr>
                <a:schemeClr val="tx1">
                  <a:lumMod val="75000"/>
                  <a:lumOff val="25000"/>
                </a:schemeClr>
              </a:buClr>
              <a:buFont typeface="+mj-lt"/>
              <a:buAutoNum type="arabicParenR"/>
            </a:pPr>
            <a:r>
              <a:rPr lang="en-GB" altLang="ja-JP" sz="2100" dirty="0">
                <a:latin typeface="BIZ UDPゴシック" panose="020B0400000000000000" pitchFamily="34" charset="-128"/>
                <a:ea typeface="BIZ UDPゴシック" panose="020B0400000000000000" pitchFamily="34" charset="-128"/>
                <a:cs typeface="Arial" panose="020B0604020202020204" pitchFamily="34" charset="0"/>
              </a:rPr>
              <a:t>A relationship of trust is built with passengers through continuously ensuring safety.</a:t>
            </a:r>
          </a:p>
          <a:p>
            <a:pPr marL="562356" lvl="1" indent="-342900">
              <a:buClr>
                <a:schemeClr val="tx1">
                  <a:lumMod val="75000"/>
                  <a:lumOff val="25000"/>
                </a:schemeClr>
              </a:buClr>
              <a:buFont typeface="+mj-lt"/>
              <a:buAutoNum type="arabicParenR"/>
            </a:pPr>
            <a:r>
              <a:rPr lang="en-GB" altLang="ja-JP" sz="2100" dirty="0">
                <a:latin typeface="BIZ UDPゴシック" panose="020B0400000000000000" pitchFamily="34" charset="-128"/>
                <a:ea typeface="BIZ UDPゴシック" panose="020B0400000000000000" pitchFamily="34" charset="-128"/>
                <a:cs typeface="Arial" panose="020B0604020202020204" pitchFamily="34" charset="0"/>
              </a:rPr>
              <a:t>The organization needs to reasonably determine to what extent it should be seeking to achieve safety.</a:t>
            </a:r>
          </a:p>
        </p:txBody>
      </p:sp>
      <p:sp>
        <p:nvSpPr>
          <p:cNvPr id="4" name="Rectangle 2">
            <a:extLst>
              <a:ext uri="{FF2B5EF4-FFF2-40B4-BE49-F238E27FC236}">
                <a16:creationId xmlns:a16="http://schemas.microsoft.com/office/drawing/2014/main" id="{4E00D1CC-082F-4306-8A72-D752CF485388}"/>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Biome Light" panose="020B0303030204020804" pitchFamily="34" charset="0"/>
              </a:rPr>
              <a:t>3.2 Definition of Safety Culture</a:t>
            </a:r>
          </a:p>
        </p:txBody>
      </p:sp>
      <p:sp>
        <p:nvSpPr>
          <p:cNvPr id="5" name="テキスト ボックス 4">
            <a:extLst>
              <a:ext uri="{FF2B5EF4-FFF2-40B4-BE49-F238E27FC236}">
                <a16:creationId xmlns:a16="http://schemas.microsoft.com/office/drawing/2014/main" id="{DBBE1FD1-3EB7-4D22-928C-DF7BBF49BF3B}"/>
              </a:ext>
            </a:extLst>
          </p:cNvPr>
          <p:cNvSpPr txBox="1"/>
          <p:nvPr/>
        </p:nvSpPr>
        <p:spPr>
          <a:xfrm>
            <a:off x="666331" y="868938"/>
            <a:ext cx="7811337" cy="769441"/>
          </a:xfrm>
          <a:prstGeom prst="rect">
            <a:avLst/>
          </a:prstGeom>
          <a:noFill/>
          <a:ln>
            <a:solidFill>
              <a:schemeClr val="tx1"/>
            </a:solidFill>
          </a:ln>
        </p:spPr>
        <p:txBody>
          <a:bodyPr wrap="square" rtlCol="0">
            <a:spAutoFit/>
          </a:bodyPr>
          <a:lstStyle/>
          <a:p>
            <a:r>
              <a:rPr lang="en-GB" altLang="ja-JP" sz="22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Safety culture is “a state in which continuous efforts are being carried out to ensure safety.”</a:t>
            </a:r>
            <a:endParaRPr kumimoji="1" lang="en-GB" altLang="ja-JP" sz="22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1A341F0B-7FA2-41C6-84C8-996EDB912FDB}"/>
              </a:ext>
            </a:extLst>
          </p:cNvPr>
          <p:cNvSpPr>
            <a:spLocks noGrp="1"/>
          </p:cNvSpPr>
          <p:nvPr>
            <p:ph type="ftr" sz="quarter" idx="11"/>
          </p:nvPr>
        </p:nvSpPr>
        <p:spPr/>
        <p:txBody>
          <a:bodyPr/>
          <a:lstStyle/>
          <a:p>
            <a:r>
              <a:rPr lang="en-US" altLang="ja-JP"/>
              <a:t>TA for MRT Safety Management System on Line 6</a:t>
            </a:r>
          </a:p>
        </p:txBody>
      </p:sp>
      <p:sp>
        <p:nvSpPr>
          <p:cNvPr id="6" name="スライド番号プレースホルダー 5">
            <a:extLst>
              <a:ext uri="{FF2B5EF4-FFF2-40B4-BE49-F238E27FC236}">
                <a16:creationId xmlns:a16="http://schemas.microsoft.com/office/drawing/2014/main" id="{6D0553B2-34EE-4055-B835-D6AF9210F5B9}"/>
              </a:ext>
            </a:extLst>
          </p:cNvPr>
          <p:cNvSpPr>
            <a:spLocks noGrp="1"/>
          </p:cNvSpPr>
          <p:nvPr>
            <p:ph type="sldNum" sz="quarter" idx="12"/>
          </p:nvPr>
        </p:nvSpPr>
        <p:spPr/>
        <p:txBody>
          <a:bodyPr/>
          <a:lstStyle/>
          <a:p>
            <a:fld id="{613E9692-C90D-4349-9E86-60BDB96A9591}" type="slidenum">
              <a:rPr lang="en-US" altLang="ja-JP" smtClean="0"/>
              <a:pPr/>
              <a:t>35</a:t>
            </a:fld>
            <a:endParaRPr lang="en-US" altLang="ja-JP"/>
          </a:p>
        </p:txBody>
      </p:sp>
    </p:spTree>
    <p:extLst>
      <p:ext uri="{BB962C8B-B14F-4D97-AF65-F5344CB8AC3E}">
        <p14:creationId xmlns:p14="http://schemas.microsoft.com/office/powerpoint/2010/main" val="428800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69128" y="1820867"/>
            <a:ext cx="8058150" cy="3523083"/>
          </a:xfrm>
        </p:spPr>
        <p:txBody>
          <a:bodyPr>
            <a:noAutofit/>
          </a:bodyPr>
          <a:lstStyle/>
          <a:p>
            <a:pPr marL="562356" lvl="1" indent="-342900">
              <a:buClr>
                <a:schemeClr val="tx1">
                  <a:lumMod val="75000"/>
                  <a:lumOff val="25000"/>
                </a:schemeClr>
              </a:buClr>
              <a:buFont typeface="+mj-lt"/>
              <a:buAutoNum type="arabicParenR"/>
            </a:pPr>
            <a:r>
              <a:rPr lang="en-GB" altLang="ja-JP" sz="16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Maintain a condition in which risks are minimized. Also, if risks become apparent, the impact can be partially stopped without the loss of function.</a:t>
            </a:r>
          </a:p>
          <a:p>
            <a:pPr marL="562356" lvl="1" indent="-342900">
              <a:buClr>
                <a:schemeClr val="tx1">
                  <a:lumMod val="75000"/>
                  <a:lumOff val="25000"/>
                </a:schemeClr>
              </a:buClr>
              <a:buFont typeface="+mj-lt"/>
              <a:buAutoNum type="arabicParenR"/>
            </a:pPr>
            <a:r>
              <a:rPr lang="en-GB" altLang="ja-JP" sz="16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There is always a flexible mechanism in place even when things happen that are beyond expectations.</a:t>
            </a:r>
          </a:p>
          <a:p>
            <a:pPr marL="562356" lvl="1" indent="-342900">
              <a:buClr>
                <a:schemeClr val="tx1">
                  <a:lumMod val="75000"/>
                  <a:lumOff val="25000"/>
                </a:schemeClr>
              </a:buClr>
              <a:buFont typeface="+mj-lt"/>
              <a:buAutoNum type="arabicParenR"/>
            </a:pPr>
            <a:r>
              <a:rPr lang="en-GB" altLang="ja-JP" sz="16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Individuals have a knowledge and awareness of safety and continue to play their required roles.</a:t>
            </a:r>
          </a:p>
          <a:p>
            <a:pPr marL="562356" lvl="1" indent="-342900">
              <a:buClr>
                <a:schemeClr val="tx1">
                  <a:lumMod val="75000"/>
                  <a:lumOff val="25000"/>
                </a:schemeClr>
              </a:buClr>
              <a:buFont typeface="+mj-lt"/>
              <a:buAutoNum type="arabicParenR"/>
            </a:pPr>
            <a:r>
              <a:rPr lang="en-GB" altLang="ja-JP" sz="16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A relationship of trust is built with passengers through continuously ensuring safety.</a:t>
            </a:r>
          </a:p>
          <a:p>
            <a:pPr marL="562356" lvl="1" indent="-342900">
              <a:buClr>
                <a:schemeClr val="tx1">
                  <a:lumMod val="75000"/>
                  <a:lumOff val="25000"/>
                </a:schemeClr>
              </a:buClr>
              <a:buFont typeface="+mj-lt"/>
              <a:buAutoNum type="arabicParenR"/>
            </a:pPr>
            <a:r>
              <a:rPr lang="en-GB" altLang="ja-JP" sz="16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The organization needs to reasonably determine to what extent it should be seeking to achieve safety.</a:t>
            </a:r>
            <a:endParaRPr lang="en-GB" altLang="ja-JP" sz="2000" b="1"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4" name="Rectangle 2">
            <a:extLst>
              <a:ext uri="{FF2B5EF4-FFF2-40B4-BE49-F238E27FC236}">
                <a16:creationId xmlns:a16="http://schemas.microsoft.com/office/drawing/2014/main" id="{4E00D1CC-082F-4306-8A72-D752CF485388}"/>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Biome Light" panose="020B0303030204020804" pitchFamily="34" charset="0"/>
              </a:rPr>
              <a:t>3.2 Definition of Safety Culture</a:t>
            </a:r>
          </a:p>
        </p:txBody>
      </p:sp>
      <p:sp>
        <p:nvSpPr>
          <p:cNvPr id="5" name="テキスト ボックス 4">
            <a:extLst>
              <a:ext uri="{FF2B5EF4-FFF2-40B4-BE49-F238E27FC236}">
                <a16:creationId xmlns:a16="http://schemas.microsoft.com/office/drawing/2014/main" id="{DBBE1FD1-3EB7-4D22-928C-DF7BBF49BF3B}"/>
              </a:ext>
            </a:extLst>
          </p:cNvPr>
          <p:cNvSpPr txBox="1"/>
          <p:nvPr/>
        </p:nvSpPr>
        <p:spPr>
          <a:xfrm>
            <a:off x="706336" y="868938"/>
            <a:ext cx="7811337" cy="769441"/>
          </a:xfrm>
          <a:prstGeom prst="rect">
            <a:avLst/>
          </a:prstGeom>
          <a:noFill/>
          <a:ln>
            <a:solidFill>
              <a:schemeClr val="tx1"/>
            </a:solidFill>
          </a:ln>
        </p:spPr>
        <p:txBody>
          <a:bodyPr wrap="square" rtlCol="0">
            <a:spAutoFit/>
          </a:bodyPr>
          <a:lstStyle/>
          <a:p>
            <a:r>
              <a:rPr lang="en-GB" altLang="ja-JP" sz="22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rPr>
              <a:t>Safety culture is “a state in which continuous efforts are being carried out to ensure safety.”</a:t>
            </a:r>
            <a:endParaRPr kumimoji="1" lang="en-GB" altLang="ja-JP" sz="2200" dirty="0">
              <a:solidFill>
                <a:schemeClr val="bg1">
                  <a:lumMod val="65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1A341F0B-7FA2-41C6-84C8-996EDB912FDB}"/>
              </a:ext>
            </a:extLst>
          </p:cNvPr>
          <p:cNvSpPr>
            <a:spLocks noGrp="1"/>
          </p:cNvSpPr>
          <p:nvPr>
            <p:ph type="ftr" sz="quarter" idx="11"/>
          </p:nvPr>
        </p:nvSpPr>
        <p:spPr/>
        <p:txBody>
          <a:bodyPr/>
          <a:lstStyle/>
          <a:p>
            <a:r>
              <a:rPr lang="en-US" altLang="ja-JP"/>
              <a:t>TA for MRT Safety Management System on Line 6</a:t>
            </a:r>
          </a:p>
        </p:txBody>
      </p:sp>
      <p:sp>
        <p:nvSpPr>
          <p:cNvPr id="6" name="スライド番号プレースホルダー 5">
            <a:extLst>
              <a:ext uri="{FF2B5EF4-FFF2-40B4-BE49-F238E27FC236}">
                <a16:creationId xmlns:a16="http://schemas.microsoft.com/office/drawing/2014/main" id="{6D0553B2-34EE-4055-B835-D6AF9210F5B9}"/>
              </a:ext>
            </a:extLst>
          </p:cNvPr>
          <p:cNvSpPr>
            <a:spLocks noGrp="1"/>
          </p:cNvSpPr>
          <p:nvPr>
            <p:ph type="sldNum" sz="quarter" idx="12"/>
          </p:nvPr>
        </p:nvSpPr>
        <p:spPr/>
        <p:txBody>
          <a:bodyPr/>
          <a:lstStyle/>
          <a:p>
            <a:fld id="{613E9692-C90D-4349-9E86-60BDB96A9591}" type="slidenum">
              <a:rPr lang="en-US" altLang="ja-JP" smtClean="0"/>
              <a:pPr/>
              <a:t>36</a:t>
            </a:fld>
            <a:endParaRPr lang="en-US" altLang="ja-JP"/>
          </a:p>
        </p:txBody>
      </p:sp>
      <p:sp>
        <p:nvSpPr>
          <p:cNvPr id="7" name="コンテンツ プレースホルダー 2">
            <a:extLst>
              <a:ext uri="{FF2B5EF4-FFF2-40B4-BE49-F238E27FC236}">
                <a16:creationId xmlns:a16="http://schemas.microsoft.com/office/drawing/2014/main" id="{ACBDEA28-9824-48BB-A926-CBB7BDD8B57D}"/>
              </a:ext>
            </a:extLst>
          </p:cNvPr>
          <p:cNvSpPr txBox="1">
            <a:spLocks/>
          </p:cNvSpPr>
          <p:nvPr/>
        </p:nvSpPr>
        <p:spPr bwMode="auto">
          <a:xfrm>
            <a:off x="42811" y="4575176"/>
            <a:ext cx="9138386" cy="2097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219456" lvl="1" indent="0">
              <a:buClr>
                <a:schemeClr val="tx1">
                  <a:lumMod val="75000"/>
                  <a:lumOff val="25000"/>
                </a:schemeClr>
              </a:buClr>
              <a:buFontTx/>
              <a:buNone/>
            </a:pPr>
            <a:endParaRPr lang="en-GB" altLang="ja-JP" sz="2200"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FontTx/>
              <a:buNone/>
            </a:pPr>
            <a:r>
              <a:rPr lang="en-GB" altLang="ja-JP" sz="2200" b="1"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Need to be an organization with a continuous understanding that </a:t>
            </a:r>
          </a:p>
          <a:p>
            <a:pPr marL="0" indent="0" algn="ctr">
              <a:buFontTx/>
              <a:buNone/>
            </a:pPr>
            <a:r>
              <a:rPr lang="en-GB" altLang="ja-JP" sz="2300" b="1" u="sng"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“Safety is independently protected by ourselves.”</a:t>
            </a:r>
          </a:p>
        </p:txBody>
      </p:sp>
    </p:spTree>
    <p:extLst>
      <p:ext uri="{BB962C8B-B14F-4D97-AF65-F5344CB8AC3E}">
        <p14:creationId xmlns:p14="http://schemas.microsoft.com/office/powerpoint/2010/main" val="189187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818101A-4B77-4D5D-A79D-20DEFB24F7AE}"/>
              </a:ext>
            </a:extLst>
          </p:cNvPr>
          <p:cNvSpPr txBox="1">
            <a:spLocks noChangeArrowheads="1"/>
          </p:cNvSpPr>
          <p:nvPr/>
        </p:nvSpPr>
        <p:spPr bwMode="auto">
          <a:xfrm>
            <a:off x="395288" y="188913"/>
            <a:ext cx="8353425" cy="137366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Safety</a:t>
            </a:r>
          </a:p>
        </p:txBody>
      </p:sp>
      <p:sp>
        <p:nvSpPr>
          <p:cNvPr id="9" name="コンテンツ プレースホルダー 2">
            <a:extLst>
              <a:ext uri="{FF2B5EF4-FFF2-40B4-BE49-F238E27FC236}">
                <a16:creationId xmlns:a16="http://schemas.microsoft.com/office/drawing/2014/main" id="{14C86260-6CD1-4E80-8010-7616993DDFB6}"/>
              </a:ext>
            </a:extLst>
          </p:cNvPr>
          <p:cNvSpPr>
            <a:spLocks noGrp="1"/>
          </p:cNvSpPr>
          <p:nvPr>
            <p:ph idx="1"/>
          </p:nvPr>
        </p:nvSpPr>
        <p:spPr>
          <a:xfrm>
            <a:off x="256673" y="2639048"/>
            <a:ext cx="8710863" cy="1628152"/>
          </a:xfrm>
          <a:solidFill>
            <a:srgbClr val="FFFFCC"/>
          </a:solidFill>
        </p:spPr>
        <p:txBody>
          <a:bodyPr>
            <a:normAutofit/>
          </a:bodyPr>
          <a:lstStyle/>
          <a:p>
            <a:pPr marL="0" indent="0">
              <a:buNone/>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What kind of organization do you think</a:t>
            </a:r>
          </a:p>
          <a:p>
            <a:pPr marL="0" indent="0">
              <a:buNone/>
            </a:pP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 is an </a:t>
            </a:r>
            <a:b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“organization with a high level of safety”</a:t>
            </a: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a:t>
            </a:r>
            <a:endParaRPr lang="en-GB" altLang="ja-JP" sz="280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3DDF8DAC-6C83-475D-8FF4-72ECC74C8F70}"/>
              </a:ext>
            </a:extLst>
          </p:cNvPr>
          <p:cNvSpPr txBox="1"/>
          <p:nvPr/>
        </p:nvSpPr>
        <p:spPr>
          <a:xfrm>
            <a:off x="9376224" y="2705725"/>
            <a:ext cx="5121068" cy="1446550"/>
          </a:xfrm>
          <a:prstGeom prst="rect">
            <a:avLst/>
          </a:prstGeom>
          <a:solidFill>
            <a:srgbClr val="FFC000"/>
          </a:solidFill>
          <a:ln>
            <a:solidFill>
              <a:schemeClr val="tx1"/>
            </a:solidFill>
          </a:ln>
        </p:spPr>
        <p:txBody>
          <a:bodyPr wrap="square" rtlCol="0">
            <a:spAutoFit/>
          </a:bodyPr>
          <a:lstStyle/>
          <a:p>
            <a:r>
              <a:rPr lang="en-GB" altLang="ja-JP" sz="2200" dirty="0">
                <a:latin typeface="Arial" panose="020B0604020202020204" pitchFamily="34" charset="0"/>
                <a:cs typeface="Arial" panose="020B0604020202020204" pitchFamily="34" charset="0"/>
              </a:rPr>
              <a:t>[Tips]</a:t>
            </a:r>
          </a:p>
          <a:p>
            <a:r>
              <a:rPr kumimoji="1" lang="en-GB" altLang="ja-JP" sz="2200" dirty="0">
                <a:latin typeface="Arial" panose="020B0604020202020204" pitchFamily="34" charset="0"/>
                <a:cs typeface="Arial" panose="020B0604020202020204" pitchFamily="34" charset="0"/>
              </a:rPr>
              <a:t>One of the answer is described in the next pages. But those items are Japanese experiences. </a:t>
            </a:r>
          </a:p>
        </p:txBody>
      </p:sp>
      <p:sp>
        <p:nvSpPr>
          <p:cNvPr id="2" name="フッター プレースホルダー 1">
            <a:extLst>
              <a:ext uri="{FF2B5EF4-FFF2-40B4-BE49-F238E27FC236}">
                <a16:creationId xmlns:a16="http://schemas.microsoft.com/office/drawing/2014/main" id="{DB998744-09AA-47C3-BCBA-8819FAEF6E88}"/>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60351B62-2214-4C9A-ADBC-C44590172A16}"/>
              </a:ext>
            </a:extLst>
          </p:cNvPr>
          <p:cNvSpPr>
            <a:spLocks noGrp="1"/>
          </p:cNvSpPr>
          <p:nvPr>
            <p:ph type="sldNum" sz="quarter" idx="12"/>
          </p:nvPr>
        </p:nvSpPr>
        <p:spPr/>
        <p:txBody>
          <a:bodyPr/>
          <a:lstStyle/>
          <a:p>
            <a:fld id="{613E9692-C90D-4349-9E86-60BDB96A9591}" type="slidenum">
              <a:rPr lang="en-US" altLang="ja-JP" smtClean="0"/>
              <a:pPr/>
              <a:t>37</a:t>
            </a:fld>
            <a:endParaRPr lang="en-US" altLang="ja-JP"/>
          </a:p>
        </p:txBody>
      </p:sp>
    </p:spTree>
    <p:extLst>
      <p:ext uri="{BB962C8B-B14F-4D97-AF65-F5344CB8AC3E}">
        <p14:creationId xmlns:p14="http://schemas.microsoft.com/office/powerpoint/2010/main" val="3047904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374586" y="1679009"/>
            <a:ext cx="8012430" cy="3820828"/>
          </a:xfrm>
        </p:spPr>
        <p:txBody>
          <a:bodyPr>
            <a:noAutofit/>
          </a:bodyPr>
          <a:lstStyle/>
          <a:p>
            <a:pPr>
              <a:buClr>
                <a:schemeClr val="tx1">
                  <a:lumMod val="75000"/>
                  <a:lumOff val="25000"/>
                </a:schemeClr>
              </a:buClr>
              <a:buFont typeface="Yu Gothic" panose="020B0400000000000000" pitchFamily="50" charset="-128"/>
              <a:buChar char="◎"/>
            </a:pPr>
            <a:r>
              <a:rPr lang="en-GB" altLang="ja-JP" sz="2700" b="1" u="sng" dirty="0">
                <a:latin typeface="BIZ UDPゴシック" panose="020B0400000000000000" pitchFamily="34" charset="-128"/>
                <a:ea typeface="BIZ UDPゴシック" panose="020B0400000000000000" pitchFamily="34" charset="-128"/>
                <a:cs typeface="Arial" panose="020B0604020202020204" pitchFamily="34" charset="0"/>
              </a:rPr>
              <a:t> Communication</a:t>
            </a:r>
          </a:p>
          <a:p>
            <a:pPr marL="476631" lvl="1" indent="-257175">
              <a:buClr>
                <a:schemeClr val="tx1">
                  <a:lumMod val="75000"/>
                  <a:lumOff val="25000"/>
                </a:schemeClr>
              </a:buClr>
              <a:buFont typeface="Wingdings" panose="05000000000000000000" pitchFamily="2" charset="2"/>
              <a:buChar char="ü"/>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Top management are aware of the issues within the organization.</a:t>
            </a:r>
          </a:p>
          <a:p>
            <a:pPr marL="476631" lvl="1" indent="-257175">
              <a:buClr>
                <a:schemeClr val="tx1">
                  <a:lumMod val="75000"/>
                  <a:lumOff val="25000"/>
                </a:schemeClr>
              </a:buClr>
              <a:buFont typeface="Wingdings" panose="05000000000000000000" pitchFamily="2" charset="2"/>
              <a:buChar char="ü"/>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All employees receive accurate information about the issues within the organization.</a:t>
            </a:r>
          </a:p>
          <a:p>
            <a:pPr marL="476631" lvl="1" indent="-257175">
              <a:buClr>
                <a:schemeClr val="tx1">
                  <a:lumMod val="75000"/>
                  <a:lumOff val="25000"/>
                </a:schemeClr>
              </a:buClr>
              <a:buFont typeface="Wingdings" panose="05000000000000000000" pitchFamily="2" charset="2"/>
              <a:buChar char="ü"/>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All employees are aware of organizational objectives.</a:t>
            </a:r>
          </a:p>
        </p:txBody>
      </p:sp>
      <p:sp>
        <p:nvSpPr>
          <p:cNvPr id="4" name="Rectangle 2">
            <a:extLst>
              <a:ext uri="{FF2B5EF4-FFF2-40B4-BE49-F238E27FC236}">
                <a16:creationId xmlns:a16="http://schemas.microsoft.com/office/drawing/2014/main" id="{2818101A-4B77-4D5D-A79D-20DEFB24F7AE}"/>
              </a:ext>
            </a:extLst>
          </p:cNvPr>
          <p:cNvSpPr txBox="1">
            <a:spLocks noChangeArrowheads="1"/>
          </p:cNvSpPr>
          <p:nvPr/>
        </p:nvSpPr>
        <p:spPr bwMode="auto">
          <a:xfrm>
            <a:off x="324092" y="188913"/>
            <a:ext cx="8646287" cy="1281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a:t>
            </a:r>
            <a:b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Safety (1/2)</a:t>
            </a:r>
          </a:p>
        </p:txBody>
      </p:sp>
      <p:sp>
        <p:nvSpPr>
          <p:cNvPr id="2" name="フッター プレースホルダー 1">
            <a:extLst>
              <a:ext uri="{FF2B5EF4-FFF2-40B4-BE49-F238E27FC236}">
                <a16:creationId xmlns:a16="http://schemas.microsoft.com/office/drawing/2014/main" id="{1824929B-643E-42EB-B06E-1D1E467E3844}"/>
              </a:ext>
            </a:extLst>
          </p:cNvPr>
          <p:cNvSpPr>
            <a:spLocks noGrp="1"/>
          </p:cNvSpPr>
          <p:nvPr>
            <p:ph type="ftr" sz="quarter" idx="11"/>
          </p:nvPr>
        </p:nvSpPr>
        <p:spPr/>
        <p:txBody>
          <a:bodyPr/>
          <a:lstStyle/>
          <a:p>
            <a:r>
              <a:rPr lang="en-US" altLang="ja-JP"/>
              <a:t>TA for MRT Safety Management System on Line 6</a:t>
            </a:r>
          </a:p>
        </p:txBody>
      </p:sp>
      <p:sp>
        <p:nvSpPr>
          <p:cNvPr id="5" name="スライド番号プレースホルダー 4">
            <a:extLst>
              <a:ext uri="{FF2B5EF4-FFF2-40B4-BE49-F238E27FC236}">
                <a16:creationId xmlns:a16="http://schemas.microsoft.com/office/drawing/2014/main" id="{CDDFD762-D470-4343-BA7F-9178829F755E}"/>
              </a:ext>
            </a:extLst>
          </p:cNvPr>
          <p:cNvSpPr>
            <a:spLocks noGrp="1"/>
          </p:cNvSpPr>
          <p:nvPr>
            <p:ph type="sldNum" sz="quarter" idx="12"/>
          </p:nvPr>
        </p:nvSpPr>
        <p:spPr/>
        <p:txBody>
          <a:bodyPr/>
          <a:lstStyle/>
          <a:p>
            <a:fld id="{613E9692-C90D-4349-9E86-60BDB96A9591}" type="slidenum">
              <a:rPr lang="en-US" altLang="ja-JP" smtClean="0"/>
              <a:pPr/>
              <a:t>38</a:t>
            </a:fld>
            <a:endParaRPr lang="en-US" altLang="ja-JP"/>
          </a:p>
        </p:txBody>
      </p:sp>
      <p:pic>
        <p:nvPicPr>
          <p:cNvPr id="8" name="図 7">
            <a:extLst>
              <a:ext uri="{FF2B5EF4-FFF2-40B4-BE49-F238E27FC236}">
                <a16:creationId xmlns:a16="http://schemas.microsoft.com/office/drawing/2014/main" id="{76A5DE9A-FF08-4EED-9D98-14A56925612B}"/>
              </a:ext>
            </a:extLst>
          </p:cNvPr>
          <p:cNvPicPr>
            <a:picLocks noChangeAspect="1"/>
          </p:cNvPicPr>
          <p:nvPr/>
        </p:nvPicPr>
        <p:blipFill rotWithShape="1">
          <a:blip r:embed="rId3"/>
          <a:srcRect l="25088" t="50000" r="52811" b="25282"/>
          <a:stretch/>
        </p:blipFill>
        <p:spPr>
          <a:xfrm>
            <a:off x="6327098" y="4491790"/>
            <a:ext cx="2816901" cy="1772051"/>
          </a:xfrm>
          <a:prstGeom prst="rect">
            <a:avLst/>
          </a:prstGeom>
        </p:spPr>
      </p:pic>
      <p:sp>
        <p:nvSpPr>
          <p:cNvPr id="9" name="正方形/長方形 8">
            <a:extLst>
              <a:ext uri="{FF2B5EF4-FFF2-40B4-BE49-F238E27FC236}">
                <a16:creationId xmlns:a16="http://schemas.microsoft.com/office/drawing/2014/main" id="{08C6317B-A405-4683-BF75-99FB39FB88D8}"/>
              </a:ext>
            </a:extLst>
          </p:cNvPr>
          <p:cNvSpPr/>
          <p:nvPr/>
        </p:nvSpPr>
        <p:spPr>
          <a:xfrm>
            <a:off x="3064042" y="5832727"/>
            <a:ext cx="3263056" cy="430701"/>
          </a:xfrm>
          <a:prstGeom prst="rect">
            <a:avLst/>
          </a:prstGeom>
        </p:spPr>
        <p:txBody>
          <a:bodyPr wrap="square">
            <a:spAutoFit/>
          </a:bodyPr>
          <a:lstStyle/>
          <a:p>
            <a:r>
              <a:rPr lang="ja-JP" altLang="en-US" sz="1100" dirty="0">
                <a:solidFill>
                  <a:schemeClr val="bg1">
                    <a:lumMod val="65000"/>
                  </a:schemeClr>
                </a:solidFill>
              </a:rPr>
              <a:t>https://www.osakametro.co.jp/safety/library/anzenhoukokusho/2020/4_anzenkanrinohouhou.pdf</a:t>
            </a:r>
          </a:p>
        </p:txBody>
      </p:sp>
      <p:sp>
        <p:nvSpPr>
          <p:cNvPr id="10" name="吹き出し: 角を丸めた四角形 9">
            <a:extLst>
              <a:ext uri="{FF2B5EF4-FFF2-40B4-BE49-F238E27FC236}">
                <a16:creationId xmlns:a16="http://schemas.microsoft.com/office/drawing/2014/main" id="{F6024E05-6D64-41F0-A38B-E9FD016ED9A5}"/>
              </a:ext>
            </a:extLst>
          </p:cNvPr>
          <p:cNvSpPr/>
          <p:nvPr/>
        </p:nvSpPr>
        <p:spPr>
          <a:xfrm>
            <a:off x="6721641" y="4203033"/>
            <a:ext cx="2248737" cy="446170"/>
          </a:xfrm>
          <a:prstGeom prst="wedgeRoundRectCallout">
            <a:avLst>
              <a:gd name="adj1" fmla="val 23397"/>
              <a:gd name="adj2" fmla="val 105646"/>
              <a:gd name="adj3" fmla="val 1666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MD of Osaka Metro</a:t>
            </a:r>
            <a:endParaRPr kumimoji="1" lang="ja-JP" altLang="en-US" dirty="0"/>
          </a:p>
        </p:txBody>
      </p:sp>
    </p:spTree>
    <p:extLst>
      <p:ext uri="{BB962C8B-B14F-4D97-AF65-F5344CB8AC3E}">
        <p14:creationId xmlns:p14="http://schemas.microsoft.com/office/powerpoint/2010/main" val="295360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695426" y="1713699"/>
            <a:ext cx="8012430" cy="3548113"/>
          </a:xfrm>
        </p:spPr>
        <p:txBody>
          <a:bodyPr>
            <a:noAutofit/>
          </a:bodyPr>
          <a:lstStyle/>
          <a:p>
            <a:pPr>
              <a:buClr>
                <a:schemeClr val="tx1">
                  <a:lumMod val="75000"/>
                  <a:lumOff val="25000"/>
                </a:schemeClr>
              </a:buClr>
              <a:buFont typeface="Yu Gothic" panose="020B0400000000000000" pitchFamily="50" charset="-128"/>
              <a:buChar char="◎"/>
            </a:pPr>
            <a:r>
              <a:rPr lang="en-GB" altLang="ja-JP" sz="2800" b="1" u="sng" dirty="0">
                <a:latin typeface="BIZ UDPゴシック" panose="020B0400000000000000" pitchFamily="34" charset="-128"/>
                <a:ea typeface="BIZ UDPゴシック" panose="020B0400000000000000" pitchFamily="34" charset="-128"/>
                <a:cs typeface="Arial" panose="020B0604020202020204" pitchFamily="34" charset="0"/>
              </a:rPr>
              <a:t>Failures reported an analysed</a:t>
            </a:r>
          </a:p>
          <a:p>
            <a:pPr marL="476631" lvl="1" indent="-257175">
              <a:buClr>
                <a:schemeClr val="tx1">
                  <a:lumMod val="75000"/>
                  <a:lumOff val="25000"/>
                </a:schemeClr>
              </a:buClr>
              <a:buFont typeface="Wingdings" panose="05000000000000000000" pitchFamily="2" charset="2"/>
              <a:buChar char="ü"/>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Always expect failures to occur.</a:t>
            </a:r>
          </a:p>
          <a:p>
            <a:pPr marL="476631" lvl="1" indent="-257175">
              <a:buClr>
                <a:schemeClr val="tx1">
                  <a:lumMod val="75000"/>
                  <a:lumOff val="25000"/>
                </a:schemeClr>
              </a:buClr>
              <a:buFont typeface="Wingdings" panose="05000000000000000000" pitchFamily="2" charset="2"/>
              <a:buChar char="ü"/>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Prepared with what to do in the event of a failure.</a:t>
            </a:r>
          </a:p>
          <a:p>
            <a:pPr marL="476631" lvl="1" indent="-257175">
              <a:buClr>
                <a:schemeClr val="tx1">
                  <a:lumMod val="75000"/>
                  <a:lumOff val="25000"/>
                </a:schemeClr>
              </a:buClr>
              <a:buFont typeface="Wingdings" panose="05000000000000000000" pitchFamily="2" charset="2"/>
              <a:buChar char="ü"/>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Accidents and errors are analysed and are reflected in safety education.</a:t>
            </a:r>
          </a:p>
        </p:txBody>
      </p:sp>
      <p:sp>
        <p:nvSpPr>
          <p:cNvPr id="4" name="Rectangle 2">
            <a:extLst>
              <a:ext uri="{FF2B5EF4-FFF2-40B4-BE49-F238E27FC236}">
                <a16:creationId xmlns:a16="http://schemas.microsoft.com/office/drawing/2014/main" id="{2818101A-4B77-4D5D-A79D-20DEFB24F7AE}"/>
              </a:ext>
            </a:extLst>
          </p:cNvPr>
          <p:cNvSpPr txBox="1">
            <a:spLocks noChangeArrowheads="1"/>
          </p:cNvSpPr>
          <p:nvPr/>
        </p:nvSpPr>
        <p:spPr bwMode="auto">
          <a:xfrm>
            <a:off x="324092" y="188913"/>
            <a:ext cx="8646287" cy="1281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a:t>
            </a:r>
            <a:b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Safety (1/2)</a:t>
            </a:r>
          </a:p>
        </p:txBody>
      </p:sp>
      <p:sp>
        <p:nvSpPr>
          <p:cNvPr id="2" name="フッター プレースホルダー 1">
            <a:extLst>
              <a:ext uri="{FF2B5EF4-FFF2-40B4-BE49-F238E27FC236}">
                <a16:creationId xmlns:a16="http://schemas.microsoft.com/office/drawing/2014/main" id="{1824929B-643E-42EB-B06E-1D1E467E3844}"/>
              </a:ext>
            </a:extLst>
          </p:cNvPr>
          <p:cNvSpPr>
            <a:spLocks noGrp="1"/>
          </p:cNvSpPr>
          <p:nvPr>
            <p:ph type="ftr" sz="quarter" idx="11"/>
          </p:nvPr>
        </p:nvSpPr>
        <p:spPr/>
        <p:txBody>
          <a:bodyPr/>
          <a:lstStyle/>
          <a:p>
            <a:r>
              <a:rPr lang="en-US" altLang="ja-JP"/>
              <a:t>TA for MRT Safety Management System on Line 6</a:t>
            </a:r>
          </a:p>
        </p:txBody>
      </p:sp>
      <p:sp>
        <p:nvSpPr>
          <p:cNvPr id="5" name="スライド番号プレースホルダー 4">
            <a:extLst>
              <a:ext uri="{FF2B5EF4-FFF2-40B4-BE49-F238E27FC236}">
                <a16:creationId xmlns:a16="http://schemas.microsoft.com/office/drawing/2014/main" id="{CDDFD762-D470-4343-BA7F-9178829F755E}"/>
              </a:ext>
            </a:extLst>
          </p:cNvPr>
          <p:cNvSpPr>
            <a:spLocks noGrp="1"/>
          </p:cNvSpPr>
          <p:nvPr>
            <p:ph type="sldNum" sz="quarter" idx="12"/>
          </p:nvPr>
        </p:nvSpPr>
        <p:spPr/>
        <p:txBody>
          <a:bodyPr/>
          <a:lstStyle/>
          <a:p>
            <a:fld id="{613E9692-C90D-4349-9E86-60BDB96A9591}" type="slidenum">
              <a:rPr lang="en-US" altLang="ja-JP" smtClean="0"/>
              <a:pPr/>
              <a:t>39</a:t>
            </a:fld>
            <a:endParaRPr lang="en-US" altLang="ja-JP"/>
          </a:p>
        </p:txBody>
      </p:sp>
      <p:pic>
        <p:nvPicPr>
          <p:cNvPr id="6" name="図 5" descr="挿絵 が含まれている画像&#10;&#10;自動的に生成された説明">
            <a:extLst>
              <a:ext uri="{FF2B5EF4-FFF2-40B4-BE49-F238E27FC236}">
                <a16:creationId xmlns:a16="http://schemas.microsoft.com/office/drawing/2014/main" id="{F2E8CC5D-7619-414C-9295-A8B4CA11DE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45" t="10909" b="18686"/>
          <a:stretch/>
        </p:blipFill>
        <p:spPr>
          <a:xfrm>
            <a:off x="6481011" y="4576035"/>
            <a:ext cx="2662989" cy="1552050"/>
          </a:xfrm>
          <a:prstGeom prst="rect">
            <a:avLst/>
          </a:prstGeom>
        </p:spPr>
      </p:pic>
    </p:spTree>
    <p:extLst>
      <p:ext uri="{BB962C8B-B14F-4D97-AF65-F5344CB8AC3E}">
        <p14:creationId xmlns:p14="http://schemas.microsoft.com/office/powerpoint/2010/main" val="53845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448834" cy="1470025"/>
          </a:xfrm>
        </p:spPr>
        <p:txBody>
          <a:bodyPr/>
          <a:lstStyle/>
          <a:p>
            <a:pPr marL="625475" indent="-625475"/>
            <a:r>
              <a:rPr lang="en-GB" altLang="ja-JP" dirty="0">
                <a:latin typeface="HGPｺﾞｼｯｸE (Headings)"/>
                <a:ea typeface="+mj-lt"/>
                <a:cs typeface="Arial" panose="020B0604020202020204" pitchFamily="34" charset="0"/>
              </a:rPr>
              <a:t>1. Transportation Safety and Factors that Threaten Safety</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49" y="4292600"/>
            <a:ext cx="8448833" cy="1346200"/>
          </a:xfrm>
        </p:spPr>
        <p:txBody>
          <a:bodyPr/>
          <a:lstStyle/>
          <a:p>
            <a:r>
              <a:rPr kumimoji="1" lang="en-GB" altLang="ja-JP" sz="2600" dirty="0">
                <a:latin typeface="Arial" panose="020B0604020202020204" pitchFamily="34" charset="0"/>
                <a:cs typeface="Arial" panose="020B0604020202020204" pitchFamily="34" charset="0"/>
              </a:rPr>
              <a:t>In this chapter, you will learn about the concepts of transportation safety and the factors that pose a threat to safety.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挿絵 が含まれている画像&#10;&#10;自動的に生成された説明">
            <a:extLst>
              <a:ext uri="{FF2B5EF4-FFF2-40B4-BE49-F238E27FC236}">
                <a16:creationId xmlns:a16="http://schemas.microsoft.com/office/drawing/2014/main" id="{29E66D67-3301-49A6-B2BB-CE431C46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8779" y="3866148"/>
            <a:ext cx="3005221" cy="2253916"/>
          </a:xfrm>
          <a:prstGeom prst="rect">
            <a:avLst/>
          </a:prstGeom>
        </p:spPr>
      </p:pic>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807720" y="1882484"/>
            <a:ext cx="8012430" cy="2569544"/>
          </a:xfrm>
        </p:spPr>
        <p:txBody>
          <a:bodyPr>
            <a:noAutofit/>
          </a:bodyPr>
          <a:lstStyle/>
          <a:p>
            <a:pPr>
              <a:buClr>
                <a:schemeClr val="tx1">
                  <a:lumMod val="75000"/>
                  <a:lumOff val="25000"/>
                </a:schemeClr>
              </a:buClr>
              <a:buFont typeface="Yu Gothic" panose="020B0400000000000000" pitchFamily="50" charset="-128"/>
              <a:buChar char="◎"/>
            </a:pPr>
            <a:r>
              <a:rPr lang="en-GB" altLang="ja-JP" sz="2800" b="1" u="sng" dirty="0">
                <a:latin typeface="BIZ UDPゴシック" panose="020B0400000000000000" pitchFamily="34" charset="-128"/>
                <a:ea typeface="BIZ UDPゴシック" panose="020B0400000000000000" pitchFamily="34" charset="-128"/>
                <a:cs typeface="Arial" panose="020B0604020202020204" pitchFamily="34" charset="0"/>
              </a:rPr>
              <a:t>Strict on itself and others</a:t>
            </a:r>
          </a:p>
          <a:p>
            <a:pPr marL="476631" lvl="1" indent="-257175">
              <a:buClr>
                <a:schemeClr val="tx1">
                  <a:lumMod val="75000"/>
                  <a:lumOff val="25000"/>
                </a:schemeClr>
              </a:buClr>
              <a:buFont typeface="Wingdings" panose="05000000000000000000" pitchFamily="2" charset="2"/>
              <a:buChar char="ü"/>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Not tolerate violations or </a:t>
            </a:r>
            <a:b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unsafe behaviour.</a:t>
            </a:r>
          </a:p>
          <a:p>
            <a:pPr marL="476631" lvl="1" indent="-257175">
              <a:buClr>
                <a:schemeClr val="tx1">
                  <a:lumMod val="75000"/>
                  <a:lumOff val="25000"/>
                </a:schemeClr>
              </a:buClr>
              <a:buFont typeface="Wingdings" panose="05000000000000000000" pitchFamily="2" charset="2"/>
              <a:buChar char="ü"/>
            </a:pPr>
            <a:r>
              <a:rPr lang="en-GB" altLang="ja-JP" dirty="0">
                <a:latin typeface="BIZ UDPゴシック" panose="020B0400000000000000" pitchFamily="34" charset="-128"/>
                <a:ea typeface="BIZ UDPゴシック" panose="020B0400000000000000" pitchFamily="34" charset="-128"/>
                <a:cs typeface="Arial" panose="020B0604020202020204" pitchFamily="34" charset="0"/>
              </a:rPr>
              <a:t>Pay attention to each other.</a:t>
            </a:r>
          </a:p>
        </p:txBody>
      </p:sp>
      <p:sp>
        <p:nvSpPr>
          <p:cNvPr id="4" name="Rectangle 2">
            <a:extLst>
              <a:ext uri="{FF2B5EF4-FFF2-40B4-BE49-F238E27FC236}">
                <a16:creationId xmlns:a16="http://schemas.microsoft.com/office/drawing/2014/main" id="{2818101A-4B77-4D5D-A79D-20DEFB24F7AE}"/>
              </a:ext>
            </a:extLst>
          </p:cNvPr>
          <p:cNvSpPr txBox="1">
            <a:spLocks noChangeArrowheads="1"/>
          </p:cNvSpPr>
          <p:nvPr/>
        </p:nvSpPr>
        <p:spPr bwMode="auto">
          <a:xfrm>
            <a:off x="324092" y="188913"/>
            <a:ext cx="8646287" cy="1281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a:t>
            </a:r>
            <a:b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Safety (1/2)</a:t>
            </a:r>
          </a:p>
        </p:txBody>
      </p:sp>
      <p:sp>
        <p:nvSpPr>
          <p:cNvPr id="2" name="フッター プレースホルダー 1">
            <a:extLst>
              <a:ext uri="{FF2B5EF4-FFF2-40B4-BE49-F238E27FC236}">
                <a16:creationId xmlns:a16="http://schemas.microsoft.com/office/drawing/2014/main" id="{1824929B-643E-42EB-B06E-1D1E467E3844}"/>
              </a:ext>
            </a:extLst>
          </p:cNvPr>
          <p:cNvSpPr>
            <a:spLocks noGrp="1"/>
          </p:cNvSpPr>
          <p:nvPr>
            <p:ph type="ftr" sz="quarter" idx="11"/>
          </p:nvPr>
        </p:nvSpPr>
        <p:spPr/>
        <p:txBody>
          <a:bodyPr/>
          <a:lstStyle/>
          <a:p>
            <a:r>
              <a:rPr lang="en-US" altLang="ja-JP"/>
              <a:t>TA for MRT Safety Management System on Line 6</a:t>
            </a:r>
          </a:p>
        </p:txBody>
      </p:sp>
      <p:sp>
        <p:nvSpPr>
          <p:cNvPr id="5" name="スライド番号プレースホルダー 4">
            <a:extLst>
              <a:ext uri="{FF2B5EF4-FFF2-40B4-BE49-F238E27FC236}">
                <a16:creationId xmlns:a16="http://schemas.microsoft.com/office/drawing/2014/main" id="{CDDFD762-D470-4343-BA7F-9178829F755E}"/>
              </a:ext>
            </a:extLst>
          </p:cNvPr>
          <p:cNvSpPr>
            <a:spLocks noGrp="1"/>
          </p:cNvSpPr>
          <p:nvPr>
            <p:ph type="sldNum" sz="quarter" idx="12"/>
          </p:nvPr>
        </p:nvSpPr>
        <p:spPr/>
        <p:txBody>
          <a:bodyPr/>
          <a:lstStyle/>
          <a:p>
            <a:fld id="{613E9692-C90D-4349-9E86-60BDB96A9591}" type="slidenum">
              <a:rPr lang="en-US" altLang="ja-JP" smtClean="0"/>
              <a:pPr/>
              <a:t>40</a:t>
            </a:fld>
            <a:endParaRPr lang="en-US" altLang="ja-JP"/>
          </a:p>
        </p:txBody>
      </p:sp>
    </p:spTree>
    <p:extLst>
      <p:ext uri="{BB962C8B-B14F-4D97-AF65-F5344CB8AC3E}">
        <p14:creationId xmlns:p14="http://schemas.microsoft.com/office/powerpoint/2010/main" val="55064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736283" y="2032128"/>
            <a:ext cx="8012430" cy="3864543"/>
          </a:xfrm>
        </p:spPr>
        <p:txBody>
          <a:bodyPr>
            <a:noAutofit/>
          </a:bodyPr>
          <a:lstStyle/>
          <a:p>
            <a:pPr>
              <a:buClr>
                <a:schemeClr val="tx1">
                  <a:lumMod val="75000"/>
                  <a:lumOff val="25000"/>
                </a:schemeClr>
              </a:buClr>
              <a:buFont typeface="Yu Gothic" panose="020B0400000000000000" pitchFamily="50" charset="-128"/>
              <a:buChar char="◎"/>
            </a:pPr>
            <a:r>
              <a:rPr lang="en-GB" altLang="ja-JP" sz="2600" b="1" u="sng" dirty="0">
                <a:latin typeface="BIZ UDPゴシック" panose="020B0400000000000000" pitchFamily="34" charset="-128"/>
                <a:ea typeface="BIZ UDPゴシック" panose="020B0400000000000000" pitchFamily="34" charset="-128"/>
                <a:cs typeface="Arial" panose="020B0604020202020204" pitchFamily="34" charset="0"/>
              </a:rPr>
              <a:t> Self-management</a:t>
            </a:r>
          </a:p>
          <a:p>
            <a:pPr marL="476631" lvl="1" indent="-25717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Means of achieving objectives are not forced. </a:t>
            </a:r>
            <a:b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A certain degree of independence is respected.</a:t>
            </a:r>
          </a:p>
          <a:p>
            <a:pPr marL="219456" lvl="1" indent="0">
              <a:buClr>
                <a:schemeClr val="tx1">
                  <a:lumMod val="75000"/>
                  <a:lumOff val="25000"/>
                </a:schemeClr>
              </a:buClr>
              <a:buNone/>
            </a:pP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a:p>
            <a:pPr>
              <a:buClr>
                <a:schemeClr val="tx1">
                  <a:lumMod val="75000"/>
                  <a:lumOff val="25000"/>
                </a:schemeClr>
              </a:buClr>
              <a:buFont typeface="Yu Gothic" panose="020B0400000000000000" pitchFamily="50" charset="-128"/>
              <a:buChar char="◎"/>
            </a:pPr>
            <a:r>
              <a:rPr lang="en-GB" altLang="ja-JP" sz="2600" b="1" u="sng" dirty="0">
                <a:latin typeface="BIZ UDPゴシック" panose="020B0400000000000000" pitchFamily="34" charset="-128"/>
                <a:ea typeface="BIZ UDPゴシック" panose="020B0400000000000000" pitchFamily="34" charset="-128"/>
                <a:cs typeface="Arial" panose="020B0604020202020204" pitchFamily="34" charset="0"/>
              </a:rPr>
              <a:t> Full participation</a:t>
            </a:r>
          </a:p>
          <a:p>
            <a:pPr marL="476631" lvl="1" indent="-25717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All departments and levels participate in safety management</a:t>
            </a:r>
          </a:p>
        </p:txBody>
      </p:sp>
      <p:sp>
        <p:nvSpPr>
          <p:cNvPr id="5" name="Rectangle 2">
            <a:extLst>
              <a:ext uri="{FF2B5EF4-FFF2-40B4-BE49-F238E27FC236}">
                <a16:creationId xmlns:a16="http://schemas.microsoft.com/office/drawing/2014/main" id="{A9A36C04-6312-4A00-99FD-1C00EFA62CD1}"/>
              </a:ext>
            </a:extLst>
          </p:cNvPr>
          <p:cNvSpPr txBox="1">
            <a:spLocks noChangeArrowheads="1"/>
          </p:cNvSpPr>
          <p:nvPr/>
        </p:nvSpPr>
        <p:spPr bwMode="auto">
          <a:xfrm>
            <a:off x="395288" y="188913"/>
            <a:ext cx="8353425" cy="1223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Safety (2/2)</a:t>
            </a:r>
          </a:p>
        </p:txBody>
      </p:sp>
      <p:sp>
        <p:nvSpPr>
          <p:cNvPr id="2" name="フッター プレースホルダー 1">
            <a:extLst>
              <a:ext uri="{FF2B5EF4-FFF2-40B4-BE49-F238E27FC236}">
                <a16:creationId xmlns:a16="http://schemas.microsoft.com/office/drawing/2014/main" id="{EA562208-A960-452F-9645-2DF32F83D31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48D74D4C-A51C-4A27-9768-012C03E98924}"/>
              </a:ext>
            </a:extLst>
          </p:cNvPr>
          <p:cNvSpPr>
            <a:spLocks noGrp="1"/>
          </p:cNvSpPr>
          <p:nvPr>
            <p:ph type="sldNum" sz="quarter" idx="12"/>
          </p:nvPr>
        </p:nvSpPr>
        <p:spPr/>
        <p:txBody>
          <a:bodyPr/>
          <a:lstStyle/>
          <a:p>
            <a:fld id="{613E9692-C90D-4349-9E86-60BDB96A9591}" type="slidenum">
              <a:rPr lang="en-US" altLang="ja-JP" smtClean="0"/>
              <a:pPr/>
              <a:t>41</a:t>
            </a:fld>
            <a:endParaRPr lang="en-US" altLang="ja-JP"/>
          </a:p>
        </p:txBody>
      </p:sp>
    </p:spTree>
    <p:extLst>
      <p:ext uri="{BB962C8B-B14F-4D97-AF65-F5344CB8AC3E}">
        <p14:creationId xmlns:p14="http://schemas.microsoft.com/office/powerpoint/2010/main" val="29427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82930" y="1620254"/>
            <a:ext cx="8012430" cy="2871537"/>
          </a:xfrm>
        </p:spPr>
        <p:txBody>
          <a:bodyPr>
            <a:noAutofit/>
          </a:bodyPr>
          <a:lstStyle/>
          <a:p>
            <a:pPr>
              <a:buClr>
                <a:schemeClr val="tx1">
                  <a:lumMod val="75000"/>
                  <a:lumOff val="25000"/>
                </a:schemeClr>
              </a:buClr>
              <a:buFont typeface="Yu Gothic" panose="020B0400000000000000" pitchFamily="50" charset="-128"/>
              <a:buChar char="◎"/>
            </a:pPr>
            <a:r>
              <a:rPr lang="en-GB" altLang="ja-JP" sz="2600" b="1" u="sng" dirty="0">
                <a:latin typeface="BIZ UDPゴシック" panose="020B0400000000000000" pitchFamily="34" charset="-128"/>
                <a:ea typeface="BIZ UDPゴシック" panose="020B0400000000000000" pitchFamily="34" charset="-128"/>
                <a:cs typeface="Arial" panose="020B0604020202020204" pitchFamily="34" charset="0"/>
              </a:rPr>
              <a:t>Focus on the site</a:t>
            </a:r>
          </a:p>
          <a:p>
            <a:pPr marL="476631" lvl="1" indent="-25717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In an emergency, you are not tied to the manual but can respond flexibly. Also have the capability to do so.</a:t>
            </a:r>
          </a:p>
          <a:p>
            <a:pPr marL="476631" lvl="1" indent="-25717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Appropriate authority is given to the person on charge on site.</a:t>
            </a:r>
            <a:b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5" name="Rectangle 2">
            <a:extLst>
              <a:ext uri="{FF2B5EF4-FFF2-40B4-BE49-F238E27FC236}">
                <a16:creationId xmlns:a16="http://schemas.microsoft.com/office/drawing/2014/main" id="{A9A36C04-6312-4A00-99FD-1C00EFA62CD1}"/>
              </a:ext>
            </a:extLst>
          </p:cNvPr>
          <p:cNvSpPr txBox="1">
            <a:spLocks noChangeArrowheads="1"/>
          </p:cNvSpPr>
          <p:nvPr/>
        </p:nvSpPr>
        <p:spPr bwMode="auto">
          <a:xfrm>
            <a:off x="395288" y="188913"/>
            <a:ext cx="8353425" cy="1223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Safety (2/2)</a:t>
            </a:r>
          </a:p>
        </p:txBody>
      </p:sp>
      <p:sp>
        <p:nvSpPr>
          <p:cNvPr id="2" name="フッター プレースホルダー 1">
            <a:extLst>
              <a:ext uri="{FF2B5EF4-FFF2-40B4-BE49-F238E27FC236}">
                <a16:creationId xmlns:a16="http://schemas.microsoft.com/office/drawing/2014/main" id="{EA562208-A960-452F-9645-2DF32F83D31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48D74D4C-A51C-4A27-9768-012C03E98924}"/>
              </a:ext>
            </a:extLst>
          </p:cNvPr>
          <p:cNvSpPr>
            <a:spLocks noGrp="1"/>
          </p:cNvSpPr>
          <p:nvPr>
            <p:ph type="sldNum" sz="quarter" idx="12"/>
          </p:nvPr>
        </p:nvSpPr>
        <p:spPr/>
        <p:txBody>
          <a:bodyPr/>
          <a:lstStyle/>
          <a:p>
            <a:fld id="{613E9692-C90D-4349-9E86-60BDB96A9591}" type="slidenum">
              <a:rPr lang="en-US" altLang="ja-JP" smtClean="0"/>
              <a:pPr/>
              <a:t>42</a:t>
            </a:fld>
            <a:endParaRPr lang="en-US" altLang="ja-JP"/>
          </a:p>
        </p:txBody>
      </p:sp>
      <p:pic>
        <p:nvPicPr>
          <p:cNvPr id="8" name="図 7">
            <a:extLst>
              <a:ext uri="{FF2B5EF4-FFF2-40B4-BE49-F238E27FC236}">
                <a16:creationId xmlns:a16="http://schemas.microsoft.com/office/drawing/2014/main" id="{EDECA747-B702-4637-BB22-6CE2C6F4257B}"/>
              </a:ext>
            </a:extLst>
          </p:cNvPr>
          <p:cNvPicPr>
            <a:picLocks noChangeAspect="1"/>
          </p:cNvPicPr>
          <p:nvPr/>
        </p:nvPicPr>
        <p:blipFill rotWithShape="1">
          <a:blip r:embed="rId3"/>
          <a:srcRect l="26315" t="30117" r="15088" b="36823"/>
          <a:stretch/>
        </p:blipFill>
        <p:spPr>
          <a:xfrm>
            <a:off x="3036812" y="4363453"/>
            <a:ext cx="5711901" cy="1812759"/>
          </a:xfrm>
          <a:prstGeom prst="rect">
            <a:avLst/>
          </a:prstGeom>
        </p:spPr>
      </p:pic>
      <p:sp>
        <p:nvSpPr>
          <p:cNvPr id="9" name="正方形/長方形 8">
            <a:extLst>
              <a:ext uri="{FF2B5EF4-FFF2-40B4-BE49-F238E27FC236}">
                <a16:creationId xmlns:a16="http://schemas.microsoft.com/office/drawing/2014/main" id="{979F3AEE-5049-4375-885D-B6345B64A6A5}"/>
              </a:ext>
            </a:extLst>
          </p:cNvPr>
          <p:cNvSpPr/>
          <p:nvPr/>
        </p:nvSpPr>
        <p:spPr>
          <a:xfrm>
            <a:off x="3376864" y="6130825"/>
            <a:ext cx="5638800" cy="246221"/>
          </a:xfrm>
          <a:prstGeom prst="rect">
            <a:avLst/>
          </a:prstGeom>
        </p:spPr>
        <p:txBody>
          <a:bodyPr wrap="square">
            <a:spAutoFit/>
          </a:bodyPr>
          <a:lstStyle/>
          <a:p>
            <a:r>
              <a:rPr lang="ja-JP" altLang="en-US" sz="1000" dirty="0">
                <a:solidFill>
                  <a:schemeClr val="bg1">
                    <a:lumMod val="50000"/>
                  </a:schemeClr>
                </a:solidFill>
              </a:rPr>
              <a:t>https://www.osakametro.co.jp/safety/library/anzenhoukokusho/2019/6_daikibosaigaisonae.pdf</a:t>
            </a:r>
          </a:p>
        </p:txBody>
      </p:sp>
    </p:spTree>
    <p:extLst>
      <p:ext uri="{BB962C8B-B14F-4D97-AF65-F5344CB8AC3E}">
        <p14:creationId xmlns:p14="http://schemas.microsoft.com/office/powerpoint/2010/main" val="196263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99172" y="2185620"/>
            <a:ext cx="5208069" cy="2340543"/>
          </a:xfrm>
        </p:spPr>
        <p:txBody>
          <a:bodyPr>
            <a:noAutofit/>
          </a:bodyPr>
          <a:lstStyle/>
          <a:p>
            <a:pPr>
              <a:buClr>
                <a:schemeClr val="tx1">
                  <a:lumMod val="75000"/>
                  <a:lumOff val="25000"/>
                </a:schemeClr>
              </a:buClr>
              <a:buFont typeface="Yu Gothic" panose="020B0400000000000000" pitchFamily="50" charset="-128"/>
              <a:buChar char="◎"/>
            </a:pPr>
            <a:r>
              <a:rPr lang="en-GB" altLang="ja-JP" sz="2600" b="1" u="sng" dirty="0">
                <a:latin typeface="BIZ UDPゴシック" panose="020B0400000000000000" pitchFamily="34" charset="-128"/>
                <a:ea typeface="BIZ UDPゴシック" panose="020B0400000000000000" pitchFamily="34" charset="-128"/>
                <a:cs typeface="Arial" panose="020B0604020202020204" pitchFamily="34" charset="0"/>
              </a:rPr>
              <a:t>Continuous check</a:t>
            </a:r>
          </a:p>
          <a:p>
            <a:pPr marL="476631" lvl="1" indent="-257175">
              <a:buClr>
                <a:schemeClr val="tx1">
                  <a:lumMod val="75000"/>
                  <a:lumOff val="25000"/>
                </a:schemeClr>
              </a:buClr>
              <a:buFont typeface="Wingdings" panose="05000000000000000000" pitchFamily="2" charset="2"/>
              <a:buChar char="ü"/>
            </a:pP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The </a:t>
            </a:r>
            <a:r>
              <a:rPr lang="en-GB" altLang="ja-JP" sz="2600" dirty="0" err="1">
                <a:latin typeface="BIZ UDPゴシック" panose="020B0400000000000000" pitchFamily="34" charset="-128"/>
                <a:ea typeface="BIZ UDPゴシック" panose="020B0400000000000000" pitchFamily="34" charset="-128"/>
                <a:cs typeface="Arial" panose="020B0604020202020204" pitchFamily="34" charset="0"/>
              </a:rPr>
              <a:t>PDCA</a:t>
            </a: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 cycle</a:t>
            </a:r>
            <a:b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 (Plan, Do, Check, Act)</a:t>
            </a:r>
            <a:b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is always operating, </a:t>
            </a:r>
            <a:b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with operations continuously being reviewed etc.</a:t>
            </a:r>
          </a:p>
        </p:txBody>
      </p:sp>
      <p:sp>
        <p:nvSpPr>
          <p:cNvPr id="5" name="Rectangle 2">
            <a:extLst>
              <a:ext uri="{FF2B5EF4-FFF2-40B4-BE49-F238E27FC236}">
                <a16:creationId xmlns:a16="http://schemas.microsoft.com/office/drawing/2014/main" id="{A9A36C04-6312-4A00-99FD-1C00EFA62CD1}"/>
              </a:ext>
            </a:extLst>
          </p:cNvPr>
          <p:cNvSpPr txBox="1">
            <a:spLocks noChangeArrowheads="1"/>
          </p:cNvSpPr>
          <p:nvPr/>
        </p:nvSpPr>
        <p:spPr bwMode="auto">
          <a:xfrm>
            <a:off x="395288" y="188913"/>
            <a:ext cx="8353425" cy="12231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3.3 Organizations with a High Level of Safety (2/2)</a:t>
            </a:r>
          </a:p>
        </p:txBody>
      </p:sp>
      <p:sp>
        <p:nvSpPr>
          <p:cNvPr id="2" name="フッター プレースホルダー 1">
            <a:extLst>
              <a:ext uri="{FF2B5EF4-FFF2-40B4-BE49-F238E27FC236}">
                <a16:creationId xmlns:a16="http://schemas.microsoft.com/office/drawing/2014/main" id="{EA562208-A960-452F-9645-2DF32F83D31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48D74D4C-A51C-4A27-9768-012C03E98924}"/>
              </a:ext>
            </a:extLst>
          </p:cNvPr>
          <p:cNvSpPr>
            <a:spLocks noGrp="1"/>
          </p:cNvSpPr>
          <p:nvPr>
            <p:ph type="sldNum" sz="quarter" idx="12"/>
          </p:nvPr>
        </p:nvSpPr>
        <p:spPr/>
        <p:txBody>
          <a:bodyPr/>
          <a:lstStyle/>
          <a:p>
            <a:fld id="{613E9692-C90D-4349-9E86-60BDB96A9591}" type="slidenum">
              <a:rPr lang="en-US" altLang="ja-JP" smtClean="0"/>
              <a:pPr/>
              <a:t>43</a:t>
            </a:fld>
            <a:endParaRPr lang="en-US" altLang="ja-JP"/>
          </a:p>
        </p:txBody>
      </p:sp>
      <p:pic>
        <p:nvPicPr>
          <p:cNvPr id="8" name="図 7">
            <a:extLst>
              <a:ext uri="{FF2B5EF4-FFF2-40B4-BE49-F238E27FC236}">
                <a16:creationId xmlns:a16="http://schemas.microsoft.com/office/drawing/2014/main" id="{AC91CAED-F006-4397-A39F-D32C9621BB0D}"/>
              </a:ext>
            </a:extLst>
          </p:cNvPr>
          <p:cNvPicPr>
            <a:picLocks noChangeAspect="1"/>
          </p:cNvPicPr>
          <p:nvPr/>
        </p:nvPicPr>
        <p:blipFill rotWithShape="1">
          <a:blip r:embed="rId3"/>
          <a:srcRect l="53333" t="53821" r="22807" b="13119"/>
          <a:stretch/>
        </p:blipFill>
        <p:spPr>
          <a:xfrm>
            <a:off x="5069305" y="2279360"/>
            <a:ext cx="3930316" cy="3063335"/>
          </a:xfrm>
          <a:prstGeom prst="rect">
            <a:avLst/>
          </a:prstGeom>
        </p:spPr>
      </p:pic>
      <p:sp>
        <p:nvSpPr>
          <p:cNvPr id="9" name="テキスト ボックス 8">
            <a:extLst>
              <a:ext uri="{FF2B5EF4-FFF2-40B4-BE49-F238E27FC236}">
                <a16:creationId xmlns:a16="http://schemas.microsoft.com/office/drawing/2014/main" id="{036D35FC-ACEC-4E05-B5D8-3D2670EC7721}"/>
              </a:ext>
            </a:extLst>
          </p:cNvPr>
          <p:cNvSpPr txBox="1"/>
          <p:nvPr/>
        </p:nvSpPr>
        <p:spPr>
          <a:xfrm>
            <a:off x="6320590" y="3256548"/>
            <a:ext cx="1459832" cy="738664"/>
          </a:xfrm>
          <a:prstGeom prst="rect">
            <a:avLst/>
          </a:prstGeom>
          <a:solidFill>
            <a:srgbClr val="FFFF00"/>
          </a:solidFill>
        </p:spPr>
        <p:txBody>
          <a:bodyPr wrap="square" rtlCol="0">
            <a:spAutoFit/>
          </a:bodyPr>
          <a:lstStyle/>
          <a:p>
            <a:pPr algn="ctr"/>
            <a:r>
              <a:rPr kumimoji="1" lang="en-US" altLang="ja-JP" sz="1400" dirty="0">
                <a:latin typeface="BIZ UDPゴシック" panose="020B0400000000000000" pitchFamily="34" charset="-128"/>
                <a:ea typeface="BIZ UDPゴシック" panose="020B0400000000000000" pitchFamily="34" charset="-128"/>
              </a:rPr>
              <a:t>Safety</a:t>
            </a:r>
            <a:br>
              <a:rPr kumimoji="1" lang="en-US" altLang="ja-JP" sz="1400" dirty="0">
                <a:latin typeface="BIZ UDPゴシック" panose="020B0400000000000000" pitchFamily="34" charset="-128"/>
                <a:ea typeface="BIZ UDPゴシック" panose="020B0400000000000000" pitchFamily="34" charset="-128"/>
              </a:rPr>
            </a:br>
            <a:r>
              <a:rPr kumimoji="1" lang="en-US" altLang="ja-JP" sz="1400" dirty="0">
                <a:latin typeface="BIZ UDPゴシック" panose="020B0400000000000000" pitchFamily="34" charset="-128"/>
                <a:ea typeface="BIZ UDPゴシック" panose="020B0400000000000000" pitchFamily="34" charset="-128"/>
              </a:rPr>
              <a:t>Management</a:t>
            </a:r>
            <a:br>
              <a:rPr kumimoji="1" lang="en-US" altLang="ja-JP" sz="1400" dirty="0">
                <a:latin typeface="BIZ UDPゴシック" panose="020B0400000000000000" pitchFamily="34" charset="-128"/>
                <a:ea typeface="BIZ UDPゴシック" panose="020B0400000000000000" pitchFamily="34" charset="-128"/>
              </a:rPr>
            </a:br>
            <a:r>
              <a:rPr kumimoji="1" lang="en-US" altLang="ja-JP" sz="1400" dirty="0">
                <a:latin typeface="BIZ UDPゴシック" panose="020B0400000000000000" pitchFamily="34" charset="-128"/>
                <a:ea typeface="BIZ UDPゴシック" panose="020B0400000000000000" pitchFamily="34" charset="-128"/>
              </a:rPr>
              <a:t>Rules</a:t>
            </a:r>
            <a:endParaRPr kumimoji="1" lang="ja-JP" altLang="en-US" sz="1400" dirty="0">
              <a:latin typeface="BIZ UDPゴシック" panose="020B0400000000000000" pitchFamily="34" charset="-128"/>
              <a:ea typeface="BIZ UDPゴシック" panose="020B0400000000000000" pitchFamily="34" charset="-128"/>
            </a:endParaRPr>
          </a:p>
        </p:txBody>
      </p:sp>
      <p:sp>
        <p:nvSpPr>
          <p:cNvPr id="10" name="正方形/長方形 9">
            <a:extLst>
              <a:ext uri="{FF2B5EF4-FFF2-40B4-BE49-F238E27FC236}">
                <a16:creationId xmlns:a16="http://schemas.microsoft.com/office/drawing/2014/main" id="{C078671C-62D1-4800-BC5E-C3C7F6DB4DD3}"/>
              </a:ext>
            </a:extLst>
          </p:cNvPr>
          <p:cNvSpPr/>
          <p:nvPr/>
        </p:nvSpPr>
        <p:spPr>
          <a:xfrm>
            <a:off x="5464175" y="5500391"/>
            <a:ext cx="3355975" cy="430887"/>
          </a:xfrm>
          <a:prstGeom prst="rect">
            <a:avLst/>
          </a:prstGeom>
        </p:spPr>
        <p:txBody>
          <a:bodyPr wrap="square">
            <a:spAutoFit/>
          </a:bodyPr>
          <a:lstStyle/>
          <a:p>
            <a:r>
              <a:rPr lang="ja-JP" altLang="en-US" sz="1100" dirty="0">
                <a:solidFill>
                  <a:schemeClr val="bg1">
                    <a:lumMod val="65000"/>
                  </a:schemeClr>
                </a:solidFill>
              </a:rPr>
              <a:t>https://www.osakametro.co.jp/safety/library/anzenhoukokusho/2020/4_anzenkanrinohouhou.pdf</a:t>
            </a:r>
          </a:p>
        </p:txBody>
      </p:sp>
    </p:spTree>
    <p:extLst>
      <p:ext uri="{BB962C8B-B14F-4D97-AF65-F5344CB8AC3E}">
        <p14:creationId xmlns:p14="http://schemas.microsoft.com/office/powerpoint/2010/main" val="14359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448834" cy="1470025"/>
          </a:xfrm>
        </p:spPr>
        <p:txBody>
          <a:bodyPr/>
          <a:lstStyle/>
          <a:p>
            <a:pPr marL="625475" indent="-625475"/>
            <a:r>
              <a:rPr lang="en-GB" altLang="ja-JP" dirty="0">
                <a:latin typeface="HGPｺﾞｼｯｸE (Headings)"/>
                <a:ea typeface="+mj-lt"/>
                <a:cs typeface="Arial" panose="020B0604020202020204" pitchFamily="34" charset="0"/>
              </a:rPr>
              <a:t>4. Safety Awareness and Environmental Diagnosis</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49" y="4292600"/>
            <a:ext cx="8448833" cy="1346200"/>
          </a:xfrm>
        </p:spPr>
        <p:txBody>
          <a:bodyPr/>
          <a:lstStyle/>
          <a:p>
            <a:r>
              <a:rPr kumimoji="1" lang="en-GB" altLang="ja-JP" sz="2600" dirty="0">
                <a:latin typeface="Arial" panose="020B0604020202020204" pitchFamily="34" charset="0"/>
                <a:cs typeface="Arial" panose="020B0604020202020204" pitchFamily="34" charset="0"/>
              </a:rPr>
              <a:t>In this chapter, you will make a diagnosis of your safety awareness and the DMTCL safety environment, and think about what improvements are necessary.</a:t>
            </a:r>
          </a:p>
        </p:txBody>
      </p:sp>
    </p:spTree>
    <p:extLst>
      <p:ext uri="{BB962C8B-B14F-4D97-AF65-F5344CB8AC3E}">
        <p14:creationId xmlns:p14="http://schemas.microsoft.com/office/powerpoint/2010/main" val="178244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614112" y="2005264"/>
            <a:ext cx="8206038" cy="3448240"/>
          </a:xfrm>
        </p:spPr>
        <p:txBody>
          <a:bodyPr>
            <a:noAutofit/>
          </a:bodyPr>
          <a:lstStyle/>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Exceptions are unlikely to occur in everyday work</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The problems and issues that you face every day are all the same</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It is difficult for staff to obtain all of the information that they need for their work</a:t>
            </a:r>
          </a:p>
        </p:txBody>
      </p:sp>
      <p:sp>
        <p:nvSpPr>
          <p:cNvPr id="5" name="Rectangle 2">
            <a:extLst>
              <a:ext uri="{FF2B5EF4-FFF2-40B4-BE49-F238E27FC236}">
                <a16:creationId xmlns:a16="http://schemas.microsoft.com/office/drawing/2014/main" id="{2EE99DFB-84ED-461B-AAEA-0D56B1E8549D}"/>
              </a:ext>
            </a:extLst>
          </p:cNvPr>
          <p:cNvSpPr txBox="1">
            <a:spLocks noChangeArrowheads="1"/>
          </p:cNvSpPr>
          <p:nvPr/>
        </p:nvSpPr>
        <p:spPr bwMode="auto">
          <a:xfrm>
            <a:off x="395288" y="237039"/>
            <a:ext cx="8353425" cy="1269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4.1 Safety Awareness and  </a:t>
            </a:r>
            <a:b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 Environmental Awareness (1/2)</a:t>
            </a:r>
          </a:p>
        </p:txBody>
      </p:sp>
      <p:sp>
        <p:nvSpPr>
          <p:cNvPr id="2" name="フッター プレースホルダー 1">
            <a:extLst>
              <a:ext uri="{FF2B5EF4-FFF2-40B4-BE49-F238E27FC236}">
                <a16:creationId xmlns:a16="http://schemas.microsoft.com/office/drawing/2014/main" id="{2883AE2E-4192-4B0B-A9D1-EAC5D494EEA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1C3E2D8-58BA-4E4F-B08B-3F55BD3D785D}"/>
              </a:ext>
            </a:extLst>
          </p:cNvPr>
          <p:cNvSpPr>
            <a:spLocks noGrp="1"/>
          </p:cNvSpPr>
          <p:nvPr>
            <p:ph type="sldNum" sz="quarter" idx="12"/>
          </p:nvPr>
        </p:nvSpPr>
        <p:spPr/>
        <p:txBody>
          <a:bodyPr/>
          <a:lstStyle/>
          <a:p>
            <a:fld id="{613E9692-C90D-4349-9E86-60BDB96A9591}" type="slidenum">
              <a:rPr lang="en-US" altLang="ja-JP" smtClean="0"/>
              <a:pPr/>
              <a:t>45</a:t>
            </a:fld>
            <a:endParaRPr lang="en-US" altLang="ja-JP"/>
          </a:p>
        </p:txBody>
      </p:sp>
    </p:spTree>
    <p:extLst>
      <p:ext uri="{BB962C8B-B14F-4D97-AF65-F5344CB8AC3E}">
        <p14:creationId xmlns:p14="http://schemas.microsoft.com/office/powerpoint/2010/main" val="15257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46775" y="1836252"/>
            <a:ext cx="8468888" cy="4692071"/>
          </a:xfrm>
        </p:spPr>
        <p:txBody>
          <a:bodyPr>
            <a:noAutofit/>
          </a:bodyPr>
          <a:lstStyle/>
          <a:p>
            <a:pPr marL="449263" indent="-449263">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4) Staffs are required to comply with certain methods in executing their work responsibilities</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49263" indent="-449263">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5) Quotas are imposed on staff in relation to time, costs, growth rates and profits etc.</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49263" indent="-449263">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6) Staff often try to take shortcuts in pursuit of achieving their quotas</a:t>
            </a:r>
          </a:p>
        </p:txBody>
      </p:sp>
      <p:sp>
        <p:nvSpPr>
          <p:cNvPr id="5" name="Rectangle 2">
            <a:extLst>
              <a:ext uri="{FF2B5EF4-FFF2-40B4-BE49-F238E27FC236}">
                <a16:creationId xmlns:a16="http://schemas.microsoft.com/office/drawing/2014/main" id="{2EE99DFB-84ED-461B-AAEA-0D56B1E8549D}"/>
              </a:ext>
            </a:extLst>
          </p:cNvPr>
          <p:cNvSpPr txBox="1">
            <a:spLocks noChangeArrowheads="1"/>
          </p:cNvSpPr>
          <p:nvPr/>
        </p:nvSpPr>
        <p:spPr bwMode="auto">
          <a:xfrm>
            <a:off x="395288" y="237039"/>
            <a:ext cx="8353425" cy="12697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625475" indent="-625475"/>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4.1 Safety Awareness and Environmental Awareness (1/2)</a:t>
            </a:r>
          </a:p>
        </p:txBody>
      </p:sp>
      <p:sp>
        <p:nvSpPr>
          <p:cNvPr id="2" name="フッター プレースホルダー 1">
            <a:extLst>
              <a:ext uri="{FF2B5EF4-FFF2-40B4-BE49-F238E27FC236}">
                <a16:creationId xmlns:a16="http://schemas.microsoft.com/office/drawing/2014/main" id="{2883AE2E-4192-4B0B-A9D1-EAC5D494EEA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1C3E2D8-58BA-4E4F-B08B-3F55BD3D785D}"/>
              </a:ext>
            </a:extLst>
          </p:cNvPr>
          <p:cNvSpPr>
            <a:spLocks noGrp="1"/>
          </p:cNvSpPr>
          <p:nvPr>
            <p:ph type="sldNum" sz="quarter" idx="12"/>
          </p:nvPr>
        </p:nvSpPr>
        <p:spPr/>
        <p:txBody>
          <a:bodyPr/>
          <a:lstStyle/>
          <a:p>
            <a:fld id="{613E9692-C90D-4349-9E86-60BDB96A9591}" type="slidenum">
              <a:rPr lang="en-US" altLang="ja-JP" smtClean="0"/>
              <a:pPr/>
              <a:t>46</a:t>
            </a:fld>
            <a:endParaRPr lang="en-US" altLang="ja-JP"/>
          </a:p>
        </p:txBody>
      </p:sp>
    </p:spTree>
    <p:extLst>
      <p:ext uri="{BB962C8B-B14F-4D97-AF65-F5344CB8AC3E}">
        <p14:creationId xmlns:p14="http://schemas.microsoft.com/office/powerpoint/2010/main" val="24612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450753" y="2022882"/>
            <a:ext cx="8369397" cy="4048140"/>
          </a:xfrm>
        </p:spPr>
        <p:txBody>
          <a:bodyPr>
            <a:noAutofit/>
          </a:bodyPr>
          <a:lstStyle/>
          <a:p>
            <a:pPr>
              <a:spcBef>
                <a:spcPts val="450"/>
              </a:spcBef>
              <a:buClr>
                <a:schemeClr val="tx1">
                  <a:lumMod val="75000"/>
                  <a:lumOff val="25000"/>
                </a:schemeClr>
              </a:buClr>
              <a:buFont typeface="+mj-lt"/>
              <a:buAutoNum type="arabicParenR" startAt="7"/>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There is an atmosphere of hesitance to report workplace mistakes.</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a:spcBef>
                <a:spcPts val="450"/>
              </a:spcBef>
              <a:buClr>
                <a:schemeClr val="tx1">
                  <a:lumMod val="75000"/>
                  <a:lumOff val="25000"/>
                </a:schemeClr>
              </a:buClr>
              <a:buFont typeface="+mj-lt"/>
              <a:buAutoNum type="arabicParenR" startAt="7"/>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Staff have little authority to take action when something unexpected happens</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a:spcBef>
                <a:spcPts val="450"/>
              </a:spcBef>
              <a:buClr>
                <a:schemeClr val="tx1">
                  <a:lumMod val="75000"/>
                  <a:lumOff val="25000"/>
                </a:schemeClr>
              </a:buClr>
              <a:buFont typeface="+mj-lt"/>
              <a:buAutoNum type="arabicParenR" startAt="7"/>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Many staffs has lack of skills and expertise that needed to respond to unforeseen circumstances</a:t>
            </a:r>
          </a:p>
        </p:txBody>
      </p:sp>
      <p:sp>
        <p:nvSpPr>
          <p:cNvPr id="6" name="Rectangle 2">
            <a:extLst>
              <a:ext uri="{FF2B5EF4-FFF2-40B4-BE49-F238E27FC236}">
                <a16:creationId xmlns:a16="http://schemas.microsoft.com/office/drawing/2014/main" id="{2E6E09F4-38A8-4917-943D-54811C1FF67F}"/>
              </a:ext>
            </a:extLst>
          </p:cNvPr>
          <p:cNvSpPr txBox="1">
            <a:spLocks noChangeArrowheads="1"/>
          </p:cNvSpPr>
          <p:nvPr/>
        </p:nvSpPr>
        <p:spPr bwMode="auto">
          <a:xfrm>
            <a:off x="395288" y="188913"/>
            <a:ext cx="8353425" cy="1142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4.1 Safety Awareness and Environmental Awareness (2/2)</a:t>
            </a:r>
          </a:p>
        </p:txBody>
      </p:sp>
      <p:sp>
        <p:nvSpPr>
          <p:cNvPr id="2" name="フッター プレースホルダー 1">
            <a:extLst>
              <a:ext uri="{FF2B5EF4-FFF2-40B4-BE49-F238E27FC236}">
                <a16:creationId xmlns:a16="http://schemas.microsoft.com/office/drawing/2014/main" id="{C7D811AE-F083-467D-8CB2-58EED5D60682}"/>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AEADF18-E5DC-42DD-928E-768CDB6C48BC}"/>
              </a:ext>
            </a:extLst>
          </p:cNvPr>
          <p:cNvSpPr>
            <a:spLocks noGrp="1"/>
          </p:cNvSpPr>
          <p:nvPr>
            <p:ph type="sldNum" sz="quarter" idx="12"/>
          </p:nvPr>
        </p:nvSpPr>
        <p:spPr/>
        <p:txBody>
          <a:bodyPr/>
          <a:lstStyle/>
          <a:p>
            <a:fld id="{613E9692-C90D-4349-9E86-60BDB96A9591}" type="slidenum">
              <a:rPr lang="en-US" altLang="ja-JP" smtClean="0"/>
              <a:pPr/>
              <a:t>47</a:t>
            </a:fld>
            <a:endParaRPr lang="en-US" altLang="ja-JP"/>
          </a:p>
        </p:txBody>
      </p:sp>
    </p:spTree>
    <p:extLst>
      <p:ext uri="{BB962C8B-B14F-4D97-AF65-F5344CB8AC3E}">
        <p14:creationId xmlns:p14="http://schemas.microsoft.com/office/powerpoint/2010/main" val="44190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450753" y="1543314"/>
            <a:ext cx="8147815" cy="1509947"/>
          </a:xfrm>
        </p:spPr>
        <p:txBody>
          <a:bodyPr>
            <a:noAutofit/>
          </a:bodyPr>
          <a:lstStyle/>
          <a:p>
            <a:pPr marL="722313" indent="-722313">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10) During discussions, it is uncommon for people to question the basis of the discussion</a:t>
            </a:r>
          </a:p>
        </p:txBody>
      </p:sp>
      <p:sp>
        <p:nvSpPr>
          <p:cNvPr id="5" name="テキスト ボックス 4">
            <a:extLst>
              <a:ext uri="{FF2B5EF4-FFF2-40B4-BE49-F238E27FC236}">
                <a16:creationId xmlns:a16="http://schemas.microsoft.com/office/drawing/2014/main" id="{861DB432-E20A-404E-B864-47F4B39B1735}"/>
              </a:ext>
            </a:extLst>
          </p:cNvPr>
          <p:cNvSpPr txBox="1"/>
          <p:nvPr/>
        </p:nvSpPr>
        <p:spPr>
          <a:xfrm>
            <a:off x="563049" y="5282602"/>
            <a:ext cx="8369397" cy="892552"/>
          </a:xfrm>
          <a:prstGeom prst="rect">
            <a:avLst/>
          </a:prstGeom>
          <a:noFill/>
          <a:ln>
            <a:solidFill>
              <a:schemeClr val="tx1"/>
            </a:solidFill>
          </a:ln>
        </p:spPr>
        <p:txBody>
          <a:bodyPr wrap="square" rtlCol="0">
            <a:spAutoFit/>
          </a:bodyPr>
          <a:lstStyle/>
          <a:p>
            <a:r>
              <a:rPr kumimoji="1"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These situations are not favourable. </a:t>
            </a:r>
            <a:br>
              <a:rPr kumimoji="1"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600" dirty="0">
                <a:latin typeface="BIZ UDPゴシック" panose="020B0400000000000000" pitchFamily="34" charset="-128"/>
                <a:ea typeface="BIZ UDPゴシック" panose="020B0400000000000000" pitchFamily="34" charset="-128"/>
                <a:cs typeface="Arial" panose="020B0604020202020204" pitchFamily="34" charset="0"/>
              </a:rPr>
              <a:t>It is important that such things do not occur.</a:t>
            </a:r>
          </a:p>
        </p:txBody>
      </p:sp>
      <p:sp>
        <p:nvSpPr>
          <p:cNvPr id="6" name="Rectangle 2">
            <a:extLst>
              <a:ext uri="{FF2B5EF4-FFF2-40B4-BE49-F238E27FC236}">
                <a16:creationId xmlns:a16="http://schemas.microsoft.com/office/drawing/2014/main" id="{2E6E09F4-38A8-4917-943D-54811C1FF67F}"/>
              </a:ext>
            </a:extLst>
          </p:cNvPr>
          <p:cNvSpPr txBox="1">
            <a:spLocks noChangeArrowheads="1"/>
          </p:cNvSpPr>
          <p:nvPr/>
        </p:nvSpPr>
        <p:spPr bwMode="auto">
          <a:xfrm>
            <a:off x="395288" y="188913"/>
            <a:ext cx="8353425" cy="1142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4.1 Safety Awareness and Environmental Awareness (2/2)</a:t>
            </a:r>
          </a:p>
        </p:txBody>
      </p:sp>
      <p:sp>
        <p:nvSpPr>
          <p:cNvPr id="2" name="フッター プレースホルダー 1">
            <a:extLst>
              <a:ext uri="{FF2B5EF4-FFF2-40B4-BE49-F238E27FC236}">
                <a16:creationId xmlns:a16="http://schemas.microsoft.com/office/drawing/2014/main" id="{C7D811AE-F083-467D-8CB2-58EED5D60682}"/>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AEADF18-E5DC-42DD-928E-768CDB6C48BC}"/>
              </a:ext>
            </a:extLst>
          </p:cNvPr>
          <p:cNvSpPr>
            <a:spLocks noGrp="1"/>
          </p:cNvSpPr>
          <p:nvPr>
            <p:ph type="sldNum" sz="quarter" idx="12"/>
          </p:nvPr>
        </p:nvSpPr>
        <p:spPr/>
        <p:txBody>
          <a:bodyPr/>
          <a:lstStyle/>
          <a:p>
            <a:fld id="{613E9692-C90D-4349-9E86-60BDB96A9591}" type="slidenum">
              <a:rPr lang="en-US" altLang="ja-JP" smtClean="0"/>
              <a:pPr/>
              <a:t>48</a:t>
            </a:fld>
            <a:endParaRPr lang="en-US" altLang="ja-JP"/>
          </a:p>
        </p:txBody>
      </p:sp>
      <p:sp>
        <p:nvSpPr>
          <p:cNvPr id="7" name="コンテンツ プレースホルダー 2">
            <a:extLst>
              <a:ext uri="{FF2B5EF4-FFF2-40B4-BE49-F238E27FC236}">
                <a16:creationId xmlns:a16="http://schemas.microsoft.com/office/drawing/2014/main" id="{EFD69CE6-2C04-4DF5-8F4E-1CBDCD0937BB}"/>
              </a:ext>
            </a:extLst>
          </p:cNvPr>
          <p:cNvSpPr txBox="1">
            <a:spLocks/>
          </p:cNvSpPr>
          <p:nvPr/>
        </p:nvSpPr>
        <p:spPr bwMode="auto">
          <a:xfrm>
            <a:off x="450753" y="2940958"/>
            <a:ext cx="8369397" cy="404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25475" indent="-625475">
              <a:spcBef>
                <a:spcPts val="450"/>
              </a:spcBef>
              <a:buClr>
                <a:schemeClr val="tx1">
                  <a:lumMod val="75000"/>
                  <a:lumOff val="25000"/>
                </a:schemeClr>
              </a:buClr>
              <a:buFontTx/>
              <a:buNone/>
            </a:pPr>
            <a: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t>11) People are often blamed for their </a:t>
            </a:r>
            <a:b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t> mistakes</a:t>
            </a:r>
          </a:p>
        </p:txBody>
      </p:sp>
      <p:sp>
        <p:nvSpPr>
          <p:cNvPr id="8" name="コンテンツ プレースホルダー 2">
            <a:extLst>
              <a:ext uri="{FF2B5EF4-FFF2-40B4-BE49-F238E27FC236}">
                <a16:creationId xmlns:a16="http://schemas.microsoft.com/office/drawing/2014/main" id="{430976A5-ECC9-40E3-81CC-44EA0695A9B7}"/>
              </a:ext>
            </a:extLst>
          </p:cNvPr>
          <p:cNvSpPr txBox="1">
            <a:spLocks/>
          </p:cNvSpPr>
          <p:nvPr/>
        </p:nvSpPr>
        <p:spPr bwMode="auto">
          <a:xfrm>
            <a:off x="482838" y="4067200"/>
            <a:ext cx="8369397" cy="1706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625475" indent="-625475">
              <a:spcBef>
                <a:spcPts val="450"/>
              </a:spcBef>
              <a:buClr>
                <a:schemeClr val="tx1">
                  <a:lumMod val="75000"/>
                  <a:lumOff val="25000"/>
                </a:schemeClr>
              </a:buClr>
              <a:buFontTx/>
              <a:buNone/>
            </a:pPr>
            <a: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t>12)There is an atmosphere in which it is difficult to ask others for help</a:t>
            </a:r>
          </a:p>
        </p:txBody>
      </p:sp>
    </p:spTree>
    <p:extLst>
      <p:ext uri="{BB962C8B-B14F-4D97-AF65-F5344CB8AC3E}">
        <p14:creationId xmlns:p14="http://schemas.microsoft.com/office/powerpoint/2010/main" val="36382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left)">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606503" y="3004858"/>
            <a:ext cx="8213647" cy="2712413"/>
          </a:xfrm>
        </p:spPr>
        <p:txBody>
          <a:bodyPr>
            <a:noAutofit/>
          </a:bodyPr>
          <a:lstStyle/>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Have good communication about work on site</a:t>
            </a:r>
          </a:p>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Site managers call each worker by name and talks to them</a:t>
            </a:r>
          </a:p>
          <a:p>
            <a:pPr marL="457200" indent="-457200">
              <a:spcBef>
                <a:spcPts val="450"/>
              </a:spcBef>
              <a:buClr>
                <a:schemeClr val="tx1">
                  <a:lumMod val="75000"/>
                  <a:lumOff val="25000"/>
                </a:schemeClr>
              </a:buClr>
              <a:buFont typeface="+mj-lt"/>
              <a:buAutoNum type="arabicParenR"/>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Opinions can be expressed regarding work or safety, regardless of rank or level</a:t>
            </a:r>
          </a:p>
        </p:txBody>
      </p:sp>
      <p:sp>
        <p:nvSpPr>
          <p:cNvPr id="5" name="Rectangle 2">
            <a:extLst>
              <a:ext uri="{FF2B5EF4-FFF2-40B4-BE49-F238E27FC236}">
                <a16:creationId xmlns:a16="http://schemas.microsoft.com/office/drawing/2014/main" id="{0DDC9A7E-6D91-489A-BF28-4C213903FAEE}"/>
              </a:ext>
            </a:extLst>
          </p:cNvPr>
          <p:cNvSpPr txBox="1">
            <a:spLocks noChangeArrowheads="1"/>
          </p:cNvSpPr>
          <p:nvPr/>
        </p:nvSpPr>
        <p:spPr bwMode="auto">
          <a:xfrm>
            <a:off x="308790" y="151843"/>
            <a:ext cx="8748712" cy="116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4.2 Safety Climate of the Field Department (1/2)</a:t>
            </a:r>
          </a:p>
        </p:txBody>
      </p:sp>
      <p:sp>
        <p:nvSpPr>
          <p:cNvPr id="6" name="テキスト ボックス 5">
            <a:extLst>
              <a:ext uri="{FF2B5EF4-FFF2-40B4-BE49-F238E27FC236}">
                <a16:creationId xmlns:a16="http://schemas.microsoft.com/office/drawing/2014/main" id="{DAFAE3A3-7D47-40C9-AD19-A71399F184A2}"/>
              </a:ext>
            </a:extLst>
          </p:cNvPr>
          <p:cNvSpPr txBox="1"/>
          <p:nvPr/>
        </p:nvSpPr>
        <p:spPr>
          <a:xfrm>
            <a:off x="740663" y="1542829"/>
            <a:ext cx="7811337" cy="954107"/>
          </a:xfrm>
          <a:prstGeom prst="rect">
            <a:avLst/>
          </a:prstGeom>
          <a:noFill/>
          <a:ln>
            <a:solidFill>
              <a:schemeClr val="tx1"/>
            </a:solidFill>
          </a:ln>
        </p:spPr>
        <p:txBody>
          <a:bodyPr wrap="square" rtlCol="0">
            <a:spAutoFit/>
          </a:bodyPr>
          <a:lstStyle/>
          <a:p>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It is necessary that.. </a:t>
            </a:r>
            <a:b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the following be practiced on site.</a:t>
            </a:r>
            <a:endPar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B5537E01-D99E-4DFF-9C8A-7FAE0DAB61F4}"/>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D9C7913C-410E-43E3-BB60-7CE8005FBD51}"/>
              </a:ext>
            </a:extLst>
          </p:cNvPr>
          <p:cNvSpPr>
            <a:spLocks noGrp="1"/>
          </p:cNvSpPr>
          <p:nvPr>
            <p:ph type="sldNum" sz="quarter" idx="12"/>
          </p:nvPr>
        </p:nvSpPr>
        <p:spPr/>
        <p:txBody>
          <a:bodyPr/>
          <a:lstStyle/>
          <a:p>
            <a:fld id="{613E9692-C90D-4349-9E86-60BDB96A9591}" type="slidenum">
              <a:rPr lang="en-US" altLang="ja-JP" smtClean="0"/>
              <a:pPr/>
              <a:t>49</a:t>
            </a:fld>
            <a:endParaRPr lang="en-US" altLang="ja-JP"/>
          </a:p>
        </p:txBody>
      </p:sp>
    </p:spTree>
    <p:extLst>
      <p:ext uri="{BB962C8B-B14F-4D97-AF65-F5344CB8AC3E}">
        <p14:creationId xmlns:p14="http://schemas.microsoft.com/office/powerpoint/2010/main" val="9633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ontent Placeholder 90">
            <a:extLst>
              <a:ext uri="{FF2B5EF4-FFF2-40B4-BE49-F238E27FC236}">
                <a16:creationId xmlns:a16="http://schemas.microsoft.com/office/drawing/2014/main" id="{3FE8C7BA-D675-4F56-84A3-8B62E0E94B7E}"/>
              </a:ext>
            </a:extLst>
          </p:cNvPr>
          <p:cNvSpPr>
            <a:spLocks noGrp="1"/>
          </p:cNvSpPr>
          <p:nvPr>
            <p:ph sz="half" idx="2"/>
          </p:nvPr>
        </p:nvSpPr>
        <p:spPr>
          <a:xfrm>
            <a:off x="660399" y="3026403"/>
            <a:ext cx="4483454" cy="2739500"/>
          </a:xfrm>
          <a:solidFill>
            <a:srgbClr val="FFFFCC"/>
          </a:solidFill>
        </p:spPr>
        <p:txBody>
          <a:bodyPr vert="horz" wrap="square" lIns="0" tIns="34290" rIns="0" bIns="34290" numCol="1" rtlCol="0" anchor="t" anchorCtr="0" compatLnSpc="1">
            <a:prstTxWarp prst="textNoShape">
              <a:avLst/>
            </a:prstTxWarp>
            <a:normAutofit fontScale="92500"/>
          </a:bodyPr>
          <a:lstStyle/>
          <a:p>
            <a:pPr>
              <a:buFont typeface="Wingdings" panose="05000000000000000000" pitchFamily="2" charset="2"/>
              <a:buChar char="Ø"/>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What is your awareness of the issues?</a:t>
            </a:r>
          </a:p>
          <a:p>
            <a:pPr>
              <a:buFont typeface="Wingdings" panose="05000000000000000000" pitchFamily="2" charset="2"/>
              <a:buChar char="Ø"/>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Why is that?</a:t>
            </a:r>
          </a:p>
          <a:p>
            <a:pPr>
              <a:buFont typeface="Wingdings" panose="05000000000000000000" pitchFamily="2" charset="2"/>
              <a:buChar char="Ø"/>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What are the solutions?</a:t>
            </a:r>
          </a:p>
          <a:p>
            <a:pPr>
              <a:buFont typeface="Wingdings" panose="05000000000000000000" pitchFamily="2" charset="2"/>
              <a:buChar char="Ø"/>
            </a:pP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What are the challenges to be solved?</a:t>
            </a:r>
          </a:p>
        </p:txBody>
      </p:sp>
      <p:pic>
        <p:nvPicPr>
          <p:cNvPr id="93" name="図 92">
            <a:extLst>
              <a:ext uri="{FF2B5EF4-FFF2-40B4-BE49-F238E27FC236}">
                <a16:creationId xmlns:a16="http://schemas.microsoft.com/office/drawing/2014/main" id="{C634F768-74E8-4DCA-BCEA-762AE1B81629}"/>
              </a:ext>
            </a:extLst>
          </p:cNvPr>
          <p:cNvPicPr>
            <a:picLocks noChangeAspect="1"/>
          </p:cNvPicPr>
          <p:nvPr/>
        </p:nvPicPr>
        <p:blipFill rotWithShape="1">
          <a:blip r:embed="rId3"/>
          <a:srcRect l="1419" r="8953" b="3"/>
          <a:stretch/>
        </p:blipFill>
        <p:spPr>
          <a:xfrm>
            <a:off x="5708927" y="857258"/>
            <a:ext cx="3433918" cy="2547739"/>
          </a:xfrm>
          <a:prstGeom prst="rect">
            <a:avLst/>
          </a:prstGeom>
        </p:spPr>
      </p:pic>
      <p:pic>
        <p:nvPicPr>
          <p:cNvPr id="90" name="コンテンツ プレースホルダー 89">
            <a:extLst>
              <a:ext uri="{FF2B5EF4-FFF2-40B4-BE49-F238E27FC236}">
                <a16:creationId xmlns:a16="http://schemas.microsoft.com/office/drawing/2014/main" id="{FD3B574C-2AFC-472F-B33B-785315F69D5D}"/>
              </a:ext>
            </a:extLst>
          </p:cNvPr>
          <p:cNvPicPr>
            <a:picLocks noGrp="1" noChangeAspect="1"/>
          </p:cNvPicPr>
          <p:nvPr>
            <p:ph sz="half" idx="1"/>
          </p:nvPr>
        </p:nvPicPr>
        <p:blipFill rotWithShape="1">
          <a:blip r:embed="rId4"/>
          <a:srcRect l="3920" r="12823"/>
          <a:stretch/>
        </p:blipFill>
        <p:spPr>
          <a:xfrm>
            <a:off x="5708927" y="3453004"/>
            <a:ext cx="3435073" cy="2547746"/>
          </a:xfrm>
          <a:prstGeom prst="rect">
            <a:avLst/>
          </a:prstGeom>
        </p:spPr>
      </p:pic>
      <p:sp>
        <p:nvSpPr>
          <p:cNvPr id="15" name="Rectangle 2">
            <a:extLst>
              <a:ext uri="{FF2B5EF4-FFF2-40B4-BE49-F238E27FC236}">
                <a16:creationId xmlns:a16="http://schemas.microsoft.com/office/drawing/2014/main" id="{277DA863-9AA5-4A26-A599-6633F42E54A9}"/>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1.1 Firstly...</a:t>
            </a:r>
          </a:p>
        </p:txBody>
      </p:sp>
      <p:sp>
        <p:nvSpPr>
          <p:cNvPr id="8" name="コンテンツ プレースホルダー 2">
            <a:extLst>
              <a:ext uri="{FF2B5EF4-FFF2-40B4-BE49-F238E27FC236}">
                <a16:creationId xmlns:a16="http://schemas.microsoft.com/office/drawing/2014/main" id="{E132979F-7F80-4960-BFBE-6C501D4D189A}"/>
              </a:ext>
            </a:extLst>
          </p:cNvPr>
          <p:cNvSpPr txBox="1">
            <a:spLocks/>
          </p:cNvSpPr>
          <p:nvPr/>
        </p:nvSpPr>
        <p:spPr bwMode="auto">
          <a:xfrm>
            <a:off x="365983" y="1391128"/>
            <a:ext cx="5120417" cy="10953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a:buFontTx/>
              <a:buNone/>
            </a:pPr>
            <a: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t>How do you all feel about the current situation?</a:t>
            </a:r>
            <a:endParaRPr lang="en-GB" altLang="ja-JP" sz="2700" kern="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CBC7AEF5-D5D0-4B15-AB31-8B0F92838E7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8F9A01ED-9BAE-43DD-A6F3-C7D3F64600AE}"/>
              </a:ext>
            </a:extLst>
          </p:cNvPr>
          <p:cNvSpPr>
            <a:spLocks noGrp="1"/>
          </p:cNvSpPr>
          <p:nvPr>
            <p:ph type="sldNum" sz="quarter" idx="12"/>
          </p:nvPr>
        </p:nvSpPr>
        <p:spPr/>
        <p:txBody>
          <a:bodyPr/>
          <a:lstStyle/>
          <a:p>
            <a:fld id="{0CA0532D-3822-4612-902B-C70DD21A3D64}" type="slidenum">
              <a:rPr lang="en-US" altLang="ja-JP" smtClean="0"/>
              <a:pPr/>
              <a:t>5</a:t>
            </a:fld>
            <a:endParaRPr lang="en-US" altLang="ja-JP"/>
          </a:p>
        </p:txBody>
      </p:sp>
    </p:spTree>
    <p:extLst>
      <p:ext uri="{BB962C8B-B14F-4D97-AF65-F5344CB8AC3E}">
        <p14:creationId xmlns:p14="http://schemas.microsoft.com/office/powerpoint/2010/main" val="943660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67285" y="1537574"/>
            <a:ext cx="7975050" cy="2411624"/>
          </a:xfrm>
        </p:spPr>
        <p:txBody>
          <a:bodyPr>
            <a:noAutofit/>
          </a:bodyPr>
          <a:lstStyle/>
          <a:p>
            <a:pPr marL="546100" indent="-546100">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4) Site managers are not only concerned with productivity and safety, but also pay attention to the issues of each worker</a:t>
            </a:r>
          </a:p>
          <a:p>
            <a:pPr marL="0" indent="0">
              <a:spcBef>
                <a:spcPts val="450"/>
              </a:spcBef>
              <a:buClr>
                <a:schemeClr val="tx1">
                  <a:lumMod val="75000"/>
                  <a:lumOff val="25000"/>
                </a:schemeClr>
              </a:buClr>
              <a:buNone/>
            </a:pP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546100" indent="-546100">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5) There are site specific safety systems and activities</a:t>
            </a:r>
          </a:p>
        </p:txBody>
      </p:sp>
      <p:sp>
        <p:nvSpPr>
          <p:cNvPr id="5" name="Rectangle 2">
            <a:extLst>
              <a:ext uri="{FF2B5EF4-FFF2-40B4-BE49-F238E27FC236}">
                <a16:creationId xmlns:a16="http://schemas.microsoft.com/office/drawing/2014/main" id="{0DDC9A7E-6D91-489A-BF28-4C213903FAEE}"/>
              </a:ext>
            </a:extLst>
          </p:cNvPr>
          <p:cNvSpPr txBox="1">
            <a:spLocks noChangeArrowheads="1"/>
          </p:cNvSpPr>
          <p:nvPr/>
        </p:nvSpPr>
        <p:spPr bwMode="auto">
          <a:xfrm>
            <a:off x="308790" y="151843"/>
            <a:ext cx="8748712" cy="1165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4.2 Safety Climate of the Field Department (1/2)</a:t>
            </a:r>
          </a:p>
        </p:txBody>
      </p:sp>
      <p:sp>
        <p:nvSpPr>
          <p:cNvPr id="2" name="フッター プレースホルダー 1">
            <a:extLst>
              <a:ext uri="{FF2B5EF4-FFF2-40B4-BE49-F238E27FC236}">
                <a16:creationId xmlns:a16="http://schemas.microsoft.com/office/drawing/2014/main" id="{B5537E01-D99E-4DFF-9C8A-7FAE0DAB61F4}"/>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D9C7913C-410E-43E3-BB60-7CE8005FBD51}"/>
              </a:ext>
            </a:extLst>
          </p:cNvPr>
          <p:cNvSpPr>
            <a:spLocks noGrp="1"/>
          </p:cNvSpPr>
          <p:nvPr>
            <p:ph type="sldNum" sz="quarter" idx="12"/>
          </p:nvPr>
        </p:nvSpPr>
        <p:spPr/>
        <p:txBody>
          <a:bodyPr/>
          <a:lstStyle/>
          <a:p>
            <a:fld id="{613E9692-C90D-4349-9E86-60BDB96A9591}" type="slidenum">
              <a:rPr lang="en-US" altLang="ja-JP" smtClean="0"/>
              <a:pPr/>
              <a:t>50</a:t>
            </a:fld>
            <a:endParaRPr lang="en-US" altLang="ja-JP"/>
          </a:p>
        </p:txBody>
      </p:sp>
      <p:pic>
        <p:nvPicPr>
          <p:cNvPr id="7" name="図 6">
            <a:extLst>
              <a:ext uri="{FF2B5EF4-FFF2-40B4-BE49-F238E27FC236}">
                <a16:creationId xmlns:a16="http://schemas.microsoft.com/office/drawing/2014/main" id="{5604CEF5-F23C-46CC-84F3-9A7C0A16E4A1}"/>
              </a:ext>
            </a:extLst>
          </p:cNvPr>
          <p:cNvPicPr>
            <a:picLocks noChangeAspect="1"/>
          </p:cNvPicPr>
          <p:nvPr/>
        </p:nvPicPr>
        <p:blipFill rotWithShape="1">
          <a:blip r:embed="rId3"/>
          <a:srcRect l="42982" t="25126" r="7895" b="40987"/>
          <a:stretch/>
        </p:blipFill>
        <p:spPr>
          <a:xfrm>
            <a:off x="4572000" y="4361466"/>
            <a:ext cx="4491789" cy="1742953"/>
          </a:xfrm>
          <a:prstGeom prst="rect">
            <a:avLst/>
          </a:prstGeom>
        </p:spPr>
      </p:pic>
      <p:sp>
        <p:nvSpPr>
          <p:cNvPr id="8" name="正方形/長方形 7">
            <a:extLst>
              <a:ext uri="{FF2B5EF4-FFF2-40B4-BE49-F238E27FC236}">
                <a16:creationId xmlns:a16="http://schemas.microsoft.com/office/drawing/2014/main" id="{B6A21C0A-9DF4-4639-A8D0-31535BDD8F0E}"/>
              </a:ext>
            </a:extLst>
          </p:cNvPr>
          <p:cNvSpPr/>
          <p:nvPr/>
        </p:nvSpPr>
        <p:spPr>
          <a:xfrm>
            <a:off x="1599888" y="5672161"/>
            <a:ext cx="2954922" cy="430887"/>
          </a:xfrm>
          <a:prstGeom prst="rect">
            <a:avLst/>
          </a:prstGeom>
        </p:spPr>
        <p:txBody>
          <a:bodyPr wrap="square">
            <a:spAutoFit/>
          </a:bodyPr>
          <a:lstStyle/>
          <a:p>
            <a:r>
              <a:rPr lang="en-US" altLang="ja-JP" sz="1100" dirty="0">
                <a:solidFill>
                  <a:schemeClr val="bg1">
                    <a:lumMod val="65000"/>
                  </a:schemeClr>
                </a:solidFill>
              </a:rPr>
              <a:t>https://</a:t>
            </a:r>
            <a:r>
              <a:rPr lang="en-US" altLang="ja-JP" sz="1100" dirty="0" err="1">
                <a:solidFill>
                  <a:schemeClr val="bg1">
                    <a:lumMod val="65000"/>
                  </a:schemeClr>
                </a:solidFill>
              </a:rPr>
              <a:t>www.osakametro.co.jp</a:t>
            </a:r>
            <a:r>
              <a:rPr lang="en-US" altLang="ja-JP" sz="1100" dirty="0">
                <a:solidFill>
                  <a:schemeClr val="bg1">
                    <a:lumMod val="65000"/>
                  </a:schemeClr>
                </a:solidFill>
              </a:rPr>
              <a:t>/safety/library/</a:t>
            </a:r>
            <a:r>
              <a:rPr lang="en-US" altLang="ja-JP" sz="1100" dirty="0" err="1">
                <a:solidFill>
                  <a:schemeClr val="bg1">
                    <a:lumMod val="65000"/>
                  </a:schemeClr>
                </a:solidFill>
              </a:rPr>
              <a:t>anzenhoukokusho</a:t>
            </a:r>
            <a:r>
              <a:rPr lang="en-US" altLang="ja-JP" sz="1100" dirty="0">
                <a:solidFill>
                  <a:schemeClr val="bg1">
                    <a:lumMod val="65000"/>
                  </a:schemeClr>
                </a:solidFill>
              </a:rPr>
              <a:t>/2020/</a:t>
            </a:r>
            <a:r>
              <a:rPr lang="en-US" altLang="ja-JP" sz="1100" dirty="0" err="1">
                <a:solidFill>
                  <a:schemeClr val="bg1">
                    <a:lumMod val="65000"/>
                  </a:schemeClr>
                </a:solidFill>
              </a:rPr>
              <a:t>7_jinzaiikusei.pdf</a:t>
            </a:r>
            <a:endParaRPr lang="ja-JP" altLang="en-US" sz="1100" dirty="0">
              <a:solidFill>
                <a:schemeClr val="bg1">
                  <a:lumMod val="65000"/>
                </a:schemeClr>
              </a:solidFill>
            </a:endParaRPr>
          </a:p>
        </p:txBody>
      </p:sp>
      <p:sp>
        <p:nvSpPr>
          <p:cNvPr id="9" name="コンテンツ プレースホルダー 2">
            <a:extLst>
              <a:ext uri="{FF2B5EF4-FFF2-40B4-BE49-F238E27FC236}">
                <a16:creationId xmlns:a16="http://schemas.microsoft.com/office/drawing/2014/main" id="{347241DC-FD49-4061-8C5A-8A1E139BD536}"/>
              </a:ext>
            </a:extLst>
          </p:cNvPr>
          <p:cNvSpPr txBox="1">
            <a:spLocks/>
          </p:cNvSpPr>
          <p:nvPr/>
        </p:nvSpPr>
        <p:spPr bwMode="auto">
          <a:xfrm>
            <a:off x="4868881" y="6038880"/>
            <a:ext cx="4144674" cy="3055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546100" indent="-546100">
              <a:spcBef>
                <a:spcPts val="450"/>
              </a:spcBef>
              <a:buClr>
                <a:schemeClr val="tx1">
                  <a:lumMod val="75000"/>
                  <a:lumOff val="25000"/>
                </a:schemeClr>
              </a:buClr>
              <a:buFontTx/>
              <a:buNone/>
            </a:pPr>
            <a:r>
              <a:rPr lang="en-GB" altLang="ja-JP" sz="1600" kern="0" dirty="0">
                <a:solidFill>
                  <a:srgbClr val="002060"/>
                </a:solidFill>
                <a:latin typeface="BIZ UDPゴシック" panose="020B0400000000000000" pitchFamily="34" charset="-128"/>
                <a:ea typeface="BIZ UDPゴシック" panose="020B0400000000000000" pitchFamily="34" charset="-128"/>
                <a:cs typeface="Arial" panose="020B0604020202020204" pitchFamily="34" charset="0"/>
              </a:rPr>
              <a:t>“Safety Contest” in Osaka Metro</a:t>
            </a:r>
          </a:p>
        </p:txBody>
      </p:sp>
    </p:spTree>
    <p:extLst>
      <p:ext uri="{BB962C8B-B14F-4D97-AF65-F5344CB8AC3E}">
        <p14:creationId xmlns:p14="http://schemas.microsoft.com/office/powerpoint/2010/main" val="36835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76950" y="1876875"/>
            <a:ext cx="8213647" cy="3618465"/>
          </a:xfrm>
        </p:spPr>
        <p:txBody>
          <a:bodyPr>
            <a:noAutofit/>
          </a:bodyPr>
          <a:lstStyle/>
          <a:p>
            <a:pPr marL="457200" indent="-457200">
              <a:spcBef>
                <a:spcPts val="450"/>
              </a:spcBef>
              <a:buClr>
                <a:schemeClr val="tx1">
                  <a:lumMod val="75000"/>
                  <a:lumOff val="25000"/>
                </a:schemeClr>
              </a:buClr>
              <a:buFont typeface="+mj-lt"/>
              <a:buAutoNum type="arabicParenR" startAt="6"/>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The site is thoroughly organized and tidy</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57200" indent="-457200">
              <a:spcBef>
                <a:spcPts val="450"/>
              </a:spcBef>
              <a:buClr>
                <a:schemeClr val="tx1">
                  <a:lumMod val="75000"/>
                  <a:lumOff val="25000"/>
                </a:schemeClr>
              </a:buClr>
              <a:buFont typeface="+mj-lt"/>
              <a:buAutoNum type="arabicParenR" startAt="6"/>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Danger prediction training and education is carried out assuming various accident patterns</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457200" indent="-457200">
              <a:spcBef>
                <a:spcPts val="450"/>
              </a:spcBef>
              <a:buClr>
                <a:schemeClr val="tx1">
                  <a:lumMod val="75000"/>
                  <a:lumOff val="25000"/>
                </a:schemeClr>
              </a:buClr>
              <a:buFont typeface="+mj-lt"/>
              <a:buAutoNum type="arabicParenR" startAt="6"/>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Not only are compliance manuals prepared, but safety measures are actively carried out</a:t>
            </a:r>
          </a:p>
        </p:txBody>
      </p:sp>
      <p:sp>
        <p:nvSpPr>
          <p:cNvPr id="5" name="Rectangle 2">
            <a:extLst>
              <a:ext uri="{FF2B5EF4-FFF2-40B4-BE49-F238E27FC236}">
                <a16:creationId xmlns:a16="http://schemas.microsoft.com/office/drawing/2014/main" id="{0DDC9A7E-6D91-489A-BF28-4C213903FAEE}"/>
              </a:ext>
            </a:extLst>
          </p:cNvPr>
          <p:cNvSpPr txBox="1">
            <a:spLocks noChangeArrowheads="1"/>
          </p:cNvSpPr>
          <p:nvPr/>
        </p:nvSpPr>
        <p:spPr bwMode="auto">
          <a:xfrm>
            <a:off x="210065" y="213627"/>
            <a:ext cx="8637373" cy="1211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4.2 Safety Climate of the Field Department (2/2)</a:t>
            </a:r>
          </a:p>
        </p:txBody>
      </p:sp>
      <p:sp>
        <p:nvSpPr>
          <p:cNvPr id="2" name="フッター プレースホルダー 1">
            <a:extLst>
              <a:ext uri="{FF2B5EF4-FFF2-40B4-BE49-F238E27FC236}">
                <a16:creationId xmlns:a16="http://schemas.microsoft.com/office/drawing/2014/main" id="{E0155B59-7C96-48B0-BA4A-43CAC21A24F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B0F5DF2-34ED-4CE3-862F-0B051FD1A35F}"/>
              </a:ext>
            </a:extLst>
          </p:cNvPr>
          <p:cNvSpPr>
            <a:spLocks noGrp="1"/>
          </p:cNvSpPr>
          <p:nvPr>
            <p:ph type="sldNum" sz="quarter" idx="12"/>
          </p:nvPr>
        </p:nvSpPr>
        <p:spPr/>
        <p:txBody>
          <a:bodyPr/>
          <a:lstStyle/>
          <a:p>
            <a:fld id="{613E9692-C90D-4349-9E86-60BDB96A9591}" type="slidenum">
              <a:rPr lang="en-US" altLang="ja-JP" smtClean="0"/>
              <a:pPr/>
              <a:t>51</a:t>
            </a:fld>
            <a:endParaRPr lang="en-US" altLang="ja-JP"/>
          </a:p>
        </p:txBody>
      </p:sp>
    </p:spTree>
    <p:extLst>
      <p:ext uri="{BB962C8B-B14F-4D97-AF65-F5344CB8AC3E}">
        <p14:creationId xmlns:p14="http://schemas.microsoft.com/office/powerpoint/2010/main" val="219055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58D49F6-C933-43F5-94EC-9DA22CE5279B}"/>
              </a:ext>
            </a:extLst>
          </p:cNvPr>
          <p:cNvSpPr>
            <a:spLocks noGrp="1"/>
          </p:cNvSpPr>
          <p:nvPr>
            <p:ph idx="1"/>
          </p:nvPr>
        </p:nvSpPr>
        <p:spPr>
          <a:xfrm>
            <a:off x="576950" y="1941043"/>
            <a:ext cx="8213647" cy="2967841"/>
          </a:xfrm>
        </p:spPr>
        <p:txBody>
          <a:bodyPr>
            <a:noAutofit/>
          </a:bodyPr>
          <a:lstStyle/>
          <a:p>
            <a:pPr marL="0" indent="0">
              <a:spcBef>
                <a:spcPts val="450"/>
              </a:spcBef>
              <a:buClr>
                <a:schemeClr val="tx1">
                  <a:lumMod val="75000"/>
                  <a:lumOff val="25000"/>
                </a:schemeClr>
              </a:buClr>
              <a:buNone/>
            </a:pPr>
            <a:r>
              <a:rPr lang="ja-JP" altLang="en-US" sz="2700" dirty="0">
                <a:latin typeface="BIZ UDPゴシック" panose="020B0400000000000000" pitchFamily="34" charset="-128"/>
                <a:ea typeface="BIZ UDPゴシック" panose="020B0400000000000000" pitchFamily="34" charset="-128"/>
                <a:cs typeface="Arial" panose="020B0604020202020204" pitchFamily="34" charset="0"/>
              </a:rPr>
              <a:t>９） </a:t>
            </a: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The abilities of workers are respected</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endPar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endParaRPr>
          </a:p>
          <a:p>
            <a:pPr marL="625475" indent="-625475">
              <a:spcBef>
                <a:spcPts val="450"/>
              </a:spcBef>
              <a:buClr>
                <a:schemeClr val="tx1">
                  <a:lumMod val="75000"/>
                  <a:lumOff val="25000"/>
                </a:schemeClr>
              </a:buClr>
              <a:buNone/>
            </a:pP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10) Procedures are well considered about the human characteristics of making visual errors and hearing errors and misunderstandings etc.</a:t>
            </a:r>
          </a:p>
        </p:txBody>
      </p:sp>
      <p:sp>
        <p:nvSpPr>
          <p:cNvPr id="5" name="Rectangle 2">
            <a:extLst>
              <a:ext uri="{FF2B5EF4-FFF2-40B4-BE49-F238E27FC236}">
                <a16:creationId xmlns:a16="http://schemas.microsoft.com/office/drawing/2014/main" id="{0DDC9A7E-6D91-489A-BF28-4C213903FAEE}"/>
              </a:ext>
            </a:extLst>
          </p:cNvPr>
          <p:cNvSpPr txBox="1">
            <a:spLocks noChangeArrowheads="1"/>
          </p:cNvSpPr>
          <p:nvPr/>
        </p:nvSpPr>
        <p:spPr bwMode="auto">
          <a:xfrm>
            <a:off x="210065" y="213627"/>
            <a:ext cx="8637373" cy="12116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809625" indent="-809625"/>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4.2 Safety Climate of the Field Department (2/2)</a:t>
            </a:r>
          </a:p>
        </p:txBody>
      </p:sp>
      <p:sp>
        <p:nvSpPr>
          <p:cNvPr id="2" name="フッター プレースホルダー 1">
            <a:extLst>
              <a:ext uri="{FF2B5EF4-FFF2-40B4-BE49-F238E27FC236}">
                <a16:creationId xmlns:a16="http://schemas.microsoft.com/office/drawing/2014/main" id="{E0155B59-7C96-48B0-BA4A-43CAC21A24FF}"/>
              </a:ext>
            </a:extLst>
          </p:cNvPr>
          <p:cNvSpPr>
            <a:spLocks noGrp="1"/>
          </p:cNvSpPr>
          <p:nvPr>
            <p:ph type="ftr" sz="quarter" idx="11"/>
          </p:nvPr>
        </p:nvSpPr>
        <p:spPr/>
        <p:txBody>
          <a:bodyPr/>
          <a:lstStyle/>
          <a:p>
            <a:r>
              <a:rPr lang="en-US" altLang="ja-JP"/>
              <a:t>TA for MRT Safety Management System on Line 6</a:t>
            </a:r>
          </a:p>
        </p:txBody>
      </p:sp>
      <p:sp>
        <p:nvSpPr>
          <p:cNvPr id="4" name="スライド番号プレースホルダー 3">
            <a:extLst>
              <a:ext uri="{FF2B5EF4-FFF2-40B4-BE49-F238E27FC236}">
                <a16:creationId xmlns:a16="http://schemas.microsoft.com/office/drawing/2014/main" id="{0B0F5DF2-34ED-4CE3-862F-0B051FD1A35F}"/>
              </a:ext>
            </a:extLst>
          </p:cNvPr>
          <p:cNvSpPr>
            <a:spLocks noGrp="1"/>
          </p:cNvSpPr>
          <p:nvPr>
            <p:ph type="sldNum" sz="quarter" idx="12"/>
          </p:nvPr>
        </p:nvSpPr>
        <p:spPr/>
        <p:txBody>
          <a:bodyPr/>
          <a:lstStyle/>
          <a:p>
            <a:fld id="{613E9692-C90D-4349-9E86-60BDB96A9591}" type="slidenum">
              <a:rPr lang="en-US" altLang="ja-JP" smtClean="0"/>
              <a:pPr/>
              <a:t>52</a:t>
            </a:fld>
            <a:endParaRPr lang="en-US" altLang="ja-JP"/>
          </a:p>
        </p:txBody>
      </p:sp>
    </p:spTree>
    <p:extLst>
      <p:ext uri="{BB962C8B-B14F-4D97-AF65-F5344CB8AC3E}">
        <p14:creationId xmlns:p14="http://schemas.microsoft.com/office/powerpoint/2010/main" val="385890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05794" y="2216916"/>
            <a:ext cx="7649907" cy="2724051"/>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“It is possible with some effort to ensure that accidents and disasters don’t happen again.”</a:t>
            </a:r>
          </a:p>
        </p:txBody>
      </p:sp>
      <p:sp>
        <p:nvSpPr>
          <p:cNvPr id="7" name="Rectangle 2">
            <a:extLst>
              <a:ext uri="{FF2B5EF4-FFF2-40B4-BE49-F238E27FC236}">
                <a16:creationId xmlns:a16="http://schemas.microsoft.com/office/drawing/2014/main" id="{69228C81-0C4A-42C3-AFB7-DBC72B35303E}"/>
              </a:ext>
            </a:extLst>
          </p:cNvPr>
          <p:cNvSpPr txBox="1">
            <a:spLocks noChangeArrowheads="1"/>
          </p:cNvSpPr>
          <p:nvPr/>
        </p:nvSpPr>
        <p:spPr bwMode="auto">
          <a:xfrm>
            <a:off x="395288" y="188913"/>
            <a:ext cx="8470920" cy="129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55F96123-FFF0-449F-B54B-A4137369A6A4}"/>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466D0D36-DF3E-4B7A-B3B7-6384F59CB2B2}"/>
              </a:ext>
            </a:extLst>
          </p:cNvPr>
          <p:cNvSpPr>
            <a:spLocks noGrp="1"/>
          </p:cNvSpPr>
          <p:nvPr>
            <p:ph type="sldNum" sz="quarter" idx="12"/>
          </p:nvPr>
        </p:nvSpPr>
        <p:spPr/>
        <p:txBody>
          <a:bodyPr/>
          <a:lstStyle/>
          <a:p>
            <a:fld id="{613E9692-C90D-4349-9E86-60BDB96A9591}" type="slidenum">
              <a:rPr lang="en-US" altLang="ja-JP" smtClean="0"/>
              <a:pPr/>
              <a:t>53</a:t>
            </a:fld>
            <a:endParaRPr lang="en-US" altLang="ja-JP"/>
          </a:p>
        </p:txBody>
      </p:sp>
    </p:spTree>
    <p:extLst>
      <p:ext uri="{BB962C8B-B14F-4D97-AF65-F5344CB8AC3E}">
        <p14:creationId xmlns:p14="http://schemas.microsoft.com/office/powerpoint/2010/main" val="39167601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59" y="1655444"/>
            <a:ext cx="7649907" cy="2724051"/>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“It is possible with some effort to ensure that accidents and disasters don’t happen again.”</a:t>
            </a:r>
          </a:p>
        </p:txBody>
      </p:sp>
      <p:sp>
        <p:nvSpPr>
          <p:cNvPr id="6" name="四角形: 角を丸くする 5">
            <a:extLst>
              <a:ext uri="{FF2B5EF4-FFF2-40B4-BE49-F238E27FC236}">
                <a16:creationId xmlns:a16="http://schemas.microsoft.com/office/drawing/2014/main" id="{8F620AD0-86F9-452A-9E57-D9817DC82193}"/>
              </a:ext>
            </a:extLst>
          </p:cNvPr>
          <p:cNvSpPr/>
          <p:nvPr/>
        </p:nvSpPr>
        <p:spPr>
          <a:xfrm>
            <a:off x="880111" y="4730036"/>
            <a:ext cx="7533999" cy="914400"/>
          </a:xfrm>
          <a:prstGeom prst="roundRect">
            <a:avLst/>
          </a:prstGeom>
          <a:noFill/>
          <a:ln w="9525">
            <a:solidFill>
              <a:schemeClr val="tx1"/>
            </a:solidFill>
            <a:miter lim="800000"/>
            <a:headEnd/>
            <a:tailEnd/>
          </a:ln>
          <a:effectLst/>
        </p:spPr>
        <p:txBody>
          <a:bodyPr vert="horz" wrap="square" lIns="91440" tIns="45720" rIns="91440" bIns="45720" numCol="1" anchor="t" anchorCtr="0" compatLnSpc="1">
            <a:prstTxWarp prst="textNoShape">
              <a:avLst/>
            </a:prstTxWarp>
            <a:noAutofit/>
          </a:bodyPr>
          <a:lstStyle/>
          <a:p>
            <a:pPr algn="ctr">
              <a:spcBef>
                <a:spcPct val="20000"/>
              </a:spcBef>
              <a:buClr>
                <a:schemeClr val="tx1">
                  <a:lumMod val="75000"/>
                  <a:lumOff val="25000"/>
                </a:schemeClr>
              </a:buClr>
            </a:pP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Depending on technical levels, they will happen even if you make effort</a:t>
            </a:r>
          </a:p>
        </p:txBody>
      </p:sp>
      <p:sp>
        <p:nvSpPr>
          <p:cNvPr id="7" name="Rectangle 2">
            <a:extLst>
              <a:ext uri="{FF2B5EF4-FFF2-40B4-BE49-F238E27FC236}">
                <a16:creationId xmlns:a16="http://schemas.microsoft.com/office/drawing/2014/main" id="{69228C81-0C4A-42C3-AFB7-DBC72B35303E}"/>
              </a:ext>
            </a:extLst>
          </p:cNvPr>
          <p:cNvSpPr txBox="1">
            <a:spLocks noChangeArrowheads="1"/>
          </p:cNvSpPr>
          <p:nvPr/>
        </p:nvSpPr>
        <p:spPr bwMode="auto">
          <a:xfrm>
            <a:off x="395288" y="92661"/>
            <a:ext cx="8470920" cy="12926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55F96123-FFF0-449F-B54B-A4137369A6A4}"/>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466D0D36-DF3E-4B7A-B3B7-6384F59CB2B2}"/>
              </a:ext>
            </a:extLst>
          </p:cNvPr>
          <p:cNvSpPr>
            <a:spLocks noGrp="1"/>
          </p:cNvSpPr>
          <p:nvPr>
            <p:ph type="sldNum" sz="quarter" idx="12"/>
          </p:nvPr>
        </p:nvSpPr>
        <p:spPr/>
        <p:txBody>
          <a:bodyPr/>
          <a:lstStyle/>
          <a:p>
            <a:fld id="{613E9692-C90D-4349-9E86-60BDB96A9591}" type="slidenum">
              <a:rPr lang="en-US" altLang="ja-JP" smtClean="0"/>
              <a:pPr/>
              <a:t>54</a:t>
            </a:fld>
            <a:endParaRPr lang="en-US" altLang="ja-JP"/>
          </a:p>
        </p:txBody>
      </p:sp>
    </p:spTree>
    <p:extLst>
      <p:ext uri="{BB962C8B-B14F-4D97-AF65-F5344CB8AC3E}">
        <p14:creationId xmlns:p14="http://schemas.microsoft.com/office/powerpoint/2010/main" val="21733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08038" y="2592704"/>
            <a:ext cx="7691718" cy="2139717"/>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“The main cause of accidents and disasters is people”</a:t>
            </a:r>
          </a:p>
        </p:txBody>
      </p:sp>
      <p:sp>
        <p:nvSpPr>
          <p:cNvPr id="7" name="Rectangle 2">
            <a:extLst>
              <a:ext uri="{FF2B5EF4-FFF2-40B4-BE49-F238E27FC236}">
                <a16:creationId xmlns:a16="http://schemas.microsoft.com/office/drawing/2014/main" id="{5EEACA54-0DB0-4095-9EA8-C189572322B3}"/>
              </a:ext>
            </a:extLst>
          </p:cNvPr>
          <p:cNvSpPr txBox="1">
            <a:spLocks noChangeArrowheads="1"/>
          </p:cNvSpPr>
          <p:nvPr/>
        </p:nvSpPr>
        <p:spPr bwMode="auto">
          <a:xfrm>
            <a:off x="395288" y="188913"/>
            <a:ext cx="8517218" cy="1234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897771DE-320A-494D-91DC-5DAEAF52336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769947B-0E14-423A-8591-45E903538FBC}"/>
              </a:ext>
            </a:extLst>
          </p:cNvPr>
          <p:cNvSpPr>
            <a:spLocks noGrp="1"/>
          </p:cNvSpPr>
          <p:nvPr>
            <p:ph type="sldNum" sz="quarter" idx="12"/>
          </p:nvPr>
        </p:nvSpPr>
        <p:spPr/>
        <p:txBody>
          <a:bodyPr/>
          <a:lstStyle/>
          <a:p>
            <a:fld id="{613E9692-C90D-4349-9E86-60BDB96A9591}" type="slidenum">
              <a:rPr lang="en-US" altLang="ja-JP" smtClean="0"/>
              <a:pPr/>
              <a:t>55</a:t>
            </a:fld>
            <a:endParaRPr lang="en-US" altLang="ja-JP"/>
          </a:p>
        </p:txBody>
      </p:sp>
    </p:spTree>
    <p:extLst>
      <p:ext uri="{BB962C8B-B14F-4D97-AF65-F5344CB8AC3E}">
        <p14:creationId xmlns:p14="http://schemas.microsoft.com/office/powerpoint/2010/main" val="1184530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1678304"/>
            <a:ext cx="7691718" cy="2139717"/>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“The main cause of accidents and disasters is people”</a:t>
            </a:r>
          </a:p>
        </p:txBody>
      </p:sp>
      <p:sp>
        <p:nvSpPr>
          <p:cNvPr id="6" name="四角形: 角を丸くする 5">
            <a:extLst>
              <a:ext uri="{FF2B5EF4-FFF2-40B4-BE49-F238E27FC236}">
                <a16:creationId xmlns:a16="http://schemas.microsoft.com/office/drawing/2014/main" id="{8F620AD0-86F9-452A-9E57-D9817DC82193}"/>
              </a:ext>
            </a:extLst>
          </p:cNvPr>
          <p:cNvSpPr/>
          <p:nvPr/>
        </p:nvSpPr>
        <p:spPr>
          <a:xfrm>
            <a:off x="904823" y="4058651"/>
            <a:ext cx="7575176" cy="2139717"/>
          </a:xfrm>
          <a:prstGeom prst="round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algn="ctr">
              <a:spcBef>
                <a:spcPct val="20000"/>
              </a:spcBef>
              <a:buClr>
                <a:schemeClr val="tx1">
                  <a:lumMod val="75000"/>
                  <a:lumOff val="25000"/>
                </a:schemeClr>
              </a:buClr>
            </a:pP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Accidents and disasters are </a:t>
            </a:r>
            <a:b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not only caused by </a:t>
            </a:r>
            <a:r>
              <a:rPr lang="en-GB" altLang="ja-JP" sz="27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“people” </a:t>
            </a:r>
            <a:b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but are also </a:t>
            </a:r>
            <a: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t>caused by </a:t>
            </a:r>
            <a:br>
              <a:rPr lang="en-GB" altLang="ja-JP" sz="27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“technology and organizations”</a:t>
            </a:r>
          </a:p>
        </p:txBody>
      </p:sp>
      <p:sp>
        <p:nvSpPr>
          <p:cNvPr id="7" name="Rectangle 2">
            <a:extLst>
              <a:ext uri="{FF2B5EF4-FFF2-40B4-BE49-F238E27FC236}">
                <a16:creationId xmlns:a16="http://schemas.microsoft.com/office/drawing/2014/main" id="{5EEACA54-0DB0-4095-9EA8-C189572322B3}"/>
              </a:ext>
            </a:extLst>
          </p:cNvPr>
          <p:cNvSpPr txBox="1">
            <a:spLocks noChangeArrowheads="1"/>
          </p:cNvSpPr>
          <p:nvPr/>
        </p:nvSpPr>
        <p:spPr bwMode="auto">
          <a:xfrm>
            <a:off x="395288" y="188913"/>
            <a:ext cx="8517218" cy="12347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897771DE-320A-494D-91DC-5DAEAF52336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769947B-0E14-423A-8591-45E903538FBC}"/>
              </a:ext>
            </a:extLst>
          </p:cNvPr>
          <p:cNvSpPr>
            <a:spLocks noGrp="1"/>
          </p:cNvSpPr>
          <p:nvPr>
            <p:ph type="sldNum" sz="quarter" idx="12"/>
          </p:nvPr>
        </p:nvSpPr>
        <p:spPr/>
        <p:txBody>
          <a:bodyPr/>
          <a:lstStyle/>
          <a:p>
            <a:fld id="{613E9692-C90D-4349-9E86-60BDB96A9591}" type="slidenum">
              <a:rPr lang="en-US" altLang="ja-JP" smtClean="0"/>
              <a:pPr/>
              <a:t>56</a:t>
            </a:fld>
            <a:endParaRPr lang="en-US" altLang="ja-JP"/>
          </a:p>
        </p:txBody>
      </p:sp>
    </p:spTree>
    <p:extLst>
      <p:ext uri="{BB962C8B-B14F-4D97-AF65-F5344CB8AC3E}">
        <p14:creationId xmlns:p14="http://schemas.microsoft.com/office/powerpoint/2010/main" val="15717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679622" y="2129640"/>
            <a:ext cx="7920681" cy="2886333"/>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“Safety can be ensured by establishing management systems, educating and training people, and having tight regulations.”</a:t>
            </a:r>
          </a:p>
        </p:txBody>
      </p:sp>
      <p:sp>
        <p:nvSpPr>
          <p:cNvPr id="7" name="Rectangle 2">
            <a:extLst>
              <a:ext uri="{FF2B5EF4-FFF2-40B4-BE49-F238E27FC236}">
                <a16:creationId xmlns:a16="http://schemas.microsoft.com/office/drawing/2014/main" id="{E24F8FB1-A02D-49AF-AB77-09CC1EB35208}"/>
              </a:ext>
            </a:extLst>
          </p:cNvPr>
          <p:cNvSpPr txBox="1">
            <a:spLocks noChangeArrowheads="1"/>
          </p:cNvSpPr>
          <p:nvPr/>
        </p:nvSpPr>
        <p:spPr bwMode="auto">
          <a:xfrm>
            <a:off x="395288" y="188913"/>
            <a:ext cx="8353425" cy="13389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53687A69-224A-47C3-8237-AFCA7516D27F}"/>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6239D66B-0915-475B-8ACD-20147B092316}"/>
              </a:ext>
            </a:extLst>
          </p:cNvPr>
          <p:cNvSpPr>
            <a:spLocks noGrp="1"/>
          </p:cNvSpPr>
          <p:nvPr>
            <p:ph type="sldNum" sz="quarter" idx="12"/>
          </p:nvPr>
        </p:nvSpPr>
        <p:spPr/>
        <p:txBody>
          <a:bodyPr/>
          <a:lstStyle/>
          <a:p>
            <a:fld id="{613E9692-C90D-4349-9E86-60BDB96A9591}" type="slidenum">
              <a:rPr lang="en-US" altLang="ja-JP" smtClean="0"/>
              <a:pPr/>
              <a:t>57</a:t>
            </a:fld>
            <a:endParaRPr lang="en-US" altLang="ja-JP"/>
          </a:p>
        </p:txBody>
      </p:sp>
    </p:spTree>
    <p:extLst>
      <p:ext uri="{BB962C8B-B14F-4D97-AF65-F5344CB8AC3E}">
        <p14:creationId xmlns:p14="http://schemas.microsoft.com/office/powerpoint/2010/main" val="6646617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679622" y="1487960"/>
            <a:ext cx="7920681" cy="2314020"/>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“Safety can be ensured by establishing management systems, educating and training people, and having tight regulations.”</a:t>
            </a:r>
          </a:p>
        </p:txBody>
      </p:sp>
      <p:sp>
        <p:nvSpPr>
          <p:cNvPr id="6" name="四角形: 角を丸くする 5">
            <a:extLst>
              <a:ext uri="{FF2B5EF4-FFF2-40B4-BE49-F238E27FC236}">
                <a16:creationId xmlns:a16="http://schemas.microsoft.com/office/drawing/2014/main" id="{8F620AD0-86F9-452A-9E57-D9817DC82193}"/>
              </a:ext>
            </a:extLst>
          </p:cNvPr>
          <p:cNvSpPr/>
          <p:nvPr/>
        </p:nvSpPr>
        <p:spPr>
          <a:xfrm>
            <a:off x="857250" y="3944017"/>
            <a:ext cx="7743053" cy="2314020"/>
          </a:xfrm>
          <a:prstGeom prst="round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algn="ctr">
              <a:spcBef>
                <a:spcPct val="20000"/>
              </a:spcBef>
              <a:buClr>
                <a:schemeClr val="tx1">
                  <a:lumMod val="75000"/>
                  <a:lumOff val="25000"/>
                </a:schemeClr>
              </a:buClr>
            </a:pP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Not only </a:t>
            </a:r>
            <a:r>
              <a:rPr lang="en-GB" altLang="ja-JP" sz="27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recognizing that </a:t>
            </a:r>
            <a:br>
              <a:rPr lang="en-GB" altLang="ja-JP" sz="27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“people make mistakes”</a:t>
            </a: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a:t>
            </a:r>
            <a:b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but also it is necessary to </a:t>
            </a:r>
            <a:b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improve technical capabilities</a:t>
            </a:r>
            <a: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and </a:t>
            </a:r>
            <a:br>
              <a:rPr lang="en-GB"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700" b="1"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manage the organization wellbeing</a:t>
            </a:r>
          </a:p>
        </p:txBody>
      </p:sp>
      <p:sp>
        <p:nvSpPr>
          <p:cNvPr id="7" name="Rectangle 2">
            <a:extLst>
              <a:ext uri="{FF2B5EF4-FFF2-40B4-BE49-F238E27FC236}">
                <a16:creationId xmlns:a16="http://schemas.microsoft.com/office/drawing/2014/main" id="{E24F8FB1-A02D-49AF-AB77-09CC1EB35208}"/>
              </a:ext>
            </a:extLst>
          </p:cNvPr>
          <p:cNvSpPr txBox="1">
            <a:spLocks noChangeArrowheads="1"/>
          </p:cNvSpPr>
          <p:nvPr/>
        </p:nvSpPr>
        <p:spPr bwMode="auto">
          <a:xfrm>
            <a:off x="395288" y="188913"/>
            <a:ext cx="8353425" cy="13389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53687A69-224A-47C3-8237-AFCA7516D27F}"/>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6239D66B-0915-475B-8ACD-20147B092316}"/>
              </a:ext>
            </a:extLst>
          </p:cNvPr>
          <p:cNvSpPr>
            <a:spLocks noGrp="1"/>
          </p:cNvSpPr>
          <p:nvPr>
            <p:ph type="sldNum" sz="quarter" idx="12"/>
          </p:nvPr>
        </p:nvSpPr>
        <p:spPr/>
        <p:txBody>
          <a:bodyPr/>
          <a:lstStyle/>
          <a:p>
            <a:fld id="{613E9692-C90D-4349-9E86-60BDB96A9591}" type="slidenum">
              <a:rPr lang="en-US" altLang="ja-JP" smtClean="0"/>
              <a:pPr/>
              <a:t>58</a:t>
            </a:fld>
            <a:endParaRPr lang="en-US" altLang="ja-JP"/>
          </a:p>
        </p:txBody>
      </p:sp>
    </p:spTree>
    <p:extLst>
      <p:ext uri="{BB962C8B-B14F-4D97-AF65-F5344CB8AC3E}">
        <p14:creationId xmlns:p14="http://schemas.microsoft.com/office/powerpoint/2010/main" val="15564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39787" y="2759133"/>
            <a:ext cx="7543800" cy="2164081"/>
          </a:xfrm>
          <a:solidFill>
            <a:srgbClr val="FFFFCC"/>
          </a:solidFill>
        </p:spPr>
        <p:txBody>
          <a:bodyPr>
            <a:normAutofit/>
          </a:bodyPr>
          <a:lstStyle/>
          <a:p>
            <a:pPr marL="0" indent="0">
              <a:buNone/>
            </a:pPr>
            <a:r>
              <a:rPr lang="ja-JP" altLang="en-US"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AU"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endPar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endPar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AU" altLang="ja-JP" sz="3000" dirty="0">
                <a:latin typeface="BIZ UDPゴシック" panose="020B0400000000000000" pitchFamily="34" charset="-128"/>
                <a:ea typeface="BIZ UDPゴシック" panose="020B0400000000000000" pitchFamily="34" charset="-128"/>
                <a:cs typeface="Arial" panose="020B0604020202020204" pitchFamily="34" charset="0"/>
              </a:rPr>
              <a:t>“It doesn’t cost anything in terms of equipment to ensure safety”</a:t>
            </a:r>
            <a:endParaRPr lang="en-US" altLang="ja-JP" sz="30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BC95561D-D990-4E3B-AEA6-F121FBCC8A1F}"/>
              </a:ext>
            </a:extLst>
          </p:cNvPr>
          <p:cNvSpPr txBox="1">
            <a:spLocks noChangeArrowheads="1"/>
          </p:cNvSpPr>
          <p:nvPr/>
        </p:nvSpPr>
        <p:spPr bwMode="auto">
          <a:xfrm>
            <a:off x="395288" y="188913"/>
            <a:ext cx="8353425" cy="14546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EFC0605A-2957-4328-A316-91B9186FC7B5}"/>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29E9520-E04A-4ADE-A36E-F011024625A4}"/>
              </a:ext>
            </a:extLst>
          </p:cNvPr>
          <p:cNvSpPr>
            <a:spLocks noGrp="1"/>
          </p:cNvSpPr>
          <p:nvPr>
            <p:ph type="sldNum" sz="quarter" idx="12"/>
          </p:nvPr>
        </p:nvSpPr>
        <p:spPr/>
        <p:txBody>
          <a:bodyPr/>
          <a:lstStyle/>
          <a:p>
            <a:fld id="{613E9692-C90D-4349-9E86-60BDB96A9591}" type="slidenum">
              <a:rPr lang="en-US" altLang="ja-JP" smtClean="0"/>
              <a:pPr/>
              <a:t>59</a:t>
            </a:fld>
            <a:endParaRPr lang="en-US" altLang="ja-JP"/>
          </a:p>
        </p:txBody>
      </p:sp>
    </p:spTree>
    <p:extLst>
      <p:ext uri="{BB962C8B-B14F-4D97-AF65-F5344CB8AC3E}">
        <p14:creationId xmlns:p14="http://schemas.microsoft.com/office/powerpoint/2010/main" val="235729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6ADDD41A-4121-4D40-A991-87F482C9252E}"/>
              </a:ext>
            </a:extLst>
          </p:cNvPr>
          <p:cNvSpPr txBox="1">
            <a:spLocks noChangeArrowheads="1"/>
          </p:cNvSpPr>
          <p:nvPr/>
        </p:nvSpPr>
        <p:spPr bwMode="auto">
          <a:xfrm>
            <a:off x="202784"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1.2 What is Transportation Safety?</a:t>
            </a:r>
          </a:p>
        </p:txBody>
      </p:sp>
      <p:sp>
        <p:nvSpPr>
          <p:cNvPr id="11" name="テキスト ボックス 10">
            <a:extLst>
              <a:ext uri="{FF2B5EF4-FFF2-40B4-BE49-F238E27FC236}">
                <a16:creationId xmlns:a16="http://schemas.microsoft.com/office/drawing/2014/main" id="{37B4F302-D2FD-4397-B135-CA1038164E88}"/>
              </a:ext>
            </a:extLst>
          </p:cNvPr>
          <p:cNvSpPr txBox="1"/>
          <p:nvPr/>
        </p:nvSpPr>
        <p:spPr>
          <a:xfrm>
            <a:off x="450641" y="1537846"/>
            <a:ext cx="8219321" cy="4260141"/>
          </a:xfrm>
          <a:prstGeom prst="rect">
            <a:avLst/>
          </a:prstGeom>
          <a:noFill/>
          <a:ln>
            <a:solidFill>
              <a:schemeClr val="tx1"/>
            </a:solidFill>
          </a:ln>
        </p:spPr>
        <p:txBody>
          <a:bodyPr wrap="square" rtlCol="0">
            <a:spAutoFit/>
          </a:bodyPr>
          <a:lstStyle/>
          <a:p>
            <a:pPr algn="ctr">
              <a:lnSpc>
                <a:spcPts val="2500"/>
              </a:lnSpc>
            </a:pP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Where there is a combination of…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ja-JP" altLang="en-US"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（１）</a:t>
            </a:r>
            <a:r>
              <a:rPr kumimoji="1" lang="en-GB"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Safety</a:t>
            </a:r>
            <a:r>
              <a:rPr kumimoji="1" lang="en-GB" altLang="ja-JP" sz="280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and</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ja-JP" altLang="en-US"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（２）</a:t>
            </a:r>
            <a:r>
              <a:rPr kumimoji="1" lang="en-US"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P</a:t>
            </a:r>
            <a:r>
              <a:rPr kumimoji="1" lang="en-GB" altLang="ja-JP" sz="2800" b="1" u="sng" dirty="0" err="1">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eace</a:t>
            </a:r>
            <a:r>
              <a:rPr kumimoji="1" lang="en-GB"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of mind</a:t>
            </a: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built on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ja-JP" altLang="en-US"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（３）</a:t>
            </a:r>
            <a:r>
              <a:rPr kumimoji="1" lang="en-US"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M</a:t>
            </a:r>
            <a:r>
              <a:rPr kumimoji="1" lang="en-GB" altLang="ja-JP" sz="2800" b="1" u="sng" dirty="0" err="1">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utual</a:t>
            </a:r>
            <a:r>
              <a:rPr kumimoji="1" lang="en-GB"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trust</a:t>
            </a: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endPar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FD19F893-DBDD-4C08-AA95-727C0F98492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517F30AE-6DDD-41B0-9D91-2591E7330281}"/>
              </a:ext>
            </a:extLst>
          </p:cNvPr>
          <p:cNvSpPr>
            <a:spLocks noGrp="1"/>
          </p:cNvSpPr>
          <p:nvPr>
            <p:ph type="sldNum" sz="quarter" idx="12"/>
          </p:nvPr>
        </p:nvSpPr>
        <p:spPr/>
        <p:txBody>
          <a:bodyPr/>
          <a:lstStyle/>
          <a:p>
            <a:fld id="{613E9692-C90D-4349-9E86-60BDB96A9591}" type="slidenum">
              <a:rPr lang="en-US" altLang="ja-JP" smtClean="0"/>
              <a:pPr/>
              <a:t>6</a:t>
            </a:fld>
            <a:endParaRPr lang="en-US" altLang="ja-JP"/>
          </a:p>
        </p:txBody>
      </p:sp>
    </p:spTree>
    <p:extLst>
      <p:ext uri="{BB962C8B-B14F-4D97-AF65-F5344CB8AC3E}">
        <p14:creationId xmlns:p14="http://schemas.microsoft.com/office/powerpoint/2010/main" val="2713911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00100" y="1973070"/>
            <a:ext cx="7543800" cy="2164081"/>
          </a:xfrm>
          <a:solidFill>
            <a:srgbClr val="FFFFCC"/>
          </a:solidFill>
        </p:spPr>
        <p:txBody>
          <a:bodyPr>
            <a:normAutofit/>
          </a:bodyPr>
          <a:lstStyle/>
          <a:p>
            <a:pPr marL="0" indent="0">
              <a:buNone/>
            </a:pPr>
            <a:r>
              <a:rPr lang="ja-JP" altLang="en-US"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AU"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endPar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endParaRPr lang="en-US"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AU" altLang="ja-JP" sz="3000" dirty="0">
                <a:latin typeface="BIZ UDPゴシック" panose="020B0400000000000000" pitchFamily="34" charset="-128"/>
                <a:ea typeface="BIZ UDPゴシック" panose="020B0400000000000000" pitchFamily="34" charset="-128"/>
                <a:cs typeface="Arial" panose="020B0604020202020204" pitchFamily="34" charset="0"/>
              </a:rPr>
              <a:t>“It doesn’t cost anything in terms of equipment to ensure safety”</a:t>
            </a:r>
            <a:endParaRPr lang="en-US" altLang="ja-JP" sz="30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6" name="四角形: 角を丸くする 5">
            <a:extLst>
              <a:ext uri="{FF2B5EF4-FFF2-40B4-BE49-F238E27FC236}">
                <a16:creationId xmlns:a16="http://schemas.microsoft.com/office/drawing/2014/main" id="{8F620AD0-86F9-452A-9E57-D9817DC82193}"/>
              </a:ext>
            </a:extLst>
          </p:cNvPr>
          <p:cNvSpPr/>
          <p:nvPr/>
        </p:nvSpPr>
        <p:spPr>
          <a:xfrm>
            <a:off x="880111" y="4812030"/>
            <a:ext cx="7429499" cy="750570"/>
          </a:xfrm>
          <a:prstGeom prst="round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algn="ctr">
              <a:spcBef>
                <a:spcPct val="20000"/>
              </a:spcBef>
              <a:buClr>
                <a:schemeClr val="tx1">
                  <a:lumMod val="75000"/>
                  <a:lumOff val="25000"/>
                </a:schemeClr>
              </a:buClr>
            </a:pPr>
            <a:r>
              <a:rPr lang="en-AU" altLang="ja-JP"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Safety measures are generally costly</a:t>
            </a:r>
            <a:endParaRPr lang="ja-JP" altLang="en-US" sz="27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BC95561D-D990-4E3B-AEA6-F121FBCC8A1F}"/>
              </a:ext>
            </a:extLst>
          </p:cNvPr>
          <p:cNvSpPr txBox="1">
            <a:spLocks noChangeArrowheads="1"/>
          </p:cNvSpPr>
          <p:nvPr/>
        </p:nvSpPr>
        <p:spPr bwMode="auto">
          <a:xfrm>
            <a:off x="395288" y="188913"/>
            <a:ext cx="8353425" cy="14546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EFC0605A-2957-4328-A316-91B9186FC7B5}"/>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029E9520-E04A-4ADE-A36E-F011024625A4}"/>
              </a:ext>
            </a:extLst>
          </p:cNvPr>
          <p:cNvSpPr>
            <a:spLocks noGrp="1"/>
          </p:cNvSpPr>
          <p:nvPr>
            <p:ph type="sldNum" sz="quarter" idx="12"/>
          </p:nvPr>
        </p:nvSpPr>
        <p:spPr/>
        <p:txBody>
          <a:bodyPr/>
          <a:lstStyle/>
          <a:p>
            <a:fld id="{613E9692-C90D-4349-9E86-60BDB96A9591}" type="slidenum">
              <a:rPr lang="en-US" altLang="ja-JP" smtClean="0"/>
              <a:pPr/>
              <a:t>60</a:t>
            </a:fld>
            <a:endParaRPr lang="en-US" altLang="ja-JP"/>
          </a:p>
        </p:txBody>
      </p:sp>
    </p:spTree>
    <p:extLst>
      <p:ext uri="{BB962C8B-B14F-4D97-AF65-F5344CB8AC3E}">
        <p14:creationId xmlns:p14="http://schemas.microsoft.com/office/powerpoint/2010/main" val="63609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00100" y="2159268"/>
            <a:ext cx="7543800" cy="2539464"/>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“Safety can be ensured by eliminating dangers as they are discovered.”</a:t>
            </a:r>
          </a:p>
        </p:txBody>
      </p:sp>
      <p:sp>
        <p:nvSpPr>
          <p:cNvPr id="7" name="Rectangle 2">
            <a:extLst>
              <a:ext uri="{FF2B5EF4-FFF2-40B4-BE49-F238E27FC236}">
                <a16:creationId xmlns:a16="http://schemas.microsoft.com/office/drawing/2014/main" id="{8179BC7F-AC20-481D-9BDA-05007DEABD8D}"/>
              </a:ext>
            </a:extLst>
          </p:cNvPr>
          <p:cNvSpPr txBox="1">
            <a:spLocks noChangeArrowheads="1"/>
          </p:cNvSpPr>
          <p:nvPr/>
        </p:nvSpPr>
        <p:spPr bwMode="auto">
          <a:xfrm>
            <a:off x="395288" y="188913"/>
            <a:ext cx="8353425" cy="14315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0C310D94-0BA5-4A9F-8FB6-CC84FFA1D49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7131587-0D41-472A-B35F-294C3628EF50}"/>
              </a:ext>
            </a:extLst>
          </p:cNvPr>
          <p:cNvSpPr>
            <a:spLocks noGrp="1"/>
          </p:cNvSpPr>
          <p:nvPr>
            <p:ph type="sldNum" sz="quarter" idx="12"/>
          </p:nvPr>
        </p:nvSpPr>
        <p:spPr/>
        <p:txBody>
          <a:bodyPr/>
          <a:lstStyle/>
          <a:p>
            <a:fld id="{613E9692-C90D-4349-9E86-60BDB96A9591}" type="slidenum">
              <a:rPr lang="en-US" altLang="ja-JP" smtClean="0"/>
              <a:pPr/>
              <a:t>61</a:t>
            </a:fld>
            <a:endParaRPr lang="en-US" altLang="ja-JP"/>
          </a:p>
        </p:txBody>
      </p:sp>
    </p:spTree>
    <p:extLst>
      <p:ext uri="{BB962C8B-B14F-4D97-AF65-F5344CB8AC3E}">
        <p14:creationId xmlns:p14="http://schemas.microsoft.com/office/powerpoint/2010/main" val="30772371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1615441"/>
            <a:ext cx="7543800" cy="2539464"/>
          </a:xfrm>
          <a:solidFill>
            <a:srgbClr val="FFFFCC"/>
          </a:solidFill>
        </p:spPr>
        <p:txBody>
          <a:bodyPr>
            <a:normAutofit/>
          </a:bodyPr>
          <a:lstStyle/>
          <a:p>
            <a:pPr marL="0" indent="0">
              <a:buNone/>
            </a:pPr>
            <a:r>
              <a:rPr lang="ja-JP" altLang="en-GB" sz="24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rPr>
              <a:t>Please answer “Yes” or “No”.</a:t>
            </a:r>
          </a:p>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lgn="ctr">
              <a:buNone/>
            </a:pP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“Safety can be ensured by eliminating dangers </a:t>
            </a:r>
            <a:b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as they are discovered.”</a:t>
            </a:r>
          </a:p>
        </p:txBody>
      </p:sp>
      <p:sp>
        <p:nvSpPr>
          <p:cNvPr id="6" name="四角形: 角を丸くする 5">
            <a:extLst>
              <a:ext uri="{FF2B5EF4-FFF2-40B4-BE49-F238E27FC236}">
                <a16:creationId xmlns:a16="http://schemas.microsoft.com/office/drawing/2014/main" id="{8F620AD0-86F9-452A-9E57-D9817DC82193}"/>
              </a:ext>
            </a:extLst>
          </p:cNvPr>
          <p:cNvSpPr/>
          <p:nvPr/>
        </p:nvSpPr>
        <p:spPr>
          <a:xfrm>
            <a:off x="896153" y="4301489"/>
            <a:ext cx="7429499" cy="1906805"/>
          </a:xfrm>
          <a:prstGeom prst="round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noAutofit/>
          </a:bodyPr>
          <a:lstStyle/>
          <a:p>
            <a:pPr algn="ctr">
              <a:lnSpc>
                <a:spcPct val="110000"/>
              </a:lnSpc>
              <a:spcBef>
                <a:spcPct val="20000"/>
              </a:spcBef>
              <a:buClr>
                <a:schemeClr val="tx1">
                  <a:lumMod val="75000"/>
                  <a:lumOff val="25000"/>
                </a:schemeClr>
              </a:buClr>
            </a:pPr>
            <a: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It is necessary to </a:t>
            </a:r>
            <a:r>
              <a:rPr lang="en-GB"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unearth lurking </a:t>
            </a:r>
            <a:r>
              <a:rPr lang="ja-JP" altLang="en-US"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a:t>
            </a:r>
            <a:r>
              <a:rPr lang="en-US"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inapparent</a:t>
            </a:r>
            <a:r>
              <a:rPr lang="ja-JP" altLang="en-US"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8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dangers</a:t>
            </a:r>
            <a: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a:t>
            </a:r>
            <a:b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not only dangers </a:t>
            </a:r>
            <a:b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8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that have already been discovered</a:t>
            </a:r>
          </a:p>
        </p:txBody>
      </p:sp>
      <p:sp>
        <p:nvSpPr>
          <p:cNvPr id="7" name="Rectangle 2">
            <a:extLst>
              <a:ext uri="{FF2B5EF4-FFF2-40B4-BE49-F238E27FC236}">
                <a16:creationId xmlns:a16="http://schemas.microsoft.com/office/drawing/2014/main" id="{8179BC7F-AC20-481D-9BDA-05007DEABD8D}"/>
              </a:ext>
            </a:extLst>
          </p:cNvPr>
          <p:cNvSpPr txBox="1">
            <a:spLocks noChangeArrowheads="1"/>
          </p:cNvSpPr>
          <p:nvPr/>
        </p:nvSpPr>
        <p:spPr bwMode="auto">
          <a:xfrm>
            <a:off x="395288" y="188913"/>
            <a:ext cx="8353425" cy="14315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0C310D94-0BA5-4A9F-8FB6-CC84FFA1D49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7131587-0D41-472A-B35F-294C3628EF50}"/>
              </a:ext>
            </a:extLst>
          </p:cNvPr>
          <p:cNvSpPr>
            <a:spLocks noGrp="1"/>
          </p:cNvSpPr>
          <p:nvPr>
            <p:ph type="sldNum" sz="quarter" idx="12"/>
          </p:nvPr>
        </p:nvSpPr>
        <p:spPr/>
        <p:txBody>
          <a:bodyPr/>
          <a:lstStyle/>
          <a:p>
            <a:fld id="{613E9692-C90D-4349-9E86-60BDB96A9591}" type="slidenum">
              <a:rPr lang="en-US" altLang="ja-JP" smtClean="0"/>
              <a:pPr/>
              <a:t>62</a:t>
            </a:fld>
            <a:endParaRPr lang="en-US" altLang="ja-JP"/>
          </a:p>
        </p:txBody>
      </p:sp>
    </p:spTree>
    <p:extLst>
      <p:ext uri="{BB962C8B-B14F-4D97-AF65-F5344CB8AC3E}">
        <p14:creationId xmlns:p14="http://schemas.microsoft.com/office/powerpoint/2010/main" val="37023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60" y="2034540"/>
            <a:ext cx="7543800" cy="3486151"/>
          </a:xfrm>
        </p:spPr>
        <p:txBody>
          <a:bodyPr>
            <a:normAutofit/>
          </a:bodyPr>
          <a:lstStyle/>
          <a:p>
            <a:pPr marL="0" indent="0">
              <a:buNone/>
            </a:pPr>
            <a:endParaRPr lang="en-GB" altLang="ja-JP" sz="2400" dirty="0">
              <a:latin typeface="BIZ UDPゴシック" panose="020B0400000000000000" pitchFamily="34" charset="-128"/>
              <a:ea typeface="BIZ UDPゴシック" panose="020B0400000000000000" pitchFamily="34" charset="-128"/>
              <a:cs typeface="Arial" panose="020B0604020202020204" pitchFamily="34" charset="0"/>
            </a:endParaRPr>
          </a:p>
          <a:p>
            <a:pPr marL="0" indent="0">
              <a:buNone/>
            </a:pPr>
            <a:r>
              <a:rPr lang="en-GB" altLang="ja-JP" sz="4050" dirty="0">
                <a:latin typeface="BIZ UDPゴシック" panose="020B0400000000000000" pitchFamily="34" charset="-128"/>
                <a:ea typeface="BIZ UDPゴシック" panose="020B0400000000000000" pitchFamily="34" charset="-128"/>
                <a:cs typeface="Arial" panose="020B0604020202020204" pitchFamily="34" charset="0"/>
              </a:rPr>
              <a:t>How many times did you respond “Yes”?</a:t>
            </a:r>
          </a:p>
        </p:txBody>
      </p:sp>
      <p:sp>
        <p:nvSpPr>
          <p:cNvPr id="5" name="Rectangle 2">
            <a:extLst>
              <a:ext uri="{FF2B5EF4-FFF2-40B4-BE49-F238E27FC236}">
                <a16:creationId xmlns:a16="http://schemas.microsoft.com/office/drawing/2014/main" id="{6D10BC19-DD49-4D8F-83F6-3EC6A799CE3C}"/>
              </a:ext>
            </a:extLst>
          </p:cNvPr>
          <p:cNvSpPr txBox="1">
            <a:spLocks noChangeArrowheads="1"/>
          </p:cNvSpPr>
          <p:nvPr/>
        </p:nvSpPr>
        <p:spPr bwMode="auto">
          <a:xfrm>
            <a:off x="395288" y="188913"/>
            <a:ext cx="8604333"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pPr marL="717550" indent="-717550"/>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4.3 Safety Awareness and Environmental Diagnosis</a:t>
            </a:r>
          </a:p>
        </p:txBody>
      </p:sp>
      <p:sp>
        <p:nvSpPr>
          <p:cNvPr id="2" name="フッター プレースホルダー 1">
            <a:extLst>
              <a:ext uri="{FF2B5EF4-FFF2-40B4-BE49-F238E27FC236}">
                <a16:creationId xmlns:a16="http://schemas.microsoft.com/office/drawing/2014/main" id="{41BA557B-6CE4-4D69-A47A-1735147F85C7}"/>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4DC6E30F-9CEA-41CE-B384-5077798B284B}"/>
              </a:ext>
            </a:extLst>
          </p:cNvPr>
          <p:cNvSpPr>
            <a:spLocks noGrp="1"/>
          </p:cNvSpPr>
          <p:nvPr>
            <p:ph type="sldNum" sz="quarter" idx="12"/>
          </p:nvPr>
        </p:nvSpPr>
        <p:spPr/>
        <p:txBody>
          <a:bodyPr/>
          <a:lstStyle/>
          <a:p>
            <a:fld id="{0D4B1D02-E406-44D3-B4FB-C9088C6DDDC1}" type="slidenum">
              <a:rPr lang="en-US" altLang="ja-JP" smtClean="0"/>
              <a:pPr/>
              <a:t>63</a:t>
            </a:fld>
            <a:endParaRPr lang="en-US" altLang="ja-JP"/>
          </a:p>
        </p:txBody>
      </p:sp>
    </p:spTree>
    <p:extLst>
      <p:ext uri="{BB962C8B-B14F-4D97-AF65-F5344CB8AC3E}">
        <p14:creationId xmlns:p14="http://schemas.microsoft.com/office/powerpoint/2010/main" val="3422782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52105" y="2014148"/>
            <a:ext cx="8448834" cy="1470025"/>
          </a:xfrm>
        </p:spPr>
        <p:txBody>
          <a:bodyPr/>
          <a:lstStyle/>
          <a:p>
            <a:r>
              <a:rPr lang="en-GB" altLang="ja-JP" dirty="0">
                <a:latin typeface="HGPｺﾞｼｯｸE (Headings)"/>
                <a:ea typeface="+mj-lt"/>
                <a:cs typeface="Arial" panose="020B0604020202020204" pitchFamily="34" charset="0"/>
              </a:rPr>
              <a:t>5. Impact of Ignoring Safety</a:t>
            </a:r>
            <a:endParaRPr lang="en-GB" dirty="0">
              <a:solidFill>
                <a:schemeClr val="bg2"/>
              </a:solidFill>
              <a:latin typeface="HGPｺﾞｼｯｸE (Headings)"/>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49" y="4292600"/>
            <a:ext cx="8282975" cy="1346200"/>
          </a:xfrm>
        </p:spPr>
        <p:txBody>
          <a:bodyPr/>
          <a:lstStyle/>
          <a:p>
            <a:r>
              <a:rPr kumimoji="1" lang="en-GB" altLang="ja-JP" sz="2600" dirty="0">
                <a:latin typeface="Arial" panose="020B0604020202020204" pitchFamily="34" charset="0"/>
                <a:cs typeface="Arial" panose="020B0604020202020204" pitchFamily="34" charset="0"/>
              </a:rPr>
              <a:t>In this chapter, you will learn about the impacts if safety is ignored.</a:t>
            </a:r>
          </a:p>
        </p:txBody>
      </p:sp>
    </p:spTree>
    <p:extLst>
      <p:ext uri="{BB962C8B-B14F-4D97-AF65-F5344CB8AC3E}">
        <p14:creationId xmlns:p14="http://schemas.microsoft.com/office/powerpoint/2010/main" val="2851343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EF97376-E55F-4CB6-930A-A371FC37B350}"/>
              </a:ext>
            </a:extLst>
          </p:cNvPr>
          <p:cNvSpPr txBox="1"/>
          <p:nvPr/>
        </p:nvSpPr>
        <p:spPr>
          <a:xfrm>
            <a:off x="783247" y="2090172"/>
            <a:ext cx="7811337" cy="3108543"/>
          </a:xfrm>
          <a:prstGeom prst="rect">
            <a:avLst/>
          </a:prstGeom>
          <a:noFill/>
          <a:ln>
            <a:solidFill>
              <a:schemeClr val="tx1"/>
            </a:solidFill>
          </a:ln>
        </p:spPr>
        <p:txBody>
          <a:bodyPr wrap="square" rtlCol="0">
            <a:spAutoFit/>
          </a:bodyPr>
          <a:lstStyle/>
          <a:p>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Not only the victims themselves,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but also family members and local residents will be concerned. </a:t>
            </a: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b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br>
            <a:r>
              <a:rPr kumimoji="1" lang="en-GB" altLang="ja-JP" sz="2800" dirty="0">
                <a:latin typeface="BIZ UDPゴシック" panose="020B0400000000000000" pitchFamily="34" charset="-128"/>
                <a:ea typeface="BIZ UDPゴシック" panose="020B0400000000000000" pitchFamily="34" charset="-128"/>
                <a:cs typeface="Arial" panose="020B0604020202020204" pitchFamily="34" charset="0"/>
              </a:rPr>
              <a:t>There is also a negative impact on the transportation industry and nation as a whole.</a:t>
            </a:r>
          </a:p>
        </p:txBody>
      </p:sp>
      <p:sp>
        <p:nvSpPr>
          <p:cNvPr id="6" name="Rectangle 2">
            <a:extLst>
              <a:ext uri="{FF2B5EF4-FFF2-40B4-BE49-F238E27FC236}">
                <a16:creationId xmlns:a16="http://schemas.microsoft.com/office/drawing/2014/main" id="{67117CCD-04A7-4EF2-9162-56669D6FDB98}"/>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5.1 Impact of Ignoring Safety</a:t>
            </a:r>
          </a:p>
        </p:txBody>
      </p:sp>
      <p:sp>
        <p:nvSpPr>
          <p:cNvPr id="2" name="フッター プレースホルダー 1">
            <a:extLst>
              <a:ext uri="{FF2B5EF4-FFF2-40B4-BE49-F238E27FC236}">
                <a16:creationId xmlns:a16="http://schemas.microsoft.com/office/drawing/2014/main" id="{79BED6CD-350A-47A9-B44A-8552F1EC35E1}"/>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FFC54C53-CF76-4C37-AE51-4CAA899B738F}"/>
              </a:ext>
            </a:extLst>
          </p:cNvPr>
          <p:cNvSpPr>
            <a:spLocks noGrp="1"/>
          </p:cNvSpPr>
          <p:nvPr>
            <p:ph type="sldNum" sz="quarter" idx="12"/>
          </p:nvPr>
        </p:nvSpPr>
        <p:spPr/>
        <p:txBody>
          <a:bodyPr/>
          <a:lstStyle/>
          <a:p>
            <a:fld id="{613E9692-C90D-4349-9E86-60BDB96A9591}" type="slidenum">
              <a:rPr lang="en-US" altLang="ja-JP" smtClean="0"/>
              <a:pPr/>
              <a:t>65</a:t>
            </a:fld>
            <a:endParaRPr lang="en-US" altLang="ja-JP"/>
          </a:p>
        </p:txBody>
      </p:sp>
    </p:spTree>
    <p:extLst>
      <p:ext uri="{BB962C8B-B14F-4D97-AF65-F5344CB8AC3E}">
        <p14:creationId xmlns:p14="http://schemas.microsoft.com/office/powerpoint/2010/main" val="3293889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AED9C93A-E244-4923-9920-01B52ACA1BB5}"/>
              </a:ext>
            </a:extLst>
          </p:cNvPr>
          <p:cNvSpPr>
            <a:spLocks noGrp="1"/>
          </p:cNvSpPr>
          <p:nvPr>
            <p:ph idx="1"/>
          </p:nvPr>
        </p:nvSpPr>
        <p:spPr>
          <a:xfrm>
            <a:off x="822959" y="1203158"/>
            <a:ext cx="7925753" cy="4919513"/>
          </a:xfrm>
        </p:spPr>
        <p:txBody>
          <a:bodyPr>
            <a:noAutofit/>
          </a:bodyPr>
          <a:lstStyle/>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There is a possibility of death or injury.</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Sadness of bereaved families.</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People who did not encounter an accident will also worry.</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 lines (railway companies) that caused accidents may not be used by people.</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There is a psychological impact on employees.</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There is a significant impact on the management of operators.</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There may be an impact on the entire railway industry.</a:t>
            </a:r>
          </a:p>
          <a:p>
            <a:pPr>
              <a:buClr>
                <a:schemeClr val="tx1">
                  <a:lumMod val="75000"/>
                  <a:lumOff val="25000"/>
                </a:schemeClr>
              </a:buClr>
              <a:buFont typeface="游ゴシック" panose="020B0400000000000000" pitchFamily="50" charset="-128"/>
              <a:buChar char="◎"/>
            </a:pPr>
            <a:r>
              <a:rPr lang="en-GB" altLang="ja-JP" sz="2200" dirty="0">
                <a:latin typeface="BIZ UDPゴシック" panose="020B0400000000000000" pitchFamily="34" charset="-128"/>
                <a:ea typeface="BIZ UDPゴシック" panose="020B0400000000000000" pitchFamily="34" charset="-128"/>
                <a:cs typeface="Arial" panose="020B0604020202020204" pitchFamily="34" charset="0"/>
              </a:rPr>
              <a:t>There may be an impact on the national economy.</a:t>
            </a:r>
          </a:p>
        </p:txBody>
      </p:sp>
      <p:sp>
        <p:nvSpPr>
          <p:cNvPr id="6" name="Rectangle 2">
            <a:extLst>
              <a:ext uri="{FF2B5EF4-FFF2-40B4-BE49-F238E27FC236}">
                <a16:creationId xmlns:a16="http://schemas.microsoft.com/office/drawing/2014/main" id="{67117CCD-04A7-4EF2-9162-56669D6FDB98}"/>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5.1 Impact of Ignoring Safety</a:t>
            </a:r>
          </a:p>
        </p:txBody>
      </p:sp>
      <p:sp>
        <p:nvSpPr>
          <p:cNvPr id="2" name="フッター プレースホルダー 1">
            <a:extLst>
              <a:ext uri="{FF2B5EF4-FFF2-40B4-BE49-F238E27FC236}">
                <a16:creationId xmlns:a16="http://schemas.microsoft.com/office/drawing/2014/main" id="{79BED6CD-350A-47A9-B44A-8552F1EC35E1}"/>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FFC54C53-CF76-4C37-AE51-4CAA899B738F}"/>
              </a:ext>
            </a:extLst>
          </p:cNvPr>
          <p:cNvSpPr>
            <a:spLocks noGrp="1"/>
          </p:cNvSpPr>
          <p:nvPr>
            <p:ph type="sldNum" sz="quarter" idx="12"/>
          </p:nvPr>
        </p:nvSpPr>
        <p:spPr/>
        <p:txBody>
          <a:bodyPr/>
          <a:lstStyle/>
          <a:p>
            <a:fld id="{613E9692-C90D-4349-9E86-60BDB96A9591}" type="slidenum">
              <a:rPr lang="en-US" altLang="ja-JP" smtClean="0"/>
              <a:pPr/>
              <a:t>66</a:t>
            </a:fld>
            <a:endParaRPr lang="en-US" altLang="ja-JP"/>
          </a:p>
        </p:txBody>
      </p:sp>
    </p:spTree>
    <p:extLst>
      <p:ext uri="{BB962C8B-B14F-4D97-AF65-F5344CB8AC3E}">
        <p14:creationId xmlns:p14="http://schemas.microsoft.com/office/powerpoint/2010/main" val="239305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489175" y="2248926"/>
            <a:ext cx="8064500" cy="1470025"/>
          </a:xfrm>
        </p:spPr>
        <p:txBody>
          <a:bodyPr/>
          <a:lstStyle/>
          <a:p>
            <a:r>
              <a:rPr lang="en-GB" altLang="ja-JP" dirty="0">
                <a:latin typeface="Arial" panose="020B0604020202020204" pitchFamily="34" charset="0"/>
                <a:ea typeface="+mj-lt"/>
                <a:cs typeface="Arial" panose="020B0604020202020204" pitchFamily="34" charset="0"/>
              </a:rPr>
              <a:t>6. Summary</a:t>
            </a:r>
            <a:endParaRPr lang="en-GB" dirty="0">
              <a:solidFill>
                <a:schemeClr val="bg2"/>
              </a:solidFill>
              <a:latin typeface="Arial" panose="020B0604020202020204" pitchFamily="34" charset="0"/>
              <a:cs typeface="Arial" panose="020B0604020202020204" pitchFamily="34" charset="0"/>
            </a:endParaRPr>
          </a:p>
        </p:txBody>
      </p:sp>
      <p:sp>
        <p:nvSpPr>
          <p:cNvPr id="3" name="字幕 2">
            <a:extLst>
              <a:ext uri="{FF2B5EF4-FFF2-40B4-BE49-F238E27FC236}">
                <a16:creationId xmlns:a16="http://schemas.microsoft.com/office/drawing/2014/main" id="{9DF8C54C-D8BE-4BE1-A3E1-F3CBF48EBC96}"/>
              </a:ext>
            </a:extLst>
          </p:cNvPr>
          <p:cNvSpPr>
            <a:spLocks noGrp="1"/>
          </p:cNvSpPr>
          <p:nvPr>
            <p:ph type="subTitle" sz="quarter" idx="1"/>
          </p:nvPr>
        </p:nvSpPr>
        <p:spPr>
          <a:xfrm>
            <a:off x="539750" y="4292600"/>
            <a:ext cx="7056438" cy="1346200"/>
          </a:xfrm>
        </p:spPr>
        <p:txBody>
          <a:bodyPr/>
          <a:lstStyle/>
          <a:p>
            <a:r>
              <a:rPr kumimoji="1" lang="en-GB" altLang="ja-JP" dirty="0">
                <a:latin typeface="Arial" panose="020B0604020202020204" pitchFamily="34" charset="0"/>
                <a:cs typeface="Arial" panose="020B0604020202020204" pitchFamily="34" charset="0"/>
              </a:rPr>
              <a:t>Summary of this training.</a:t>
            </a:r>
          </a:p>
        </p:txBody>
      </p:sp>
    </p:spTree>
    <p:extLst>
      <p:ext uri="{BB962C8B-B14F-4D97-AF65-F5344CB8AC3E}">
        <p14:creationId xmlns:p14="http://schemas.microsoft.com/office/powerpoint/2010/main" val="3354617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6475DF0-E8C5-4BF3-9CCA-B1ECFB703A06}"/>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6.1 Who is Safety for?</a:t>
            </a:r>
          </a:p>
        </p:txBody>
      </p:sp>
      <p:sp>
        <p:nvSpPr>
          <p:cNvPr id="9" name="コンテンツ プレースホルダー 2">
            <a:extLst>
              <a:ext uri="{FF2B5EF4-FFF2-40B4-BE49-F238E27FC236}">
                <a16:creationId xmlns:a16="http://schemas.microsoft.com/office/drawing/2014/main" id="{A18738AD-8525-410F-B0D7-8F538916C8ED}"/>
              </a:ext>
            </a:extLst>
          </p:cNvPr>
          <p:cNvSpPr>
            <a:spLocks noGrp="1"/>
          </p:cNvSpPr>
          <p:nvPr>
            <p:ph idx="1"/>
          </p:nvPr>
        </p:nvSpPr>
        <p:spPr>
          <a:xfrm>
            <a:off x="772728" y="2602851"/>
            <a:ext cx="8047422" cy="649461"/>
          </a:xfrm>
          <a:solidFill>
            <a:srgbClr val="FFFFCC"/>
          </a:solidFill>
        </p:spPr>
        <p:txBody>
          <a:bodyPr>
            <a:normAutofit/>
          </a:bodyPr>
          <a:lstStyle/>
          <a:p>
            <a:pPr marL="0" indent="0">
              <a:buNone/>
            </a:pPr>
            <a:r>
              <a:rPr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Who do you think safety is for?</a:t>
            </a:r>
            <a:endParaRPr lang="en-GB" altLang="ja-JP" sz="290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7F597471-94FE-4C1D-B92C-52656B1E938C}"/>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4CBB706F-B806-45BE-BD84-4D1CED76A8A8}"/>
              </a:ext>
            </a:extLst>
          </p:cNvPr>
          <p:cNvSpPr>
            <a:spLocks noGrp="1"/>
          </p:cNvSpPr>
          <p:nvPr>
            <p:ph type="sldNum" sz="quarter" idx="12"/>
          </p:nvPr>
        </p:nvSpPr>
        <p:spPr/>
        <p:txBody>
          <a:bodyPr/>
          <a:lstStyle/>
          <a:p>
            <a:fld id="{613E9692-C90D-4349-9E86-60BDB96A9591}" type="slidenum">
              <a:rPr lang="en-US" altLang="ja-JP" smtClean="0"/>
              <a:pPr/>
              <a:t>68</a:t>
            </a:fld>
            <a:endParaRPr lang="en-US" altLang="ja-JP"/>
          </a:p>
        </p:txBody>
      </p:sp>
    </p:spTree>
    <p:extLst>
      <p:ext uri="{BB962C8B-B14F-4D97-AF65-F5344CB8AC3E}">
        <p14:creationId xmlns:p14="http://schemas.microsoft.com/office/powerpoint/2010/main" val="28664260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02E0B600-68D1-4BD4-9D87-DF7375835415}"/>
              </a:ext>
            </a:extLst>
          </p:cNvPr>
          <p:cNvSpPr>
            <a:spLocks noGrp="1"/>
          </p:cNvSpPr>
          <p:nvPr>
            <p:ph idx="1"/>
          </p:nvPr>
        </p:nvSpPr>
        <p:spPr>
          <a:xfrm>
            <a:off x="395287" y="1554245"/>
            <a:ext cx="8353425" cy="4824412"/>
          </a:xfrm>
        </p:spPr>
        <p:txBody>
          <a:bodyPr>
            <a:normAutofit/>
          </a:bodyPr>
          <a:lstStyle/>
          <a:p>
            <a:r>
              <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rPr>
              <a:t>Is safety what the company organization and employees think?</a:t>
            </a:r>
          </a:p>
          <a:p>
            <a:endPar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endParaRPr>
          </a:p>
          <a:p>
            <a:endPar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endParaRPr>
          </a:p>
          <a:p>
            <a:endParaRPr lang="en-GB" altLang="ja-JP" sz="30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4" name="1 つの角を丸めた四角形 4">
            <a:extLst>
              <a:ext uri="{FF2B5EF4-FFF2-40B4-BE49-F238E27FC236}">
                <a16:creationId xmlns:a16="http://schemas.microsoft.com/office/drawing/2014/main" id="{BB921C3D-6DD6-4559-9CF8-E7528D270DF2}"/>
              </a:ext>
            </a:extLst>
          </p:cNvPr>
          <p:cNvSpPr/>
          <p:nvPr/>
        </p:nvSpPr>
        <p:spPr>
          <a:xfrm>
            <a:off x="1274444" y="3470975"/>
            <a:ext cx="7211829" cy="2448562"/>
          </a:xfrm>
          <a:prstGeom prst="round1Rect">
            <a:avLst/>
          </a:prstGeom>
        </p:spPr>
        <p:style>
          <a:lnRef idx="1">
            <a:schemeClr val="accent2"/>
          </a:lnRef>
          <a:fillRef idx="2">
            <a:schemeClr val="accent2"/>
          </a:fillRef>
          <a:effectRef idx="1">
            <a:schemeClr val="accent2"/>
          </a:effectRef>
          <a:fontRef idx="minor">
            <a:schemeClr val="dk1"/>
          </a:fontRef>
        </p:style>
        <p:txBody>
          <a:bodyPr rtlCol="0" anchor="ctr"/>
          <a:lstStyle/>
          <a:p>
            <a:pPr marL="185738"/>
            <a:r>
              <a:rPr lang="en-GB" altLang="ja-JP" sz="2800" b="1" u="sng"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What the customer themselves think is that</a:t>
            </a:r>
            <a:endParaRPr lang="en-GB" altLang="ja-JP" sz="2800" b="1"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a:p>
            <a:pPr marL="185738">
              <a:lnSpc>
                <a:spcPts val="1500"/>
              </a:lnSpc>
            </a:pPr>
            <a:endParaRPr lang="en-GB" altLang="ja-JP" sz="2800" b="1"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a:p>
            <a:pPr marL="185738"/>
            <a:r>
              <a:rPr lang="en-GB" altLang="ja-JP" sz="2800" b="1"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“OK”, “comforting”, and “reliable” is </a:t>
            </a:r>
            <a:r>
              <a:rPr lang="en-GB" altLang="ja-JP" sz="2800" b="1" u="sng"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“SAFETY”</a:t>
            </a:r>
            <a:endParaRPr lang="en-GB" altLang="ja-JP" sz="3200" b="1" u="sng"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5" name="下矢印 3">
            <a:extLst>
              <a:ext uri="{FF2B5EF4-FFF2-40B4-BE49-F238E27FC236}">
                <a16:creationId xmlns:a16="http://schemas.microsoft.com/office/drawing/2014/main" id="{22DEE2E1-2DB8-4AD3-99C4-B72B00D9A4F0}"/>
              </a:ext>
            </a:extLst>
          </p:cNvPr>
          <p:cNvSpPr/>
          <p:nvPr/>
        </p:nvSpPr>
        <p:spPr>
          <a:xfrm>
            <a:off x="4004937" y="2666765"/>
            <a:ext cx="1134126" cy="4860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06475DF0-E8C5-4BF3-9CCA-B1ECFB703A06}"/>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6.1 Who is Safety for?</a:t>
            </a:r>
          </a:p>
        </p:txBody>
      </p:sp>
      <p:sp>
        <p:nvSpPr>
          <p:cNvPr id="2" name="フッター プレースホルダー 1">
            <a:extLst>
              <a:ext uri="{FF2B5EF4-FFF2-40B4-BE49-F238E27FC236}">
                <a16:creationId xmlns:a16="http://schemas.microsoft.com/office/drawing/2014/main" id="{BE470DED-5882-48AC-9EDC-E9982089672A}"/>
              </a:ext>
            </a:extLst>
          </p:cNvPr>
          <p:cNvSpPr>
            <a:spLocks noGrp="1"/>
          </p:cNvSpPr>
          <p:nvPr>
            <p:ph type="ftr" sz="quarter" idx="11"/>
          </p:nvPr>
        </p:nvSpPr>
        <p:spPr/>
        <p:txBody>
          <a:bodyPr/>
          <a:lstStyle/>
          <a:p>
            <a:r>
              <a:rPr lang="en-US" altLang="ja-JP"/>
              <a:t>TA for MRT Safety Management System on Line 6</a:t>
            </a:r>
          </a:p>
        </p:txBody>
      </p:sp>
      <p:sp>
        <p:nvSpPr>
          <p:cNvPr id="6" name="スライド番号プレースホルダー 5">
            <a:extLst>
              <a:ext uri="{FF2B5EF4-FFF2-40B4-BE49-F238E27FC236}">
                <a16:creationId xmlns:a16="http://schemas.microsoft.com/office/drawing/2014/main" id="{6F81CA4F-5048-4BD3-862F-7CA1ED4828B3}"/>
              </a:ext>
            </a:extLst>
          </p:cNvPr>
          <p:cNvSpPr>
            <a:spLocks noGrp="1"/>
          </p:cNvSpPr>
          <p:nvPr>
            <p:ph type="sldNum" sz="quarter" idx="12"/>
          </p:nvPr>
        </p:nvSpPr>
        <p:spPr/>
        <p:txBody>
          <a:bodyPr/>
          <a:lstStyle/>
          <a:p>
            <a:fld id="{613E9692-C90D-4349-9E86-60BDB96A9591}" type="slidenum">
              <a:rPr lang="en-US" altLang="ja-JP" smtClean="0"/>
              <a:pPr/>
              <a:t>69</a:t>
            </a:fld>
            <a:endParaRPr lang="en-US" altLang="ja-JP"/>
          </a:p>
        </p:txBody>
      </p:sp>
    </p:spTree>
    <p:extLst>
      <p:ext uri="{BB962C8B-B14F-4D97-AF65-F5344CB8AC3E}">
        <p14:creationId xmlns:p14="http://schemas.microsoft.com/office/powerpoint/2010/main" val="42074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1000"/>
                                        <p:tgtEl>
                                          <p:spTgt spid="5"/>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a:extLst>
              <a:ext uri="{FF2B5EF4-FFF2-40B4-BE49-F238E27FC236}">
                <a16:creationId xmlns:a16="http://schemas.microsoft.com/office/drawing/2014/main" id="{52F608AF-00A0-4198-9A05-482037471F86}"/>
              </a:ext>
            </a:extLst>
          </p:cNvPr>
          <p:cNvSpPr>
            <a:spLocks noGrp="1"/>
          </p:cNvSpPr>
          <p:nvPr>
            <p:ph idx="1"/>
          </p:nvPr>
        </p:nvSpPr>
        <p:spPr>
          <a:xfrm>
            <a:off x="141826" y="1006714"/>
            <a:ext cx="8860348" cy="3228402"/>
          </a:xfrm>
          <a:solidFill>
            <a:schemeClr val="accent5"/>
          </a:solidFill>
        </p:spPr>
        <p:txBody>
          <a:bodyPr>
            <a:noAutofit/>
          </a:bodyPr>
          <a:lstStyle/>
          <a:p>
            <a:pPr marL="749808" lvl="1" indent="-457200">
              <a:buClr>
                <a:schemeClr val="tx1">
                  <a:lumMod val="75000"/>
                  <a:lumOff val="25000"/>
                </a:schemeClr>
              </a:buClr>
              <a:buFont typeface="Wingdings 2" panose="05020102010507070707" pitchFamily="18" charset="2"/>
              <a:buChar char=""/>
            </a:pPr>
            <a:r>
              <a:rPr kumimoji="1" lang="en-GB" altLang="ja-JP" sz="20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(1)Safety</a:t>
            </a:r>
            <a:r>
              <a:rPr kumimoji="1" lang="en-GB" altLang="ja-JP" sz="2000" b="1" u="sng"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000" b="1" u="sng" dirty="0">
                <a:latin typeface="BIZ UDPゴシック" panose="020B0400000000000000" pitchFamily="34" charset="-128"/>
                <a:ea typeface="BIZ UDPゴシック" panose="020B0400000000000000" pitchFamily="34" charset="-128"/>
                <a:cs typeface="Arial" panose="020B0604020202020204" pitchFamily="34" charset="0"/>
              </a:rPr>
              <a:t>is a state in which…</a:t>
            </a:r>
          </a:p>
          <a:p>
            <a:pPr marL="932688" lvl="2" indent="-457200">
              <a:buClr>
                <a:schemeClr val="tx1">
                  <a:lumMod val="75000"/>
                  <a:lumOff val="25000"/>
                </a:schemeClr>
              </a:buClr>
              <a:buFont typeface="+mj-lt"/>
              <a:buAutoNum type="arabicParenR"/>
            </a:pPr>
            <a:r>
              <a:rPr kumimoji="1" lang="en-GB" altLang="ja-JP" sz="2000" dirty="0">
                <a:latin typeface="BIZ UDPゴシック" panose="020B0400000000000000" pitchFamily="34" charset="-128"/>
                <a:ea typeface="BIZ UDPゴシック" panose="020B0400000000000000" pitchFamily="34" charset="-128"/>
                <a:cs typeface="Arial" panose="020B0604020202020204" pitchFamily="34" charset="0"/>
              </a:rPr>
              <a:t>Can be objectively determined that </a:t>
            </a:r>
            <a:r>
              <a:rPr kumimoji="1"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rPr>
              <a:t>there </a:t>
            </a:r>
            <a:r>
              <a:rPr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rPr>
              <a:t>is no damage or injury to people, organizations or property</a:t>
            </a:r>
            <a:endParaRPr kumimoji="1" lang="en-GB" altLang="ja-JP" sz="2000" dirty="0">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buClr>
                <a:schemeClr val="tx1">
                  <a:lumMod val="75000"/>
                  <a:lumOff val="25000"/>
                </a:schemeClr>
              </a:buClr>
              <a:buFont typeface="+mj-lt"/>
              <a:buAutoNum type="arabicParenR"/>
            </a:pPr>
            <a:r>
              <a:rPr kumimoji="1" lang="en-GB" altLang="ja-JP" sz="2000" dirty="0">
                <a:latin typeface="BIZ UDPゴシック" panose="020B0400000000000000" pitchFamily="34" charset="-128"/>
                <a:ea typeface="BIZ UDPゴシック" panose="020B0400000000000000" pitchFamily="34" charset="-128"/>
                <a:cs typeface="Arial" panose="020B0604020202020204" pitchFamily="34" charset="0"/>
              </a:rPr>
              <a:t>Fully considered at the design stage </a:t>
            </a:r>
            <a:r>
              <a:rPr kumimoji="1"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rPr>
              <a:t>to ensure safety</a:t>
            </a:r>
            <a:r>
              <a:rPr kumimoji="1" lang="en-GB" altLang="ja-JP" sz="2000" dirty="0">
                <a:latin typeface="BIZ UDPゴシック" panose="020B0400000000000000" pitchFamily="34" charset="-128"/>
                <a:ea typeface="BIZ UDPゴシック" panose="020B0400000000000000" pitchFamily="34" charset="-128"/>
                <a:cs typeface="Arial" panose="020B0604020202020204" pitchFamily="34" charset="0"/>
              </a:rPr>
              <a:t> under human operation</a:t>
            </a:r>
            <a:endParaRPr kumimoji="1"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buClr>
                <a:schemeClr val="tx1">
                  <a:lumMod val="75000"/>
                  <a:lumOff val="25000"/>
                </a:schemeClr>
              </a:buClr>
              <a:buFont typeface="+mj-lt"/>
              <a:buAutoNum type="arabicParenR"/>
            </a:pPr>
            <a:r>
              <a:rPr lang="en-GB" altLang="ja-JP" sz="2000" dirty="0">
                <a:latin typeface="BIZ UDPゴシック" panose="020B0400000000000000" pitchFamily="34" charset="-128"/>
                <a:ea typeface="BIZ UDPゴシック" panose="020B0400000000000000" pitchFamily="34" charset="-128"/>
                <a:cs typeface="Arial" panose="020B0604020202020204" pitchFamily="34" charset="0"/>
              </a:rPr>
              <a:t>Individuals </a:t>
            </a:r>
            <a:r>
              <a:rPr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rPr>
              <a:t>have a knowledge and awareness of safety and act accordingly</a:t>
            </a:r>
          </a:p>
          <a:p>
            <a:pPr marL="932688" lvl="2" indent="-457200">
              <a:buClr>
                <a:schemeClr val="tx1">
                  <a:lumMod val="75000"/>
                  <a:lumOff val="25000"/>
                </a:schemeClr>
              </a:buClr>
              <a:buFont typeface="+mj-lt"/>
              <a:buAutoNum type="arabicParenR"/>
            </a:pPr>
            <a:r>
              <a:rPr lang="en-GB" altLang="ja-JP" sz="2000" dirty="0">
                <a:latin typeface="BIZ UDPゴシック" panose="020B0400000000000000" pitchFamily="34" charset="-128"/>
                <a:ea typeface="BIZ UDPゴシック" panose="020B0400000000000000" pitchFamily="34" charset="-128"/>
                <a:cs typeface="Arial" panose="020B0604020202020204" pitchFamily="34" charset="0"/>
              </a:rPr>
              <a:t>Measures are taken against risk both before and after the fact, and both are </a:t>
            </a:r>
            <a:r>
              <a:rPr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rPr>
              <a:t>minimized to acceptable levels</a:t>
            </a:r>
            <a:endParaRPr kumimoji="1" lang="en-GB" altLang="ja-JP" sz="2000" u="sng" dirty="0">
              <a:latin typeface="BIZ UDPゴシック" panose="020B0400000000000000" pitchFamily="34" charset="-128"/>
              <a:ea typeface="BIZ UDPゴシック" panose="020B0400000000000000" pitchFamily="34" charset="-128"/>
              <a:cs typeface="Arial" panose="020B0604020202020204" pitchFamily="34" charset="0"/>
            </a:endParaRPr>
          </a:p>
          <a:p>
            <a:pPr marL="292608" lvl="1" indent="0">
              <a:buClr>
                <a:schemeClr val="tx1">
                  <a:lumMod val="75000"/>
                  <a:lumOff val="25000"/>
                </a:schemeClr>
              </a:buClr>
              <a:buNone/>
            </a:pPr>
            <a:endParaRPr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292608" lvl="1" indent="0">
              <a:buClr>
                <a:schemeClr val="tx1">
                  <a:lumMod val="75000"/>
                  <a:lumOff val="25000"/>
                </a:schemeClr>
              </a:buClr>
              <a:buNone/>
            </a:pPr>
            <a:endParaRPr kumimoji="1"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475488" lvl="2" indent="0">
              <a:buClr>
                <a:schemeClr val="tx1">
                  <a:lumMod val="75000"/>
                  <a:lumOff val="25000"/>
                </a:schemeClr>
              </a:buClr>
              <a:buNone/>
            </a:pPr>
            <a:endParaRPr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buFont typeface="+mj-ea"/>
              <a:buAutoNum type="circleNumDbPlain"/>
            </a:pPr>
            <a:endParaRPr kumimoji="1"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6ADDD41A-4121-4D40-A991-87F482C9252E}"/>
              </a:ext>
            </a:extLst>
          </p:cNvPr>
          <p:cNvSpPr txBox="1">
            <a:spLocks noChangeArrowheads="1"/>
          </p:cNvSpPr>
          <p:nvPr/>
        </p:nvSpPr>
        <p:spPr bwMode="auto">
          <a:xfrm>
            <a:off x="202784"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1.2 What is Transportation Safety?</a:t>
            </a:r>
          </a:p>
        </p:txBody>
      </p:sp>
      <p:sp>
        <p:nvSpPr>
          <p:cNvPr id="18" name="上下矢印 8">
            <a:extLst>
              <a:ext uri="{FF2B5EF4-FFF2-40B4-BE49-F238E27FC236}">
                <a16:creationId xmlns:a16="http://schemas.microsoft.com/office/drawing/2014/main" id="{AD121A7C-27C1-46E8-B884-285E89A71F16}"/>
              </a:ext>
            </a:extLst>
          </p:cNvPr>
          <p:cNvSpPr/>
          <p:nvPr/>
        </p:nvSpPr>
        <p:spPr>
          <a:xfrm>
            <a:off x="569524" y="4267200"/>
            <a:ext cx="441130" cy="110229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12" name="コンテンツ プレースホルダー 2">
            <a:extLst>
              <a:ext uri="{FF2B5EF4-FFF2-40B4-BE49-F238E27FC236}">
                <a16:creationId xmlns:a16="http://schemas.microsoft.com/office/drawing/2014/main" id="{C9DC97E7-DFDB-4F5D-8EE3-A71371E8906D}"/>
              </a:ext>
            </a:extLst>
          </p:cNvPr>
          <p:cNvSpPr txBox="1">
            <a:spLocks/>
          </p:cNvSpPr>
          <p:nvPr/>
        </p:nvSpPr>
        <p:spPr bwMode="auto">
          <a:xfrm>
            <a:off x="202784" y="5502443"/>
            <a:ext cx="8768352" cy="777051"/>
          </a:xfrm>
          <a:prstGeom prst="rect">
            <a:avLst/>
          </a:prstGeom>
          <a:solidFill>
            <a:schemeClr val="accent5"/>
          </a:solid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749808" lvl="1" indent="-457200">
              <a:buClr>
                <a:schemeClr val="tx1">
                  <a:lumMod val="75000"/>
                  <a:lumOff val="25000"/>
                </a:schemeClr>
              </a:buClr>
              <a:buFont typeface="Wingdings 2" panose="05020102010507070707" pitchFamily="18" charset="2"/>
              <a:buChar char=""/>
            </a:pPr>
            <a:r>
              <a:rPr lang="en-GB" altLang="ja-JP" sz="2000" b="1" u="sng"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(2)Peace of Mind </a:t>
            </a:r>
            <a:r>
              <a:rPr lang="en-GB" altLang="ja-JP" sz="2000" b="1" u="sng" kern="0" dirty="0">
                <a:latin typeface="BIZ UDPゴシック" panose="020B0400000000000000" pitchFamily="34" charset="-128"/>
                <a:ea typeface="BIZ UDPゴシック" panose="020B0400000000000000" pitchFamily="34" charset="-128"/>
                <a:cs typeface="Arial" panose="020B0604020202020204" pitchFamily="34" charset="0"/>
              </a:rPr>
              <a:t>is a state of..</a:t>
            </a:r>
            <a:br>
              <a:rPr lang="en-GB" altLang="ja-JP" sz="2000" u="sng"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000" kern="0" dirty="0">
                <a:latin typeface="BIZ UDPゴシック" panose="020B0400000000000000" pitchFamily="34" charset="-128"/>
                <a:ea typeface="BIZ UDPゴシック" panose="020B0400000000000000" pitchFamily="34" charset="-128"/>
                <a:cs typeface="Arial" panose="020B0604020202020204" pitchFamily="34" charset="0"/>
              </a:rPr>
              <a:t>Peace and Calm without cause for worry</a:t>
            </a:r>
          </a:p>
        </p:txBody>
      </p:sp>
      <p:sp>
        <p:nvSpPr>
          <p:cNvPr id="2" name="フッター プレースホルダー 1">
            <a:extLst>
              <a:ext uri="{FF2B5EF4-FFF2-40B4-BE49-F238E27FC236}">
                <a16:creationId xmlns:a16="http://schemas.microsoft.com/office/drawing/2014/main" id="{FD19F893-DBDD-4C08-AA95-727C0F98492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517F30AE-6DDD-41B0-9D91-2591E7330281}"/>
              </a:ext>
            </a:extLst>
          </p:cNvPr>
          <p:cNvSpPr>
            <a:spLocks noGrp="1"/>
          </p:cNvSpPr>
          <p:nvPr>
            <p:ph type="sldNum" sz="quarter" idx="12"/>
          </p:nvPr>
        </p:nvSpPr>
        <p:spPr/>
        <p:txBody>
          <a:bodyPr/>
          <a:lstStyle/>
          <a:p>
            <a:fld id="{613E9692-C90D-4349-9E86-60BDB96A9591}" type="slidenum">
              <a:rPr lang="en-US" altLang="ja-JP" smtClean="0"/>
              <a:pPr/>
              <a:t>7</a:t>
            </a:fld>
            <a:endParaRPr lang="en-US" altLang="ja-JP"/>
          </a:p>
        </p:txBody>
      </p:sp>
    </p:spTree>
    <p:extLst>
      <p:ext uri="{BB962C8B-B14F-4D97-AF65-F5344CB8AC3E}">
        <p14:creationId xmlns:p14="http://schemas.microsoft.com/office/powerpoint/2010/main" val="9255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left)">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left)">
                                      <p:cBhvr>
                                        <p:cTn id="12" dur="500"/>
                                        <p:tgtEl>
                                          <p:spTgt spid="17">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wipe(left)">
                                      <p:cBhvr>
                                        <p:cTn id="15" dur="500"/>
                                        <p:tgtEl>
                                          <p:spTgt spid="17">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animEffect transition="in" filter="wipe(left)">
                                      <p:cBhvr>
                                        <p:cTn id="18" dur="500"/>
                                        <p:tgtEl>
                                          <p:spTgt spid="17">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wipe(left)">
                                      <p:cBhvr>
                                        <p:cTn id="21" dur="500"/>
                                        <p:tgtEl>
                                          <p:spTgt spid="1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wipe(left)">
                                      <p:cBhvr>
                                        <p:cTn id="3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図 92">
            <a:extLst>
              <a:ext uri="{FF2B5EF4-FFF2-40B4-BE49-F238E27FC236}">
                <a16:creationId xmlns:a16="http://schemas.microsoft.com/office/drawing/2014/main" id="{C634F768-74E8-4DCA-BCEA-762AE1B81629}"/>
              </a:ext>
            </a:extLst>
          </p:cNvPr>
          <p:cNvPicPr>
            <a:picLocks noChangeAspect="1"/>
          </p:cNvPicPr>
          <p:nvPr/>
        </p:nvPicPr>
        <p:blipFill rotWithShape="1">
          <a:blip r:embed="rId3"/>
          <a:srcRect l="1419" r="8953" b="3"/>
          <a:stretch/>
        </p:blipFill>
        <p:spPr>
          <a:xfrm>
            <a:off x="5708927" y="857258"/>
            <a:ext cx="3433918" cy="2547739"/>
          </a:xfrm>
          <a:prstGeom prst="rect">
            <a:avLst/>
          </a:prstGeom>
        </p:spPr>
      </p:pic>
      <p:pic>
        <p:nvPicPr>
          <p:cNvPr id="90" name="コンテンツ プレースホルダー 89">
            <a:extLst>
              <a:ext uri="{FF2B5EF4-FFF2-40B4-BE49-F238E27FC236}">
                <a16:creationId xmlns:a16="http://schemas.microsoft.com/office/drawing/2014/main" id="{FD3B574C-2AFC-472F-B33B-785315F69D5D}"/>
              </a:ext>
            </a:extLst>
          </p:cNvPr>
          <p:cNvPicPr>
            <a:picLocks noGrp="1" noChangeAspect="1"/>
          </p:cNvPicPr>
          <p:nvPr>
            <p:ph sz="half" idx="1"/>
          </p:nvPr>
        </p:nvPicPr>
        <p:blipFill rotWithShape="1">
          <a:blip r:embed="rId4"/>
          <a:srcRect l="3920" r="12823"/>
          <a:stretch/>
        </p:blipFill>
        <p:spPr>
          <a:xfrm>
            <a:off x="5708927" y="3453004"/>
            <a:ext cx="3435073" cy="2547746"/>
          </a:xfrm>
          <a:prstGeom prst="rect">
            <a:avLst/>
          </a:prstGeom>
        </p:spPr>
      </p:pic>
      <p:sp>
        <p:nvSpPr>
          <p:cNvPr id="15" name="Rectangle 2">
            <a:extLst>
              <a:ext uri="{FF2B5EF4-FFF2-40B4-BE49-F238E27FC236}">
                <a16:creationId xmlns:a16="http://schemas.microsoft.com/office/drawing/2014/main" id="{277DA863-9AA5-4A26-A599-6633F42E54A9}"/>
              </a:ext>
            </a:extLst>
          </p:cNvPr>
          <p:cNvSpPr txBox="1">
            <a:spLocks noChangeArrowheads="1"/>
          </p:cNvSpPr>
          <p:nvPr/>
        </p:nvSpPr>
        <p:spPr bwMode="auto">
          <a:xfrm>
            <a:off x="395288"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6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6.2 Lastly...</a:t>
            </a:r>
          </a:p>
        </p:txBody>
      </p:sp>
      <p:sp>
        <p:nvSpPr>
          <p:cNvPr id="7" name="テキスト ボックス 6">
            <a:extLst>
              <a:ext uri="{FF2B5EF4-FFF2-40B4-BE49-F238E27FC236}">
                <a16:creationId xmlns:a16="http://schemas.microsoft.com/office/drawing/2014/main" id="{33F75338-66A5-4CFF-A07A-56FE08EE7496}"/>
              </a:ext>
            </a:extLst>
          </p:cNvPr>
          <p:cNvSpPr txBox="1"/>
          <p:nvPr/>
        </p:nvSpPr>
        <p:spPr>
          <a:xfrm>
            <a:off x="9376224" y="3207390"/>
            <a:ext cx="5121068" cy="1446550"/>
          </a:xfrm>
          <a:prstGeom prst="rect">
            <a:avLst/>
          </a:prstGeom>
          <a:solidFill>
            <a:srgbClr val="FFC000"/>
          </a:solidFill>
          <a:ln>
            <a:solidFill>
              <a:schemeClr val="tx1"/>
            </a:solidFill>
          </a:ln>
        </p:spPr>
        <p:txBody>
          <a:bodyPr wrap="square" rtlCol="0">
            <a:spAutoFit/>
          </a:bodyPr>
          <a:lstStyle/>
          <a:p>
            <a:r>
              <a:rPr lang="en-GB" altLang="ja-JP" sz="2200" dirty="0">
                <a:latin typeface="Arial" panose="020B0604020202020204" pitchFamily="34" charset="0"/>
                <a:cs typeface="Arial" panose="020B0604020202020204" pitchFamily="34" charset="0"/>
              </a:rPr>
              <a:t>[Tips]</a:t>
            </a:r>
          </a:p>
          <a:p>
            <a:r>
              <a:rPr kumimoji="1" lang="en-GB" altLang="ja-JP" sz="2200" dirty="0">
                <a:latin typeface="Arial" panose="020B0604020202020204" pitchFamily="34" charset="0"/>
                <a:cs typeface="Arial" panose="020B0604020202020204" pitchFamily="34" charset="0"/>
              </a:rPr>
              <a:t>Same question in the beginning. But, different discussion is good based on </a:t>
            </a:r>
            <a:r>
              <a:rPr kumimoji="1" lang="en-GB" altLang="ja-JP" sz="2200">
                <a:latin typeface="Arial" panose="020B0604020202020204" pitchFamily="34" charset="0"/>
                <a:cs typeface="Arial" panose="020B0604020202020204" pitchFamily="34" charset="0"/>
              </a:rPr>
              <a:t>the toda</a:t>
            </a:r>
            <a:r>
              <a:rPr lang="en-GB" altLang="ja-JP" sz="2200">
                <a:latin typeface="Arial" panose="020B0604020202020204" pitchFamily="34" charset="0"/>
                <a:cs typeface="Arial" panose="020B0604020202020204" pitchFamily="34" charset="0"/>
              </a:rPr>
              <a:t>y’s training.</a:t>
            </a:r>
            <a:endParaRPr kumimoji="1" lang="en-GB" altLang="ja-JP" sz="2200" dirty="0">
              <a:latin typeface="Arial" panose="020B0604020202020204" pitchFamily="34" charset="0"/>
              <a:cs typeface="Arial" panose="020B0604020202020204" pitchFamily="34" charset="0"/>
            </a:endParaRPr>
          </a:p>
        </p:txBody>
      </p:sp>
      <p:sp>
        <p:nvSpPr>
          <p:cNvPr id="2" name="フッター プレースホルダー 1">
            <a:extLst>
              <a:ext uri="{FF2B5EF4-FFF2-40B4-BE49-F238E27FC236}">
                <a16:creationId xmlns:a16="http://schemas.microsoft.com/office/drawing/2014/main" id="{D2A45FA4-1BEA-4F62-986D-9A5C75759F5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EAAB4802-A1B5-4106-9287-F10CACC223EA}"/>
              </a:ext>
            </a:extLst>
          </p:cNvPr>
          <p:cNvSpPr>
            <a:spLocks noGrp="1"/>
          </p:cNvSpPr>
          <p:nvPr>
            <p:ph type="sldNum" sz="quarter" idx="12"/>
          </p:nvPr>
        </p:nvSpPr>
        <p:spPr/>
        <p:txBody>
          <a:bodyPr/>
          <a:lstStyle/>
          <a:p>
            <a:fld id="{0CA0532D-3822-4612-902B-C70DD21A3D64}" type="slidenum">
              <a:rPr lang="en-US" altLang="ja-JP" smtClean="0"/>
              <a:pPr/>
              <a:t>70</a:t>
            </a:fld>
            <a:endParaRPr lang="en-US" altLang="ja-JP"/>
          </a:p>
        </p:txBody>
      </p:sp>
      <p:sp>
        <p:nvSpPr>
          <p:cNvPr id="10" name="Content Placeholder 90">
            <a:extLst>
              <a:ext uri="{FF2B5EF4-FFF2-40B4-BE49-F238E27FC236}">
                <a16:creationId xmlns:a16="http://schemas.microsoft.com/office/drawing/2014/main" id="{627B1476-C69F-4CA3-B672-36F4D02A40A9}"/>
              </a:ext>
            </a:extLst>
          </p:cNvPr>
          <p:cNvSpPr txBox="1">
            <a:spLocks/>
          </p:cNvSpPr>
          <p:nvPr/>
        </p:nvSpPr>
        <p:spPr bwMode="auto">
          <a:xfrm>
            <a:off x="790302" y="2950716"/>
            <a:ext cx="4483454" cy="2739500"/>
          </a:xfrm>
          <a:prstGeom prst="rect">
            <a:avLst/>
          </a:prstGeom>
          <a:solidFill>
            <a:srgbClr val="FFFFCC"/>
          </a:solidFill>
          <a:ln w="9525">
            <a:noFill/>
            <a:miter lim="800000"/>
            <a:headEnd/>
            <a:tailEnd/>
          </a:ln>
          <a:effectLst/>
        </p:spPr>
        <p:txBody>
          <a:bodyPr vert="horz" wrap="square" lIns="0" tIns="34290" rIns="0" bIns="34290" numCol="1" rtlCol="0" anchor="t" anchorCtr="0" compatLnSpc="1">
            <a:prstTxWarp prst="textNoShape">
              <a:avLst/>
            </a:prstTxWarp>
            <a:normAutofit fontScale="92500"/>
          </a:bodyPr>
          <a:lst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a:buFont typeface="Wingdings" panose="05000000000000000000" pitchFamily="2" charset="2"/>
              <a:buChar char="Ø"/>
            </a:pPr>
            <a:r>
              <a:rPr lang="en-GB" altLang="ja-JP" sz="2500" kern="0">
                <a:latin typeface="BIZ UDPゴシック" panose="020B0400000000000000" pitchFamily="34" charset="-128"/>
                <a:ea typeface="BIZ UDPゴシック" panose="020B0400000000000000" pitchFamily="34" charset="-128"/>
                <a:cs typeface="Arial" panose="020B0604020202020204" pitchFamily="34" charset="0"/>
              </a:rPr>
              <a:t>What is your awareness of the issues?</a:t>
            </a:r>
          </a:p>
          <a:p>
            <a:pPr>
              <a:buFont typeface="Wingdings" panose="05000000000000000000" pitchFamily="2" charset="2"/>
              <a:buChar char="Ø"/>
            </a:pPr>
            <a:r>
              <a:rPr lang="en-GB" altLang="ja-JP" sz="2500" kern="0">
                <a:latin typeface="BIZ UDPゴシック" panose="020B0400000000000000" pitchFamily="34" charset="-128"/>
                <a:ea typeface="BIZ UDPゴシック" panose="020B0400000000000000" pitchFamily="34" charset="-128"/>
                <a:cs typeface="Arial" panose="020B0604020202020204" pitchFamily="34" charset="0"/>
              </a:rPr>
              <a:t>Why is that?</a:t>
            </a:r>
          </a:p>
          <a:p>
            <a:pPr>
              <a:buFont typeface="Wingdings" panose="05000000000000000000" pitchFamily="2" charset="2"/>
              <a:buChar char="Ø"/>
            </a:pPr>
            <a:r>
              <a:rPr lang="en-GB" altLang="ja-JP" sz="2500" kern="0">
                <a:latin typeface="BIZ UDPゴシック" panose="020B0400000000000000" pitchFamily="34" charset="-128"/>
                <a:ea typeface="BIZ UDPゴシック" panose="020B0400000000000000" pitchFamily="34" charset="-128"/>
                <a:cs typeface="Arial" panose="020B0604020202020204" pitchFamily="34" charset="0"/>
              </a:rPr>
              <a:t>What are the solutions?</a:t>
            </a:r>
          </a:p>
          <a:p>
            <a:pPr>
              <a:buFont typeface="Wingdings" panose="05000000000000000000" pitchFamily="2" charset="2"/>
              <a:buChar char="Ø"/>
            </a:pPr>
            <a:r>
              <a:rPr lang="en-GB" altLang="ja-JP" sz="2500" kern="0">
                <a:latin typeface="BIZ UDPゴシック" panose="020B0400000000000000" pitchFamily="34" charset="-128"/>
                <a:ea typeface="BIZ UDPゴシック" panose="020B0400000000000000" pitchFamily="34" charset="-128"/>
                <a:cs typeface="Arial" panose="020B0604020202020204" pitchFamily="34" charset="0"/>
              </a:rPr>
              <a:t>What are the challenges to be solved?</a:t>
            </a:r>
            <a:endParaRPr lang="en-GB" altLang="ja-JP" sz="2500" kern="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11" name="コンテンツ プレースホルダー 2">
            <a:extLst>
              <a:ext uri="{FF2B5EF4-FFF2-40B4-BE49-F238E27FC236}">
                <a16:creationId xmlns:a16="http://schemas.microsoft.com/office/drawing/2014/main" id="{4389C2EC-3FE0-46D8-A42A-E506BA5153B9}"/>
              </a:ext>
            </a:extLst>
          </p:cNvPr>
          <p:cNvSpPr txBox="1">
            <a:spLocks/>
          </p:cNvSpPr>
          <p:nvPr/>
        </p:nvSpPr>
        <p:spPr bwMode="auto">
          <a:xfrm>
            <a:off x="495886" y="1315441"/>
            <a:ext cx="5120417" cy="10953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har char="•"/>
              <a:defRPr kumimoji="1" sz="2800">
                <a:solidFill>
                  <a:schemeClr val="tx1"/>
                </a:solidFill>
                <a:latin typeface="+mn-lt"/>
                <a:ea typeface="+mn-ea"/>
                <a:cs typeface="+mn-cs"/>
              </a:defRPr>
            </a:lvl1pPr>
            <a:lvl2pPr marL="742950" indent="-285750" algn="l" rtl="0" fontAlgn="base">
              <a:spcBef>
                <a:spcPct val="20000"/>
              </a:spcBef>
              <a:spcAft>
                <a:spcPct val="0"/>
              </a:spcAft>
              <a:buChar char="–"/>
              <a:defRPr kumimoji="1" sz="2400">
                <a:solidFill>
                  <a:schemeClr val="tx1"/>
                </a:solidFill>
                <a:latin typeface="+mn-lt"/>
                <a:ea typeface="+mn-ea"/>
              </a:defRPr>
            </a:lvl2pPr>
            <a:lvl3pPr marL="1143000" indent="-228600" algn="l" rtl="0" fontAlgn="base">
              <a:spcBef>
                <a:spcPct val="20000"/>
              </a:spcBef>
              <a:spcAft>
                <a:spcPct val="0"/>
              </a:spcAft>
              <a:buChar char="•"/>
              <a:defRPr kumimoji="1" sz="2000">
                <a:solidFill>
                  <a:schemeClr val="tx1"/>
                </a:solidFill>
                <a:latin typeface="+mn-lt"/>
                <a:ea typeface="+mn-ea"/>
              </a:defRPr>
            </a:lvl3pPr>
            <a:lvl4pPr marL="1600200" indent="-228600" algn="l" rtl="0" fontAlgn="base">
              <a:spcBef>
                <a:spcPct val="20000"/>
              </a:spcBef>
              <a:spcAft>
                <a:spcPct val="0"/>
              </a:spcAft>
              <a:buChar char="–"/>
              <a:defRPr kumimoji="1" sz="1800">
                <a:solidFill>
                  <a:schemeClr val="tx1"/>
                </a:solidFill>
                <a:latin typeface="+mn-lt"/>
                <a:ea typeface="+mn-ea"/>
              </a:defRPr>
            </a:lvl4pPr>
            <a:lvl5pPr marL="2057400" indent="-228600" algn="l" rtl="0" fontAlgn="base">
              <a:spcBef>
                <a:spcPct val="20000"/>
              </a:spcBef>
              <a:spcAft>
                <a:spcPct val="0"/>
              </a:spcAft>
              <a:buChar char="»"/>
              <a:defRPr kumimoji="1" sz="1800">
                <a:solidFill>
                  <a:schemeClr val="tx1"/>
                </a:solidFill>
                <a:latin typeface="+mn-lt"/>
                <a:ea typeface="+mn-ea"/>
              </a:defRPr>
            </a:lvl5pPr>
            <a:lvl6pPr marL="2514600" indent="-228600" algn="l" rtl="0" fontAlgn="base">
              <a:spcBef>
                <a:spcPct val="20000"/>
              </a:spcBef>
              <a:spcAft>
                <a:spcPct val="0"/>
              </a:spcAft>
              <a:buChar char="»"/>
              <a:defRPr kumimoji="1" sz="1800">
                <a:solidFill>
                  <a:schemeClr val="tx1"/>
                </a:solidFill>
                <a:latin typeface="+mn-lt"/>
                <a:ea typeface="+mn-ea"/>
              </a:defRPr>
            </a:lvl6pPr>
            <a:lvl7pPr marL="2971800" indent="-228600" algn="l" rtl="0" fontAlgn="base">
              <a:spcBef>
                <a:spcPct val="20000"/>
              </a:spcBef>
              <a:spcAft>
                <a:spcPct val="0"/>
              </a:spcAft>
              <a:buChar char="»"/>
              <a:defRPr kumimoji="1" sz="1800">
                <a:solidFill>
                  <a:schemeClr val="tx1"/>
                </a:solidFill>
                <a:latin typeface="+mn-lt"/>
                <a:ea typeface="+mn-ea"/>
              </a:defRPr>
            </a:lvl7pPr>
            <a:lvl8pPr marL="3429000" indent="-228600" algn="l" rtl="0" fontAlgn="base">
              <a:spcBef>
                <a:spcPct val="20000"/>
              </a:spcBef>
              <a:spcAft>
                <a:spcPct val="0"/>
              </a:spcAft>
              <a:buChar char="»"/>
              <a:defRPr kumimoji="1" sz="1800">
                <a:solidFill>
                  <a:schemeClr val="tx1"/>
                </a:solidFill>
                <a:latin typeface="+mn-lt"/>
                <a:ea typeface="+mn-ea"/>
              </a:defRPr>
            </a:lvl8pPr>
            <a:lvl9pPr marL="3886200" indent="-228600" algn="l" rtl="0" fontAlgn="base">
              <a:spcBef>
                <a:spcPct val="20000"/>
              </a:spcBef>
              <a:spcAft>
                <a:spcPct val="0"/>
              </a:spcAft>
              <a:buChar char="»"/>
              <a:defRPr kumimoji="1" sz="1800">
                <a:solidFill>
                  <a:schemeClr val="tx1"/>
                </a:solidFill>
                <a:latin typeface="+mn-lt"/>
                <a:ea typeface="+mn-ea"/>
              </a:defRPr>
            </a:lvl9pPr>
          </a:lstStyle>
          <a:p>
            <a:pPr marL="0" indent="0">
              <a:buFontTx/>
              <a:buNone/>
            </a:pPr>
            <a:r>
              <a:rPr lang="en-GB" altLang="ja-JP" sz="2700" kern="0" dirty="0">
                <a:latin typeface="BIZ UDPゴシック" panose="020B0400000000000000" pitchFamily="34" charset="-128"/>
                <a:ea typeface="BIZ UDPゴシック" panose="020B0400000000000000" pitchFamily="34" charset="-128"/>
                <a:cs typeface="Arial" panose="020B0604020202020204" pitchFamily="34" charset="0"/>
              </a:rPr>
              <a:t>How do you all feel about the current situation?</a:t>
            </a:r>
            <a:endParaRPr lang="en-GB" altLang="ja-JP" sz="2700" kern="0" dirty="0">
              <a:solidFill>
                <a:srgbClr val="FF000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spTree>
    <p:extLst>
      <p:ext uri="{BB962C8B-B14F-4D97-AF65-F5344CB8AC3E}">
        <p14:creationId xmlns:p14="http://schemas.microsoft.com/office/powerpoint/2010/main" val="2651801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500A07F9-E7D4-4EF8-BF5D-E6054042E19E}"/>
              </a:ext>
            </a:extLst>
          </p:cNvPr>
          <p:cNvSpPr txBox="1">
            <a:spLocks noChangeArrowheads="1"/>
          </p:cNvSpPr>
          <p:nvPr/>
        </p:nvSpPr>
        <p:spPr bwMode="auto">
          <a:xfrm>
            <a:off x="174556" y="5676465"/>
            <a:ext cx="8794184" cy="112248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endParaRPr lang="en-GB" altLang="ja-JP" sz="3200" b="1">
              <a:ea typeface="ＭＳ Ｐゴシック" pitchFamily="50" charset="-128"/>
            </a:endParaRPr>
          </a:p>
        </p:txBody>
      </p:sp>
      <p:pic>
        <p:nvPicPr>
          <p:cNvPr id="4" name="図 3">
            <a:extLst>
              <a:ext uri="{FF2B5EF4-FFF2-40B4-BE49-F238E27FC236}">
                <a16:creationId xmlns:a16="http://schemas.microsoft.com/office/drawing/2014/main" id="{04920E3E-FF13-417C-8359-24BDE70B5D63}"/>
              </a:ext>
            </a:extLst>
          </p:cNvPr>
          <p:cNvPicPr>
            <a:picLocks noChangeAspect="1"/>
          </p:cNvPicPr>
          <p:nvPr/>
        </p:nvPicPr>
        <p:blipFill rotWithShape="1">
          <a:blip r:embed="rId3">
            <a:alphaModFix amt="20000"/>
          </a:blip>
          <a:srcRect l="32331" t="20800" r="41678" b="42863"/>
          <a:stretch/>
        </p:blipFill>
        <p:spPr>
          <a:xfrm>
            <a:off x="0" y="42726"/>
            <a:ext cx="9144000" cy="6858000"/>
          </a:xfrm>
          <a:prstGeom prst="rect">
            <a:avLst/>
          </a:prstGeom>
          <a:ln>
            <a:noFill/>
          </a:ln>
          <a:effectLst>
            <a:softEdge rad="63500"/>
          </a:effectLst>
        </p:spPr>
      </p:pic>
      <p:sp>
        <p:nvSpPr>
          <p:cNvPr id="15" name="Rectangle 3">
            <a:extLst>
              <a:ext uri="{FF2B5EF4-FFF2-40B4-BE49-F238E27FC236}">
                <a16:creationId xmlns:a16="http://schemas.microsoft.com/office/drawing/2014/main" id="{FE00D180-466C-43EF-8740-09B33E89ABF2}"/>
              </a:ext>
            </a:extLst>
          </p:cNvPr>
          <p:cNvSpPr txBox="1">
            <a:spLocks noChangeArrowheads="1"/>
          </p:cNvSpPr>
          <p:nvPr/>
        </p:nvSpPr>
        <p:spPr bwMode="auto">
          <a:xfrm>
            <a:off x="449443" y="2542740"/>
            <a:ext cx="8244409" cy="11224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indent="0">
              <a:spcBef>
                <a:spcPct val="20000"/>
              </a:spcBef>
              <a:buNone/>
              <a:defRPr sz="2400" kern="0">
                <a:latin typeface="Arial" panose="020B0604020202020204" pitchFamily="34" charset="0"/>
                <a:ea typeface="+mn-ea"/>
                <a:cs typeface="Arial" panose="020B0604020202020204" pitchFamily="34" charset="0"/>
              </a:defRPr>
            </a:lvl1pPr>
            <a:lvl2pPr marL="742950" indent="-285750">
              <a:spcBef>
                <a:spcPct val="20000"/>
              </a:spcBef>
              <a:buChar char="–"/>
              <a:defRPr sz="2800">
                <a:latin typeface="+mn-lt"/>
                <a:ea typeface="+mn-ea"/>
              </a:defRPr>
            </a:lvl2pPr>
            <a:lvl3pPr marL="1143000" indent="-228600">
              <a:spcBef>
                <a:spcPct val="20000"/>
              </a:spcBef>
              <a:buChar char="•"/>
              <a:defRPr sz="2400">
                <a:latin typeface="+mn-lt"/>
                <a:ea typeface="+mn-ea"/>
              </a:defRPr>
            </a:lvl3pPr>
            <a:lvl4pPr marL="1600200" indent="-228600">
              <a:spcBef>
                <a:spcPct val="20000"/>
              </a:spcBef>
              <a:buChar char="–"/>
              <a:defRPr sz="2000">
                <a:latin typeface="+mn-lt"/>
                <a:ea typeface="+mn-ea"/>
              </a:defRPr>
            </a:lvl4pPr>
            <a:lvl5pPr marL="2057400" indent="-228600">
              <a:spcBef>
                <a:spcPct val="20000"/>
              </a:spcBef>
              <a:buChar char="»"/>
              <a:defRPr sz="2000">
                <a:latin typeface="+mn-lt"/>
                <a:ea typeface="+mn-ea"/>
              </a:defRPr>
            </a:lvl5pPr>
            <a:lvl6pPr marL="2514600" indent="-228600" fontAlgn="base">
              <a:spcBef>
                <a:spcPct val="20000"/>
              </a:spcBef>
              <a:spcAft>
                <a:spcPct val="0"/>
              </a:spcAft>
              <a:buChar char="»"/>
              <a:defRPr sz="2000">
                <a:latin typeface="+mn-lt"/>
                <a:ea typeface="+mn-ea"/>
              </a:defRPr>
            </a:lvl6pPr>
            <a:lvl7pPr marL="2971800" indent="-228600" fontAlgn="base">
              <a:spcBef>
                <a:spcPct val="20000"/>
              </a:spcBef>
              <a:spcAft>
                <a:spcPct val="0"/>
              </a:spcAft>
              <a:buChar char="»"/>
              <a:defRPr sz="2000">
                <a:latin typeface="+mn-lt"/>
                <a:ea typeface="+mn-ea"/>
              </a:defRPr>
            </a:lvl7pPr>
            <a:lvl8pPr marL="3429000" indent="-228600" fontAlgn="base">
              <a:spcBef>
                <a:spcPct val="20000"/>
              </a:spcBef>
              <a:spcAft>
                <a:spcPct val="0"/>
              </a:spcAft>
              <a:buChar char="»"/>
              <a:defRPr sz="2000">
                <a:latin typeface="+mn-lt"/>
                <a:ea typeface="+mn-ea"/>
              </a:defRPr>
            </a:lvl8pPr>
            <a:lvl9pPr marL="3886200" indent="-228600" fontAlgn="base">
              <a:spcBef>
                <a:spcPct val="20000"/>
              </a:spcBef>
              <a:spcAft>
                <a:spcPct val="0"/>
              </a:spcAft>
              <a:buChar char="»"/>
              <a:defRPr sz="2000">
                <a:latin typeface="+mn-lt"/>
                <a:ea typeface="+mn-ea"/>
              </a:defRPr>
            </a:lvl9pPr>
          </a:lstStyle>
          <a:p>
            <a:pPr algn="ctr"/>
            <a:r>
              <a:rPr lang="en-GB" altLang="ja-JP" sz="3200" dirty="0"/>
              <a:t>Thank you very much for your kind attention</a:t>
            </a:r>
          </a:p>
          <a:p>
            <a:pPr algn="ctr"/>
            <a:r>
              <a:rPr lang="en-GB" altLang="ja-JP" sz="3200" b="1" dirty="0" err="1">
                <a:ea typeface="ＭＳ Ｐゴシック" pitchFamily="50" charset="-128"/>
              </a:rPr>
              <a:t>আপনাদের</a:t>
            </a:r>
            <a:r>
              <a:rPr lang="en-GB" altLang="ja-JP" sz="3200" b="1" dirty="0">
                <a:ea typeface="ＭＳ Ｐゴシック" pitchFamily="50" charset="-128"/>
              </a:rPr>
              <a:t> </a:t>
            </a:r>
            <a:r>
              <a:rPr lang="en-GB" altLang="ja-JP" sz="3200" b="1" dirty="0" err="1">
                <a:ea typeface="ＭＳ Ｐゴシック" pitchFamily="50" charset="-128"/>
              </a:rPr>
              <a:t>সবাইকে</a:t>
            </a:r>
            <a:r>
              <a:rPr lang="en-GB" altLang="ja-JP" sz="3200" b="1" dirty="0">
                <a:ea typeface="ＭＳ Ｐゴシック" pitchFamily="50" charset="-128"/>
              </a:rPr>
              <a:t> </a:t>
            </a:r>
            <a:r>
              <a:rPr lang="en-GB" altLang="ja-JP" sz="3200" b="1" dirty="0" err="1">
                <a:ea typeface="ＭＳ Ｐゴシック" pitchFamily="50" charset="-128"/>
              </a:rPr>
              <a:t>ধন্যবাদ</a:t>
            </a:r>
            <a:endParaRPr lang="en-GB" altLang="ja-JP" sz="3200" b="1" dirty="0">
              <a:ea typeface="ＭＳ Ｐゴシック" pitchFamily="50" charset="-128"/>
            </a:endParaRPr>
          </a:p>
        </p:txBody>
      </p:sp>
      <p:sp>
        <p:nvSpPr>
          <p:cNvPr id="2" name="フッター プレースホルダー 1">
            <a:extLst>
              <a:ext uri="{FF2B5EF4-FFF2-40B4-BE49-F238E27FC236}">
                <a16:creationId xmlns:a16="http://schemas.microsoft.com/office/drawing/2014/main" id="{0BC4FF74-CC96-4276-97C9-CC8F422F32ED}"/>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957C862-D56A-4006-B48A-A58B24F55EE3}"/>
              </a:ext>
            </a:extLst>
          </p:cNvPr>
          <p:cNvSpPr>
            <a:spLocks noGrp="1"/>
          </p:cNvSpPr>
          <p:nvPr>
            <p:ph type="sldNum" sz="quarter" idx="12"/>
          </p:nvPr>
        </p:nvSpPr>
        <p:spPr/>
        <p:txBody>
          <a:bodyPr/>
          <a:lstStyle/>
          <a:p>
            <a:fld id="{613E9692-C90D-4349-9E86-60BDB96A9591}" type="slidenum">
              <a:rPr lang="en-US" altLang="ja-JP" smtClean="0"/>
              <a:pPr/>
              <a:t>71</a:t>
            </a:fld>
            <a:endParaRPr lang="en-US" altLang="ja-JP"/>
          </a:p>
        </p:txBody>
      </p:sp>
    </p:spTree>
    <p:extLst>
      <p:ext uri="{BB962C8B-B14F-4D97-AF65-F5344CB8AC3E}">
        <p14:creationId xmlns:p14="http://schemas.microsoft.com/office/powerpoint/2010/main" val="201585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a:extLst>
              <a:ext uri="{FF2B5EF4-FFF2-40B4-BE49-F238E27FC236}">
                <a16:creationId xmlns:a16="http://schemas.microsoft.com/office/drawing/2014/main" id="{52F608AF-00A0-4198-9A05-482037471F86}"/>
              </a:ext>
            </a:extLst>
          </p:cNvPr>
          <p:cNvSpPr>
            <a:spLocks noGrp="1"/>
          </p:cNvSpPr>
          <p:nvPr>
            <p:ph idx="1"/>
          </p:nvPr>
        </p:nvSpPr>
        <p:spPr>
          <a:xfrm>
            <a:off x="141826" y="1006715"/>
            <a:ext cx="8860348" cy="2699012"/>
          </a:xfrm>
          <a:solidFill>
            <a:schemeClr val="accent5"/>
          </a:solidFill>
        </p:spPr>
        <p:txBody>
          <a:bodyPr>
            <a:noAutofit/>
          </a:bodyPr>
          <a:lstStyle/>
          <a:p>
            <a:pPr marL="749808" lvl="1" indent="-457200">
              <a:lnSpc>
                <a:spcPts val="2000"/>
              </a:lnSpc>
              <a:buClr>
                <a:schemeClr val="tx1">
                  <a:lumMod val="75000"/>
                  <a:lumOff val="25000"/>
                </a:schemeClr>
              </a:buClr>
              <a:buFont typeface="Wingdings 2" panose="05020102010507070707" pitchFamily="18" charset="2"/>
              <a:buChar char=""/>
            </a:pPr>
            <a:r>
              <a:rPr kumimoji="1" lang="en-GB" altLang="ja-JP" sz="20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(1)Safety</a:t>
            </a:r>
            <a:r>
              <a:rPr kumimoji="1" lang="en-GB" altLang="ja-JP" sz="2000" b="1" u="sng"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000" b="1" u="sng" dirty="0">
                <a:latin typeface="BIZ UDPゴシック" panose="020B0400000000000000" pitchFamily="34" charset="-128"/>
                <a:ea typeface="BIZ UDPゴシック" panose="020B0400000000000000" pitchFamily="34" charset="-128"/>
                <a:cs typeface="Arial" panose="020B0604020202020204" pitchFamily="34" charset="0"/>
              </a:rPr>
              <a:t>is a state in which…</a:t>
            </a:r>
          </a:p>
          <a:p>
            <a:pPr marL="932688" lvl="2" indent="-457200">
              <a:lnSpc>
                <a:spcPts val="2000"/>
              </a:lnSpc>
              <a:buClr>
                <a:schemeClr val="tx1">
                  <a:lumMod val="75000"/>
                  <a:lumOff val="25000"/>
                </a:schemeClr>
              </a:buClr>
              <a:buFont typeface="+mj-lt"/>
              <a:buAutoNum type="arabicParenR"/>
            </a:pPr>
            <a:r>
              <a:rPr kumimoji="1"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Can be objectively determined that </a:t>
            </a:r>
            <a:r>
              <a:rPr kumimoji="1"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there </a:t>
            </a:r>
            <a:r>
              <a:rPr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is no damage or injury to people, organizations or property</a:t>
            </a:r>
            <a:endParaRPr kumimoji="1"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lnSpc>
                <a:spcPts val="2000"/>
              </a:lnSpc>
              <a:buClr>
                <a:schemeClr val="tx1">
                  <a:lumMod val="75000"/>
                  <a:lumOff val="25000"/>
                </a:schemeClr>
              </a:buClr>
              <a:buFont typeface="+mj-lt"/>
              <a:buAutoNum type="arabicParenR"/>
            </a:pPr>
            <a:r>
              <a:rPr kumimoji="1"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Fully considered at the design stage </a:t>
            </a:r>
            <a:r>
              <a:rPr kumimoji="1"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to ensure safety</a:t>
            </a:r>
            <a:r>
              <a:rPr kumimoji="1"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 under human operation</a:t>
            </a:r>
            <a:endParaRPr kumimoji="1"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lnSpc>
                <a:spcPts val="2000"/>
              </a:lnSpc>
              <a:buClr>
                <a:schemeClr val="tx1">
                  <a:lumMod val="75000"/>
                  <a:lumOff val="25000"/>
                </a:schemeClr>
              </a:buClr>
              <a:buFont typeface="+mj-lt"/>
              <a:buAutoNum type="arabicParenR"/>
            </a:pPr>
            <a:r>
              <a:rPr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Individuals </a:t>
            </a:r>
            <a:r>
              <a:rPr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have a knowledge and awareness of safety and act accordingly</a:t>
            </a:r>
          </a:p>
          <a:p>
            <a:pPr marL="932688" lvl="2" indent="-457200">
              <a:lnSpc>
                <a:spcPts val="2000"/>
              </a:lnSpc>
              <a:buClr>
                <a:schemeClr val="tx1">
                  <a:lumMod val="75000"/>
                  <a:lumOff val="25000"/>
                </a:schemeClr>
              </a:buClr>
              <a:buFont typeface="+mj-lt"/>
              <a:buAutoNum type="arabicParenR"/>
            </a:pPr>
            <a:r>
              <a:rPr lang="en-GB" altLang="ja-JP" sz="190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Measures are taken against risk both before and after the fact, and both are </a:t>
            </a:r>
            <a:r>
              <a:rPr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minimized to acceptable levels</a:t>
            </a:r>
            <a:endParaRPr kumimoji="1" lang="en-GB" altLang="ja-JP" sz="1900" u="sng"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endParaRPr>
          </a:p>
          <a:p>
            <a:pPr marL="292608" lvl="1" indent="0">
              <a:lnSpc>
                <a:spcPts val="2000"/>
              </a:lnSpc>
              <a:buClr>
                <a:schemeClr val="tx1">
                  <a:lumMod val="75000"/>
                  <a:lumOff val="25000"/>
                </a:schemeClr>
              </a:buClr>
              <a:buNone/>
            </a:pPr>
            <a:endParaRPr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292608" lvl="1" indent="0">
              <a:lnSpc>
                <a:spcPts val="2000"/>
              </a:lnSpc>
              <a:buClr>
                <a:schemeClr val="tx1">
                  <a:lumMod val="75000"/>
                  <a:lumOff val="25000"/>
                </a:schemeClr>
              </a:buClr>
              <a:buNone/>
            </a:pPr>
            <a:endParaRPr kumimoji="1"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475488" lvl="2" indent="0">
              <a:lnSpc>
                <a:spcPts val="2000"/>
              </a:lnSpc>
              <a:buClr>
                <a:schemeClr val="tx1">
                  <a:lumMod val="75000"/>
                  <a:lumOff val="25000"/>
                </a:schemeClr>
              </a:buClr>
              <a:buNone/>
            </a:pPr>
            <a:endParaRPr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a:p>
            <a:pPr marL="932688" lvl="2" indent="-457200">
              <a:lnSpc>
                <a:spcPts val="2000"/>
              </a:lnSpc>
              <a:buFont typeface="+mj-ea"/>
              <a:buAutoNum type="circleNumDbPlain"/>
            </a:pPr>
            <a:endParaRPr kumimoji="1" lang="en-GB" altLang="ja-JP" sz="18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6" name="正方形/長方形 5"/>
          <p:cNvSpPr/>
          <p:nvPr/>
        </p:nvSpPr>
        <p:spPr>
          <a:xfrm>
            <a:off x="1282062" y="3769896"/>
            <a:ext cx="7720112" cy="187692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58775" lvl="1" indent="-266700">
              <a:buClr>
                <a:schemeClr val="tx1">
                  <a:lumMod val="75000"/>
                  <a:lumOff val="25000"/>
                </a:schemeClr>
              </a:buClr>
            </a:pPr>
            <a:r>
              <a:rPr lang="en-GB" altLang="ja-JP" sz="2000" b="1" u="sng"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(3) Trust</a:t>
            </a:r>
            <a:r>
              <a:rPr lang="en-GB" altLang="ja-JP" sz="2000" b="1" u="sng"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 is a state..</a:t>
            </a:r>
          </a:p>
          <a:p>
            <a:pPr marL="358775" lvl="1" indent="-266700">
              <a:buClr>
                <a:schemeClr val="tx1">
                  <a:lumMod val="75000"/>
                  <a:lumOff val="25000"/>
                </a:schemeClr>
              </a:buClr>
            </a:pPr>
            <a:r>
              <a:rPr lang="en-GB" altLang="ja-JP" sz="20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1) of belief that unanticipated events will not occur and they can be acceptable if they happen</a:t>
            </a:r>
          </a:p>
          <a:p>
            <a:pPr marL="358775" lvl="1" indent="-266700">
              <a:buClr>
                <a:schemeClr val="tx1">
                  <a:lumMod val="75000"/>
                  <a:lumOff val="25000"/>
                </a:schemeClr>
              </a:buClr>
            </a:pPr>
            <a:r>
              <a:rPr lang="en-GB" altLang="ja-JP" sz="2000" dirty="0">
                <a:solidFill>
                  <a:schemeClr val="tx1"/>
                </a:solidFill>
                <a:latin typeface="BIZ UDPゴシック" panose="020B0400000000000000" pitchFamily="34" charset="-128"/>
                <a:ea typeface="BIZ UDPゴシック" panose="020B0400000000000000" pitchFamily="34" charset="-128"/>
                <a:cs typeface="Arial" panose="020B0604020202020204" pitchFamily="34" charset="0"/>
              </a:rPr>
              <a:t>2) in which it is believed between those involved that there is a mutually agreed level of safety assured</a:t>
            </a:r>
            <a:endParaRPr kumimoji="1" lang="en-GB" altLang="ja-JP" sz="2000" dirty="0">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6ADDD41A-4121-4D40-A991-87F482C9252E}"/>
              </a:ext>
            </a:extLst>
          </p:cNvPr>
          <p:cNvSpPr txBox="1">
            <a:spLocks noChangeArrowheads="1"/>
          </p:cNvSpPr>
          <p:nvPr/>
        </p:nvSpPr>
        <p:spPr bwMode="auto">
          <a:xfrm>
            <a:off x="202784" y="188913"/>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2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1.2 What is Transportation Safety?</a:t>
            </a:r>
          </a:p>
        </p:txBody>
      </p:sp>
      <p:sp>
        <p:nvSpPr>
          <p:cNvPr id="18" name="上下矢印 8">
            <a:extLst>
              <a:ext uri="{FF2B5EF4-FFF2-40B4-BE49-F238E27FC236}">
                <a16:creationId xmlns:a16="http://schemas.microsoft.com/office/drawing/2014/main" id="{AD121A7C-27C1-46E8-B884-285E89A71F16}"/>
              </a:ext>
            </a:extLst>
          </p:cNvPr>
          <p:cNvSpPr/>
          <p:nvPr/>
        </p:nvSpPr>
        <p:spPr>
          <a:xfrm>
            <a:off x="578659" y="3705726"/>
            <a:ext cx="544287" cy="18769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dirty="0">
              <a:latin typeface="Arial" panose="020B0604020202020204" pitchFamily="34" charset="0"/>
              <a:cs typeface="Arial" panose="020B0604020202020204" pitchFamily="34" charset="0"/>
            </a:endParaRPr>
          </a:p>
        </p:txBody>
      </p:sp>
      <p:sp>
        <p:nvSpPr>
          <p:cNvPr id="12" name="コンテンツ プレースホルダー 2">
            <a:extLst>
              <a:ext uri="{FF2B5EF4-FFF2-40B4-BE49-F238E27FC236}">
                <a16:creationId xmlns:a16="http://schemas.microsoft.com/office/drawing/2014/main" id="{C9DC97E7-DFDB-4F5D-8EE3-A71371E8906D}"/>
              </a:ext>
            </a:extLst>
          </p:cNvPr>
          <p:cNvSpPr txBox="1">
            <a:spLocks/>
          </p:cNvSpPr>
          <p:nvPr/>
        </p:nvSpPr>
        <p:spPr bwMode="auto">
          <a:xfrm>
            <a:off x="202784" y="5710989"/>
            <a:ext cx="8768352" cy="664757"/>
          </a:xfrm>
          <a:prstGeom prst="rect">
            <a:avLst/>
          </a:prstGeom>
          <a:solidFill>
            <a:schemeClr val="accent5"/>
          </a:solid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749808" lvl="1" indent="-457200">
              <a:buClr>
                <a:schemeClr val="tx1">
                  <a:lumMod val="75000"/>
                  <a:lumOff val="25000"/>
                </a:schemeClr>
              </a:buClr>
              <a:buFont typeface="Wingdings 2" panose="05020102010507070707" pitchFamily="18" charset="2"/>
              <a:buChar char=""/>
            </a:pPr>
            <a:r>
              <a:rPr lang="en-GB" altLang="ja-JP" sz="2000" b="1" u="sng" kern="0" dirty="0">
                <a:solidFill>
                  <a:srgbClr val="C00000"/>
                </a:solidFill>
                <a:latin typeface="BIZ UDPゴシック" panose="020B0400000000000000" pitchFamily="34" charset="-128"/>
                <a:ea typeface="BIZ UDPゴシック" panose="020B0400000000000000" pitchFamily="34" charset="-128"/>
                <a:cs typeface="Arial" panose="020B0604020202020204" pitchFamily="34" charset="0"/>
              </a:rPr>
              <a:t>(2)Peace of Mind </a:t>
            </a:r>
            <a:r>
              <a:rPr lang="en-GB" altLang="ja-JP" sz="2000" b="1" u="sng" kern="0" dirty="0">
                <a:latin typeface="BIZ UDPゴシック" panose="020B0400000000000000" pitchFamily="34" charset="-128"/>
                <a:ea typeface="BIZ UDPゴシック" panose="020B0400000000000000" pitchFamily="34" charset="-128"/>
                <a:cs typeface="Arial" panose="020B0604020202020204" pitchFamily="34" charset="0"/>
              </a:rPr>
              <a:t>is a state of..</a:t>
            </a:r>
            <a:br>
              <a:rPr lang="en-GB" altLang="ja-JP" sz="2000" u="sng" kern="0"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000" kern="0" dirty="0">
                <a:solidFill>
                  <a:schemeClr val="bg1">
                    <a:lumMod val="50000"/>
                  </a:schemeClr>
                </a:solidFill>
                <a:latin typeface="BIZ UDPゴシック" panose="020B0400000000000000" pitchFamily="34" charset="-128"/>
                <a:ea typeface="BIZ UDPゴシック" panose="020B0400000000000000" pitchFamily="34" charset="-128"/>
                <a:cs typeface="Arial" panose="020B0604020202020204" pitchFamily="34" charset="0"/>
              </a:rPr>
              <a:t>Peace and Calm without cause for worry</a:t>
            </a:r>
          </a:p>
        </p:txBody>
      </p:sp>
      <p:sp>
        <p:nvSpPr>
          <p:cNvPr id="2" name="フッター プレースホルダー 1">
            <a:extLst>
              <a:ext uri="{FF2B5EF4-FFF2-40B4-BE49-F238E27FC236}">
                <a16:creationId xmlns:a16="http://schemas.microsoft.com/office/drawing/2014/main" id="{FD19F893-DBDD-4C08-AA95-727C0F984923}"/>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517F30AE-6DDD-41B0-9D91-2591E7330281}"/>
              </a:ext>
            </a:extLst>
          </p:cNvPr>
          <p:cNvSpPr>
            <a:spLocks noGrp="1"/>
          </p:cNvSpPr>
          <p:nvPr>
            <p:ph type="sldNum" sz="quarter" idx="12"/>
          </p:nvPr>
        </p:nvSpPr>
        <p:spPr/>
        <p:txBody>
          <a:bodyPr/>
          <a:lstStyle/>
          <a:p>
            <a:fld id="{613E9692-C90D-4349-9E86-60BDB96A9591}" type="slidenum">
              <a:rPr lang="en-US" altLang="ja-JP" smtClean="0"/>
              <a:pPr/>
              <a:t>8</a:t>
            </a:fld>
            <a:endParaRPr lang="en-US" altLang="ja-JP"/>
          </a:p>
        </p:txBody>
      </p:sp>
    </p:spTree>
    <p:extLst>
      <p:ext uri="{BB962C8B-B14F-4D97-AF65-F5344CB8AC3E}">
        <p14:creationId xmlns:p14="http://schemas.microsoft.com/office/powerpoint/2010/main" val="13213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wipe(left)">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wipe(left)">
                                      <p:cBhvr>
                                        <p:cTn id="17" dur="500"/>
                                        <p:tgtEl>
                                          <p:spTgt spid="17">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wipe(left)">
                                      <p:cBhvr>
                                        <p:cTn id="20" dur="500"/>
                                        <p:tgtEl>
                                          <p:spTgt spid="17">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wipe(left)">
                                      <p:cBhvr>
                                        <p:cTn id="23" dur="500"/>
                                        <p:tgtEl>
                                          <p:spTgt spid="17">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wipe(left)">
                                      <p:cBhvr>
                                        <p:cTn id="26" dur="500"/>
                                        <p:tgtEl>
                                          <p:spTgt spid="1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wipe(left)">
                                      <p:cBhvr>
                                        <p:cTn id="3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9E1923AE-7F93-40B7-8904-6B643D87CD2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720"/>
          <a:stretch/>
        </p:blipFill>
        <p:spPr>
          <a:xfrm>
            <a:off x="536877" y="2482922"/>
            <a:ext cx="2403556" cy="1558567"/>
          </a:xfrm>
          <a:prstGeom prst="rect">
            <a:avLst/>
          </a:prstGeom>
        </p:spPr>
      </p:pic>
      <p:sp>
        <p:nvSpPr>
          <p:cNvPr id="5" name="矢印: 下 4">
            <a:extLst>
              <a:ext uri="{FF2B5EF4-FFF2-40B4-BE49-F238E27FC236}">
                <a16:creationId xmlns:a16="http://schemas.microsoft.com/office/drawing/2014/main" id="{716A9C3C-6691-4D12-83BD-2D10B916E659}"/>
              </a:ext>
            </a:extLst>
          </p:cNvPr>
          <p:cNvSpPr/>
          <p:nvPr/>
        </p:nvSpPr>
        <p:spPr>
          <a:xfrm>
            <a:off x="4125209" y="4210078"/>
            <a:ext cx="2514600" cy="422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GB" altLang="ja-JP">
              <a:latin typeface="BIZ UDPゴシック" panose="020B0400000000000000" pitchFamily="34" charset="-128"/>
              <a:ea typeface="BIZ UDPゴシック" panose="020B0400000000000000" pitchFamily="34" charset="-128"/>
              <a:cs typeface="Arial" panose="020B0604020202020204" pitchFamily="34" charset="0"/>
            </a:endParaRPr>
          </a:p>
        </p:txBody>
      </p:sp>
      <p:sp>
        <p:nvSpPr>
          <p:cNvPr id="7" name="Rectangle 2">
            <a:extLst>
              <a:ext uri="{FF2B5EF4-FFF2-40B4-BE49-F238E27FC236}">
                <a16:creationId xmlns:a16="http://schemas.microsoft.com/office/drawing/2014/main" id="{744B5905-87B4-40F2-A3C3-C39AE5134DED}"/>
              </a:ext>
            </a:extLst>
          </p:cNvPr>
          <p:cNvSpPr txBox="1">
            <a:spLocks noChangeArrowheads="1"/>
          </p:cNvSpPr>
          <p:nvPr/>
        </p:nvSpPr>
        <p:spPr bwMode="auto">
          <a:xfrm>
            <a:off x="395288" y="220997"/>
            <a:ext cx="8353425" cy="8178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2pPr>
            <a:lvl3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3pPr>
            <a:lvl4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4pPr>
            <a:lvl5pPr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5pPr>
            <a:lvl6pPr marL="4572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6pPr>
            <a:lvl7pPr marL="9144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7pPr>
            <a:lvl8pPr marL="13716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8pPr>
            <a:lvl9pPr marL="1828800" algn="l" rtl="0" eaLnBrk="1" fontAlgn="base" hangingPunct="1">
              <a:spcBef>
                <a:spcPct val="0"/>
              </a:spcBef>
              <a:spcAft>
                <a:spcPct val="0"/>
              </a:spcAft>
              <a:defRPr kumimoji="1" sz="4400">
                <a:solidFill>
                  <a:schemeClr val="tx2"/>
                </a:solidFill>
                <a:latin typeface="HGPｺﾞｼｯｸE" pitchFamily="50" charset="-128"/>
                <a:ea typeface="HGPｺﾞｼｯｸE" pitchFamily="50" charset="-128"/>
              </a:defRPr>
            </a:lvl9pPr>
          </a:lstStyle>
          <a:p>
            <a:r>
              <a:rPr lang="en-GB" altLang="ja-JP" sz="3000" b="1" kern="0" dirty="0">
                <a:solidFill>
                  <a:srgbClr val="000000"/>
                </a:solidFill>
                <a:latin typeface="BIZ UDPゴシック" panose="020B0400000000000000" pitchFamily="34" charset="-128"/>
                <a:ea typeface="BIZ UDPゴシック" panose="020B0400000000000000" pitchFamily="34" charset="-128"/>
                <a:cs typeface="Arial" panose="020B0604020202020204" pitchFamily="34" charset="0"/>
              </a:rPr>
              <a:t>1.3 What is Transportation Safety?</a:t>
            </a:r>
          </a:p>
        </p:txBody>
      </p:sp>
      <p:sp>
        <p:nvSpPr>
          <p:cNvPr id="9" name="テキスト ボックス 8">
            <a:extLst>
              <a:ext uri="{FF2B5EF4-FFF2-40B4-BE49-F238E27FC236}">
                <a16:creationId xmlns:a16="http://schemas.microsoft.com/office/drawing/2014/main" id="{28083D9A-5BC6-43D0-8F1B-BFD8CEF0EFEA}"/>
              </a:ext>
            </a:extLst>
          </p:cNvPr>
          <p:cNvSpPr txBox="1"/>
          <p:nvPr/>
        </p:nvSpPr>
        <p:spPr>
          <a:xfrm>
            <a:off x="585003" y="1189056"/>
            <a:ext cx="8235147" cy="984885"/>
          </a:xfrm>
          <a:prstGeom prst="rect">
            <a:avLst/>
          </a:prstGeom>
          <a:noFill/>
          <a:ln>
            <a:solidFill>
              <a:schemeClr val="tx1"/>
            </a:solidFill>
          </a:ln>
        </p:spPr>
        <p:txBody>
          <a:bodyPr wrap="square" rtlCol="0">
            <a:spAutoFit/>
          </a:bodyPr>
          <a:lstStyle/>
          <a:p>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Built on </a:t>
            </a:r>
            <a:r>
              <a:rPr kumimoji="1" lang="en-GB" altLang="ja-JP" sz="2900" b="1" u="sng" dirty="0">
                <a:latin typeface="BIZ UDPゴシック" panose="020B0400000000000000" pitchFamily="34" charset="-128"/>
                <a:ea typeface="BIZ UDPゴシック" panose="020B0400000000000000" pitchFamily="34" charset="-128"/>
                <a:cs typeface="Arial" panose="020B0604020202020204" pitchFamily="34" charset="0"/>
              </a:rPr>
              <a:t>the mutual trust </a:t>
            </a:r>
            <a:r>
              <a:rPr kumimoji="1" lang="en-GB" altLang="ja-JP" sz="2900" dirty="0">
                <a:latin typeface="BIZ UDPゴシック" panose="020B0400000000000000" pitchFamily="34" charset="-128"/>
                <a:ea typeface="BIZ UDPゴシック" panose="020B0400000000000000" pitchFamily="34" charset="-128"/>
                <a:cs typeface="Arial" panose="020B0604020202020204" pitchFamily="34" charset="0"/>
              </a:rPr>
              <a:t>of passengers and railway operators.</a:t>
            </a:r>
          </a:p>
        </p:txBody>
      </p:sp>
      <p:sp>
        <p:nvSpPr>
          <p:cNvPr id="10" name="テキスト ボックス 9">
            <a:extLst>
              <a:ext uri="{FF2B5EF4-FFF2-40B4-BE49-F238E27FC236}">
                <a16:creationId xmlns:a16="http://schemas.microsoft.com/office/drawing/2014/main" id="{151C8491-7112-45B0-9BC0-EE7B911F3947}"/>
              </a:ext>
            </a:extLst>
          </p:cNvPr>
          <p:cNvSpPr txBox="1"/>
          <p:nvPr/>
        </p:nvSpPr>
        <p:spPr>
          <a:xfrm>
            <a:off x="2919663" y="2632003"/>
            <a:ext cx="6047874" cy="1246495"/>
          </a:xfrm>
          <a:prstGeom prst="rect">
            <a:avLst/>
          </a:prstGeom>
          <a:solidFill>
            <a:schemeClr val="accent5"/>
          </a:solidFill>
          <a:ln>
            <a:noFill/>
          </a:ln>
        </p:spPr>
        <p:txBody>
          <a:bodyPr wrap="square" rtlCol="0">
            <a:spAutoFit/>
          </a:bodyPr>
          <a:lstStyle/>
          <a:p>
            <a:pPr marL="0" indent="0">
              <a:spcBef>
                <a:spcPts val="450"/>
              </a:spcBef>
              <a:spcAft>
                <a:spcPts val="0"/>
              </a:spcAft>
              <a:buNone/>
            </a:pPr>
            <a:r>
              <a:rPr lang="en-GB" altLang="ja-JP" sz="2500" u="sng" dirty="0">
                <a:latin typeface="BIZ UDPゴシック" panose="020B0400000000000000" pitchFamily="34" charset="-128"/>
                <a:ea typeface="BIZ UDPゴシック" panose="020B0400000000000000" pitchFamily="34" charset="-128"/>
                <a:cs typeface="Arial" panose="020B0604020202020204" pitchFamily="34" charset="0"/>
              </a:rPr>
              <a:t>Trusting </a:t>
            </a: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that..</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r>
              <a:rPr lang="ja-JP" altLang="en-US" sz="2500" dirty="0">
                <a:latin typeface="BIZ UDPゴシック" panose="020B0400000000000000" pitchFamily="34" charset="-128"/>
                <a:ea typeface="BIZ UDPゴシック" panose="020B0400000000000000" pitchFamily="34" charset="-128"/>
                <a:cs typeface="Arial" panose="020B0604020202020204" pitchFamily="34" charset="0"/>
              </a:rPr>
              <a:t>“</a:t>
            </a: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when they are on the train </a:t>
            </a:r>
            <a:b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br>
            <a:r>
              <a:rPr lang="ja-JP" altLang="en-US" sz="2500" dirty="0">
                <a:latin typeface="BIZ UDPゴシック" panose="020B0400000000000000" pitchFamily="34" charset="-128"/>
                <a:ea typeface="BIZ UDPゴシック" panose="020B0400000000000000" pitchFamily="34" charset="-128"/>
                <a:cs typeface="Arial" panose="020B0604020202020204" pitchFamily="34" charset="0"/>
              </a:rPr>
              <a:t>　</a:t>
            </a:r>
            <a:r>
              <a:rPr lang="en-GB" altLang="ja-JP" sz="2500" u="sng" dirty="0">
                <a:latin typeface="BIZ UDPゴシック" panose="020B0400000000000000" pitchFamily="34" charset="-128"/>
                <a:ea typeface="BIZ UDPゴシック" panose="020B0400000000000000" pitchFamily="34" charset="-128"/>
                <a:cs typeface="Arial" panose="020B0604020202020204" pitchFamily="34" charset="0"/>
              </a:rPr>
              <a:t>they are not in physical danger</a:t>
            </a:r>
            <a:r>
              <a:rPr lang="en-GB" altLang="ja-JP" sz="2500" dirty="0">
                <a:latin typeface="BIZ UDPゴシック" panose="020B0400000000000000" pitchFamily="34" charset="-128"/>
                <a:ea typeface="BIZ UDPゴシック" panose="020B0400000000000000" pitchFamily="34" charset="-128"/>
                <a:cs typeface="Arial" panose="020B0604020202020204" pitchFamily="34" charset="0"/>
              </a:rPr>
              <a:t>”</a:t>
            </a:r>
          </a:p>
        </p:txBody>
      </p:sp>
      <p:sp>
        <p:nvSpPr>
          <p:cNvPr id="11" name="テキスト ボックス 10">
            <a:extLst>
              <a:ext uri="{FF2B5EF4-FFF2-40B4-BE49-F238E27FC236}">
                <a16:creationId xmlns:a16="http://schemas.microsoft.com/office/drawing/2014/main" id="{B70CC22A-E514-4640-A80C-56E1CB954358}"/>
              </a:ext>
            </a:extLst>
          </p:cNvPr>
          <p:cNvSpPr txBox="1"/>
          <p:nvPr/>
        </p:nvSpPr>
        <p:spPr>
          <a:xfrm>
            <a:off x="2935705" y="5141870"/>
            <a:ext cx="6047874" cy="861774"/>
          </a:xfrm>
          <a:prstGeom prst="rect">
            <a:avLst/>
          </a:prstGeom>
          <a:solidFill>
            <a:schemeClr val="accent5"/>
          </a:solidFill>
          <a:ln>
            <a:noFill/>
          </a:ln>
        </p:spPr>
        <p:txBody>
          <a:bodyPr wrap="square" rtlCol="0">
            <a:spAutoFit/>
          </a:bodyPr>
          <a:lstStyle/>
          <a:p>
            <a:pPr marL="0" indent="0">
              <a:spcBef>
                <a:spcPts val="450"/>
              </a:spcBef>
              <a:spcAft>
                <a:spcPts val="0"/>
              </a:spcAft>
              <a:buNone/>
            </a:pPr>
            <a:r>
              <a:rPr lang="en-GB" altLang="ja-JP" sz="2500" u="sng" dirty="0">
                <a:latin typeface="BIZ UDPゴシック" panose="020B0400000000000000" pitchFamily="34" charset="-128"/>
                <a:ea typeface="BIZ UDPゴシック" panose="020B0400000000000000" pitchFamily="34" charset="-128"/>
                <a:cs typeface="Arial" panose="020B0604020202020204" pitchFamily="34" charset="0"/>
              </a:rPr>
              <a:t>“Obligation to maintain safe </a:t>
            </a:r>
            <a:br>
              <a:rPr lang="en-GB" altLang="ja-JP" sz="2500" u="sng" dirty="0">
                <a:latin typeface="BIZ UDPゴシック" panose="020B0400000000000000" pitchFamily="34" charset="-128"/>
                <a:ea typeface="BIZ UDPゴシック" panose="020B0400000000000000" pitchFamily="34" charset="-128"/>
                <a:cs typeface="Arial" panose="020B0604020202020204" pitchFamily="34" charset="0"/>
              </a:rPr>
            </a:br>
            <a:r>
              <a:rPr lang="en-GB" altLang="ja-JP" sz="2500" u="sng" dirty="0">
                <a:latin typeface="BIZ UDPゴシック" panose="020B0400000000000000" pitchFamily="34" charset="-128"/>
                <a:ea typeface="BIZ UDPゴシック" panose="020B0400000000000000" pitchFamily="34" charset="-128"/>
                <a:cs typeface="Arial" panose="020B0604020202020204" pitchFamily="34" charset="0"/>
              </a:rPr>
              <a:t> conditions”</a:t>
            </a:r>
          </a:p>
        </p:txBody>
      </p:sp>
      <p:sp>
        <p:nvSpPr>
          <p:cNvPr id="2" name="フッター プレースホルダー 1">
            <a:extLst>
              <a:ext uri="{FF2B5EF4-FFF2-40B4-BE49-F238E27FC236}">
                <a16:creationId xmlns:a16="http://schemas.microsoft.com/office/drawing/2014/main" id="{1B59DE39-DE32-4E15-92EB-B7D7FDC902E6}"/>
              </a:ext>
            </a:extLst>
          </p:cNvPr>
          <p:cNvSpPr>
            <a:spLocks noGrp="1"/>
          </p:cNvSpPr>
          <p:nvPr>
            <p:ph type="ftr" sz="quarter" idx="11"/>
          </p:nvPr>
        </p:nvSpPr>
        <p:spPr/>
        <p:txBody>
          <a:bodyPr/>
          <a:lstStyle/>
          <a:p>
            <a:r>
              <a:rPr lang="en-US" altLang="ja-JP"/>
              <a:t>TA for MRT Safety Management System on Line 6</a:t>
            </a:r>
          </a:p>
        </p:txBody>
      </p:sp>
      <p:sp>
        <p:nvSpPr>
          <p:cNvPr id="3" name="スライド番号プレースホルダー 2">
            <a:extLst>
              <a:ext uri="{FF2B5EF4-FFF2-40B4-BE49-F238E27FC236}">
                <a16:creationId xmlns:a16="http://schemas.microsoft.com/office/drawing/2014/main" id="{1C6F38CC-5EF9-4454-AC56-3892153976C3}"/>
              </a:ext>
            </a:extLst>
          </p:cNvPr>
          <p:cNvSpPr>
            <a:spLocks noGrp="1"/>
          </p:cNvSpPr>
          <p:nvPr>
            <p:ph type="sldNum" sz="quarter" idx="12"/>
          </p:nvPr>
        </p:nvSpPr>
        <p:spPr/>
        <p:txBody>
          <a:bodyPr/>
          <a:lstStyle/>
          <a:p>
            <a:fld id="{613E9692-C90D-4349-9E86-60BDB96A9591}" type="slidenum">
              <a:rPr lang="en-US" altLang="ja-JP" smtClean="0"/>
              <a:pPr/>
              <a:t>9</a:t>
            </a:fld>
            <a:endParaRPr lang="en-US" altLang="ja-JP"/>
          </a:p>
        </p:txBody>
      </p:sp>
      <p:sp>
        <p:nvSpPr>
          <p:cNvPr id="12" name="テキスト ボックス 11">
            <a:extLst>
              <a:ext uri="{FF2B5EF4-FFF2-40B4-BE49-F238E27FC236}">
                <a16:creationId xmlns:a16="http://schemas.microsoft.com/office/drawing/2014/main" id="{31A7DF38-BB78-4AA1-8522-5882B6FBA94C}"/>
              </a:ext>
            </a:extLst>
          </p:cNvPr>
          <p:cNvSpPr txBox="1"/>
          <p:nvPr/>
        </p:nvSpPr>
        <p:spPr>
          <a:xfrm>
            <a:off x="266952" y="3910326"/>
            <a:ext cx="2964542" cy="477054"/>
          </a:xfrm>
          <a:prstGeom prst="rect">
            <a:avLst/>
          </a:prstGeom>
          <a:noFill/>
          <a:ln>
            <a:noFill/>
          </a:ln>
        </p:spPr>
        <p:txBody>
          <a:bodyPr wrap="square" rtlCol="0">
            <a:spAutoFit/>
          </a:bodyPr>
          <a:lstStyle/>
          <a:p>
            <a:pPr algn="ctr"/>
            <a:r>
              <a:rPr lang="en-GB" altLang="ja-JP" sz="2500" b="1" dirty="0">
                <a:solidFill>
                  <a:srgbClr val="002060"/>
                </a:solidFill>
                <a:latin typeface="BIZ UDPゴシック" panose="020B0400000000000000" pitchFamily="34" charset="-128"/>
                <a:ea typeface="BIZ UDPゴシック" panose="020B0400000000000000" pitchFamily="34" charset="-128"/>
                <a:cs typeface="Arial" panose="020B0604020202020204" pitchFamily="34" charset="0"/>
              </a:rPr>
              <a:t>Passengers</a:t>
            </a:r>
          </a:p>
        </p:txBody>
      </p:sp>
      <p:sp>
        <p:nvSpPr>
          <p:cNvPr id="13" name="テキスト ボックス 12">
            <a:extLst>
              <a:ext uri="{FF2B5EF4-FFF2-40B4-BE49-F238E27FC236}">
                <a16:creationId xmlns:a16="http://schemas.microsoft.com/office/drawing/2014/main" id="{56277C13-26A8-4214-B128-D38B2B0BDE46}"/>
              </a:ext>
            </a:extLst>
          </p:cNvPr>
          <p:cNvSpPr txBox="1"/>
          <p:nvPr/>
        </p:nvSpPr>
        <p:spPr>
          <a:xfrm>
            <a:off x="601045" y="5915884"/>
            <a:ext cx="2364130" cy="477054"/>
          </a:xfrm>
          <a:prstGeom prst="rect">
            <a:avLst/>
          </a:prstGeom>
          <a:noFill/>
          <a:ln>
            <a:noFill/>
          </a:ln>
        </p:spPr>
        <p:txBody>
          <a:bodyPr wrap="square" rtlCol="0">
            <a:spAutoFit/>
          </a:bodyPr>
          <a:lstStyle/>
          <a:p>
            <a:pPr algn="ctr"/>
            <a:r>
              <a:rPr lang="en-GB" altLang="ja-JP" sz="2500" b="1" dirty="0">
                <a:solidFill>
                  <a:srgbClr val="002060"/>
                </a:solidFill>
                <a:latin typeface="BIZ UDPゴシック" panose="020B0400000000000000" pitchFamily="34" charset="-128"/>
                <a:ea typeface="BIZ UDPゴシック" panose="020B0400000000000000" pitchFamily="34" charset="-128"/>
                <a:cs typeface="Arial" panose="020B0604020202020204" pitchFamily="34" charset="0"/>
              </a:rPr>
              <a:t>Operators</a:t>
            </a:r>
            <a:endParaRPr lang="en-GB" altLang="ja-JP" sz="2500" b="1" u="sng" dirty="0">
              <a:solidFill>
                <a:srgbClr val="002060"/>
              </a:solidFill>
              <a:latin typeface="BIZ UDPゴシック" panose="020B0400000000000000" pitchFamily="34" charset="-128"/>
              <a:ea typeface="BIZ UDPゴシック" panose="020B0400000000000000" pitchFamily="34" charset="-128"/>
              <a:cs typeface="Arial" panose="020B0604020202020204" pitchFamily="34" charset="0"/>
            </a:endParaRPr>
          </a:p>
        </p:txBody>
      </p:sp>
      <p:pic>
        <p:nvPicPr>
          <p:cNvPr id="14" name="図 13" descr="抽象, 挿絵 が含まれている画像&#10;&#10;自動的に生成された説明">
            <a:extLst>
              <a:ext uri="{FF2B5EF4-FFF2-40B4-BE49-F238E27FC236}">
                <a16:creationId xmlns:a16="http://schemas.microsoft.com/office/drawing/2014/main" id="{0CB8C185-E7AD-4AFC-90D4-0BA83938E7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984" y="4786505"/>
            <a:ext cx="1327440" cy="1274126"/>
          </a:xfrm>
          <a:prstGeom prst="rect">
            <a:avLst/>
          </a:prstGeom>
        </p:spPr>
      </p:pic>
    </p:spTree>
    <p:extLst>
      <p:ext uri="{BB962C8B-B14F-4D97-AF65-F5344CB8AC3E}">
        <p14:creationId xmlns:p14="http://schemas.microsoft.com/office/powerpoint/2010/main" val="1032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pp2007">
  <a:themeElements>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powerpoint">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owerpoint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中表紙">
  <a:themeElements>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fontScheme name="中表紙">
      <a:majorFont>
        <a:latin typeface="HGPｺﾞｼｯｸE"/>
        <a:ea typeface="HGPｺﾞｼｯｸE"/>
        <a:cs typeface=""/>
      </a:majorFont>
      <a:minorFont>
        <a:latin typeface="HGPｺﾞｼｯｸE"/>
        <a:ea typeface="HGPｺﾞｼｯｸ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中表紙 1">
        <a:dk1>
          <a:srgbClr val="000000"/>
        </a:dk1>
        <a:lt1>
          <a:srgbClr val="FFFFFF"/>
        </a:lt1>
        <a:dk2>
          <a:srgbClr val="000000"/>
        </a:dk2>
        <a:lt2>
          <a:srgbClr val="808080"/>
        </a:lt2>
        <a:accent1>
          <a:srgbClr val="D1EAEA"/>
        </a:accent1>
        <a:accent2>
          <a:srgbClr val="0A1E92"/>
        </a:accent2>
        <a:accent3>
          <a:srgbClr val="FFFFFF"/>
        </a:accent3>
        <a:accent4>
          <a:srgbClr val="000000"/>
        </a:accent4>
        <a:accent5>
          <a:srgbClr val="E5F3F3"/>
        </a:accent5>
        <a:accent6>
          <a:srgbClr val="081A84"/>
        </a:accent6>
        <a:hlink>
          <a:srgbClr val="81BD1E"/>
        </a:hlink>
        <a:folHlink>
          <a:srgbClr val="FD9F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FF4559CEE92BE47976BE74BF03E4FCD" ma:contentTypeVersion="11" ma:contentTypeDescription="新しいドキュメントを作成します。" ma:contentTypeScope="" ma:versionID="827c2a13d4c0df66fbcd47f697541c36">
  <xsd:schema xmlns:xsd="http://www.w3.org/2001/XMLSchema" xmlns:xs="http://www.w3.org/2001/XMLSchema" xmlns:p="http://schemas.microsoft.com/office/2006/metadata/properties" xmlns:ns2="d282456b-f019-48ec-9c30-01228d37f622" targetNamespace="http://schemas.microsoft.com/office/2006/metadata/properties" ma:root="true" ma:fieldsID="91c3ae95ab05599a206e3316baee8576" ns2:_="">
    <xsd:import namespace="d282456b-f019-48ec-9c30-01228d37f6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82456b-f019-48ec-9c30-01228d37f6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FA9257-5561-4DF2-9099-6685F384C938}">
  <ds:schemaRefs>
    <ds:schemaRef ds:uri="http://purl.org/dc/elements/1.1/"/>
    <ds:schemaRef ds:uri="http://schemas.microsoft.com/office/2006/metadata/properties"/>
    <ds:schemaRef ds:uri="http://purl.org/dc/terms/"/>
    <ds:schemaRef ds:uri="http://schemas.openxmlformats.org/package/2006/metadata/core-properties"/>
    <ds:schemaRef ds:uri="d282456b-f019-48ec-9c30-01228d37f622"/>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80C5FD5-FB89-470C-A834-C0DF84748228}">
  <ds:schemaRefs>
    <ds:schemaRef ds:uri="http://schemas.microsoft.com/sharepoint/v3/contenttype/forms"/>
  </ds:schemaRefs>
</ds:datastoreItem>
</file>

<file path=customXml/itemProps3.xml><?xml version="1.0" encoding="utf-8"?>
<ds:datastoreItem xmlns:ds="http://schemas.openxmlformats.org/officeDocument/2006/customXml" ds:itemID="{2ACBEA74-50CF-4457-8DDE-54BCFBD8F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82456b-f019-48ec-9c30-01228d37f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MRT6 Safety Management Project</Template>
  <TotalTime>4233</TotalTime>
  <Words>14979</Words>
  <Application>Microsoft Office PowerPoint</Application>
  <PresentationFormat>On-screen Show (4:3)</PresentationFormat>
  <Paragraphs>894</Paragraphs>
  <Slides>71</Slides>
  <Notes>71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71</vt:i4>
      </vt:variant>
    </vt:vector>
  </HeadingPairs>
  <TitlesOfParts>
    <vt:vector size="84" baseType="lpstr">
      <vt:lpstr>HGPｺﾞｼｯｸE</vt:lpstr>
      <vt:lpstr>ＭＳ Ｐゴシック</vt:lpstr>
      <vt:lpstr>Yu Gothic</vt:lpstr>
      <vt:lpstr>Yu Gothic</vt:lpstr>
      <vt:lpstr>Yu Gothic UI</vt:lpstr>
      <vt:lpstr>Arial</vt:lpstr>
      <vt:lpstr>BIZ UDPゴシック</vt:lpstr>
      <vt:lpstr>Calibri</vt:lpstr>
      <vt:lpstr>HGPｺﾞｼｯｸE (Headings)</vt:lpstr>
      <vt:lpstr>Wingdings</vt:lpstr>
      <vt:lpstr>Wingdings 2</vt:lpstr>
      <vt:lpstr>pp2007</vt:lpstr>
      <vt:lpstr>中表紙</vt:lpstr>
      <vt:lpstr>The Project on  Technical Assistance for  MRT Safety Management System on Line 6</vt:lpstr>
      <vt:lpstr>Outline</vt:lpstr>
      <vt:lpstr>Outline</vt:lpstr>
      <vt:lpstr>1. Transportation Safety and Factors that Threaten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Human Error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Building Safety Culture in the Organization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Safety Awareness and Environmental Diagnosis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Impact of Ignoring Safety</vt:lpstr>
      <vt:lpstr>PowerPoint Presentation</vt:lpstr>
      <vt:lpstr>PowerPoint Presentation</vt:lpstr>
      <vt:lpstr>6. Summary</vt:lpstr>
      <vt:lpstr>PowerPoint Presentation</vt:lpstr>
      <vt:lpstr>PowerPoint Presentation</vt:lpstr>
      <vt:lpstr>PowerPoint Presentation</vt:lpstr>
      <vt:lpstr>PowerPoint Presentation</vt:lpstr>
    </vt:vector>
  </TitlesOfParts>
  <Company>日本工営株式会社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表紙タイトル○○○○○○  (HGPゴシックE 44pt)</dc:title>
  <dc:creator>Yoshiyuki Tajima(田島　佳幸)</dc:creator>
  <cp:lastModifiedBy>Arifur Kajol</cp:lastModifiedBy>
  <cp:revision>336</cp:revision>
  <dcterms:created xsi:type="dcterms:W3CDTF">2021-01-10T05:59:31Z</dcterms:created>
  <dcterms:modified xsi:type="dcterms:W3CDTF">2021-07-10T07:01:12Z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0x010100CFF4559CEE92BE47976BE74BF03E4FCD</vt:lpwstr>
  </property>
</Properties>
</file>